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8FE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620"/>
    <p:restoredTop sz="98457" autoAdjust="0"/>
  </p:normalViewPr>
  <p:slideViewPr>
    <p:cSldViewPr>
      <p:cViewPr varScale="1">
        <p:scale>
          <a:sx n="40" d="100"/>
          <a:sy n="4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tableStyles" Target="tableStyle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6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F86245B5-C7F8-4EF3-98B8-058BD1A12977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64" name="Образ слайда 3"/>
          <p:cNvSpPr>
            <a:spLocks noChangeAspect="1" noRot="1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lang="ru-RU"/>
          </a:p>
        </p:txBody>
      </p:sp>
      <p:sp>
        <p:nvSpPr>
          <p:cNvPr id="104866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6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893C3793-576C-403F-96FB-29C49A55701F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Образ слайда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601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p>
            <a:endParaRPr dirty="0" lang="ru-RU"/>
          </a:p>
        </p:txBody>
      </p:sp>
      <p:sp>
        <p:nvSpPr>
          <p:cNvPr id="1048602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893C3793-576C-403F-96FB-29C49A55701F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5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6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3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1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3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7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4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2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2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59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1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7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6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1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42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64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rgbClr val="0070C0">
                <a:alpha val="54000"/>
              </a:srgb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12.03.2014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hyperlink" Target="http://tildas.ru/uploads/posts/2011-12/1324022772_11.jpg" TargetMode="External"/><Relationship Id="rId2" Type="http://schemas.openxmlformats.org/officeDocument/2006/relationships/image" Target="../media/image1.jpeg"/><Relationship Id="rId3" Type="http://schemas.openxmlformats.org/officeDocument/2006/relationships/hyperlink" Target="http://tildas.ru/uploads/posts/2011-12/1324022818_9.jpg" TargetMode="External"/><Relationship Id="rId4" Type="http://schemas.openxmlformats.org/officeDocument/2006/relationships/image" Target="../media/image2.jpeg"/><Relationship Id="rId5" Type="http://schemas.openxmlformats.org/officeDocument/2006/relationships/hyperlink" Target="http://tildas.ru/uploads/posts/2011-12/1324022794_4.jpg" TargetMode="External"/><Relationship Id="rId6" Type="http://schemas.openxmlformats.org/officeDocument/2006/relationships/image" Target="../media/image3.jpeg"/><Relationship Id="rId7" Type="http://schemas.openxmlformats.org/officeDocument/2006/relationships/hyperlink" Target="http://tildas.ru/uploads/posts/2011-12/1324022783_2.jpg" TargetMode="External"/><Relationship Id="rId8" Type="http://schemas.openxmlformats.org/officeDocument/2006/relationships/image" Target="../media/image4.jpeg"/><Relationship Id="rId9" Type="http://schemas.openxmlformats.org/officeDocument/2006/relationships/hyperlink" Target="http://tildas.ru/uploads/posts/2011-12/1324022774_1.jpg" TargetMode="External"/><Relationship Id="rId10" Type="http://schemas.openxmlformats.org/officeDocument/2006/relationships/image" Target="../media/image5.jpeg"/><Relationship Id="rId1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hyperlink" Target="http://shkolazhizni.ru/archive/0/n-11848/" TargetMode="External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slideLayout" Target="../slideLayouts/slideLayout1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hyperlink" Target="http://img11.nnm.ru/0/7/c/b/d/ee99b455eb69365113b0b91da84.jpg" TargetMode="External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hyperlink" Target="http://dlm6.meta.ua/pic/0/34/28/A3K9QcurJv.JPG" TargetMode="External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1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hyperlink" Target="http://s46.radikal.ru/i114/1112/60/363effe66a0c.jpg" TargetMode="External"/><Relationship Id="rId2" Type="http://schemas.openxmlformats.org/officeDocument/2006/relationships/image" Target="../media/image29.jpeg"/><Relationship Id="rId3" Type="http://schemas.openxmlformats.org/officeDocument/2006/relationships/hyperlink" Target="http://www.bosonogoe.ru/uploads/images/2/02d28342f4.jpg" TargetMode="External"/><Relationship Id="rId4" Type="http://schemas.openxmlformats.org/officeDocument/2006/relationships/image" Target="../media/image30.jpeg"/><Relationship Id="rId5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hyperlink" Target="http://s53.radikal.ru/i139/1212/5a/aa016f3674c9.jpg" TargetMode="External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hyperlink" Target="http://www.greenmama.ua/dn_images/01/28/71/87/1227768122ngr12i.jpg" TargetMode="External"/><Relationship Id="rId2" Type="http://schemas.openxmlformats.org/officeDocument/2006/relationships/image" Target="../media/image31.jpeg"/><Relationship Id="rId3" Type="http://schemas.openxmlformats.org/officeDocument/2006/relationships/hyperlink" Target="http://fotki.yandex.ru/users/marinkop/view/395475/" TargetMode="External"/><Relationship Id="rId4" Type="http://schemas.openxmlformats.org/officeDocument/2006/relationships/image" Target="../media/image32.jpeg"/><Relationship Id="rId5" Type="http://schemas.openxmlformats.org/officeDocument/2006/relationships/slideLayout" Target="../slideLayouts/slideLayout7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hyperlink" Target="http://fotki.yandex.ru/users/marinkop/view/395499/" TargetMode="External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7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hyperlink" Target="http://fotki.yandex.ru/users/marinkop/view/395510/" TargetMode="External"/><Relationship Id="rId2" Type="http://schemas.openxmlformats.org/officeDocument/2006/relationships/image" Target="../media/image34.jpeg"/><Relationship Id="rId3" Type="http://schemas.openxmlformats.org/officeDocument/2006/relationships/slideLayout" Target="../slideLayouts/slideLayout7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hyperlink" Target="http://www.npl.co.uk/educate-explore/christmas/" TargetMode="External"/><Relationship Id="rId2" Type="http://schemas.openxmlformats.org/officeDocument/2006/relationships/hyperlink" Target="http://zhelezyaka.com/images/2009/12/04/world-smallest-snowman.jpg" TargetMode="External"/><Relationship Id="rId3" Type="http://schemas.openxmlformats.org/officeDocument/2006/relationships/image" Target="../media/image35.jpe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hyperlink" Target="http://wiki.chronicles-of-blood.com/images/thumb/Creatures-Evil_snowman.jpg/425px-Creatures-Evil_snowman.jpg" TargetMode="External"/><Relationship Id="rId2" Type="http://schemas.openxmlformats.org/officeDocument/2006/relationships/image" Target="../media/image7.jpeg"/><Relationship Id="rId3" Type="http://schemas.openxmlformats.org/officeDocument/2006/relationships/hyperlink" Target="http://3k.mail.ru/images/data/bots/snowman_01_sm.jpg" TargetMode="External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1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hyperlink" Target="http://shkolazhizni.ru/archive/0/n-2786/" TargetMode="External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hyperlink" Target="http://demiart.ru/forum/journal_uploads/j253530_1230649115.jpg" TargetMode="External"/><Relationship Id="rId2" Type="http://schemas.openxmlformats.org/officeDocument/2006/relationships/image" Target="../media/image12.jpeg"/><Relationship Id="rId3" Type="http://schemas.openxmlformats.org/officeDocument/2006/relationships/hyperlink" Target="http://img0.liveinternet.ru/images/attach/c/6/89/855/89855592_large_81608.png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6" Type="http://schemas.openxmlformats.org/officeDocument/2006/relationships/slideLayout" Target="../slideLayouts/slideLayout6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1"/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</p:bgPr>
    </p:bg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10" descr="Картинки Снеговика">
            <a:hlinkClick r:id="rId1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748977" y="3429000"/>
            <a:ext cx="5220072" cy="3573017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243916" y="2348879"/>
            <a:ext cx="7772400" cy="1645332"/>
          </a:xfrm>
        </p:spPr>
        <p:txBody>
          <a:bodyPr>
            <a:normAutofit/>
          </a:bodyPr>
          <a:p>
            <a:r>
              <a:rPr b="1" dirty="0" sz="8000" lang="ru-RU" smtClean="0">
                <a:solidFill>
                  <a:srgbClr val="002060"/>
                </a:solidFill>
              </a:rPr>
              <a:t>СНЕГОВИК</a:t>
            </a:r>
            <a:endParaRPr b="1" dirty="0" sz="8000" lang="ru-RU">
              <a:solidFill>
                <a:srgbClr val="002060"/>
              </a:solidFill>
            </a:endParaRPr>
          </a:p>
        </p:txBody>
      </p:sp>
      <p:pic>
        <p:nvPicPr>
          <p:cNvPr id="2097153" name="Рисунок 5" descr="Картинки Снеговика">
            <a:hlinkClick r:id="rId3"/>
          </p:cNvPr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0" y="1"/>
            <a:ext cx="2339752" cy="2420888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4" name="Рисунок 6" descr="Картинки Снеговика">
            <a:hlinkClick r:id="rId5"/>
          </p:cNvPr>
          <p:cNvPicPr>
            <a:picLocks/>
          </p:cNvPicPr>
          <p:nvPr/>
        </p:nvPicPr>
        <p:blipFill>
          <a:blip xmlns:r="http://schemas.openxmlformats.org/officeDocument/2006/relationships" r:embed="rId6" cstate="screen"/>
          <a:srcRect/>
          <a:stretch>
            <a:fillRect/>
          </a:stretch>
        </p:blipFill>
        <p:spPr bwMode="auto">
          <a:xfrm>
            <a:off x="4644008" y="0"/>
            <a:ext cx="2325042" cy="2491691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5" name="Рисунок 7" descr="Картинки Снеговика">
            <a:hlinkClick r:id="rId7"/>
          </p:cNvPr>
          <p:cNvPicPr>
            <a:picLocks/>
          </p:cNvPicPr>
          <p:nvPr/>
        </p:nvPicPr>
        <p:blipFill>
          <a:blip xmlns:r="http://schemas.openxmlformats.org/officeDocument/2006/relationships" r:embed="rId8" cstate="screen"/>
          <a:srcRect/>
          <a:stretch>
            <a:fillRect/>
          </a:stretch>
        </p:blipFill>
        <p:spPr bwMode="auto">
          <a:xfrm>
            <a:off x="7158327" y="0"/>
            <a:ext cx="2156643" cy="2935213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6" name="Рисунок 8" descr="Картинки Снеговика">
            <a:hlinkClick r:id="rId9"/>
          </p:cNvPr>
          <p:cNvPicPr>
            <a:picLocks/>
          </p:cNvPicPr>
          <p:nvPr/>
        </p:nvPicPr>
        <p:blipFill>
          <a:blip xmlns:r="http://schemas.openxmlformats.org/officeDocument/2006/relationships" r:embed="rId10" cstate="screen"/>
          <a:srcRect/>
          <a:stretch>
            <a:fillRect/>
          </a:stretch>
        </p:blipFill>
        <p:spPr bwMode="auto">
          <a:xfrm>
            <a:off x="2339752" y="0"/>
            <a:ext cx="2304256" cy="234888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/>
          <a:p>
            <a:r>
              <a:rPr b="1" dirty="0" lang="ru-RU" smtClean="0">
                <a:solidFill>
                  <a:schemeClr val="tx1"/>
                </a:solidFill>
              </a:rPr>
              <a:t>3 Финские. Они такие простые, незамысловатые</a:t>
            </a:r>
          </a:p>
          <a:p>
            <a:endParaRPr dirty="0" lang="ru-RU"/>
          </a:p>
        </p:txBody>
      </p:sp>
      <p:pic>
        <p:nvPicPr>
          <p:cNvPr id="2097168" name="Picture 2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1331640" y="1071557"/>
            <a:ext cx="7812360" cy="5786443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/>
          <a:p>
            <a:pPr algn="l"/>
            <a:r>
              <a:rPr b="1" dirty="0" lang="ru-RU" smtClean="0">
                <a:solidFill>
                  <a:schemeClr val="tx1"/>
                </a:solidFill>
              </a:rPr>
              <a:t>4. Японские… Они, конечно, безумные, а что вы хотите, их же лепят в Японии. </a:t>
            </a:r>
            <a:endParaRPr b="1" dirty="0" lang="ru-RU">
              <a:solidFill>
                <a:schemeClr val="tx1"/>
              </a:solidFill>
            </a:endParaRPr>
          </a:p>
        </p:txBody>
      </p:sp>
      <p:pic>
        <p:nvPicPr>
          <p:cNvPr id="2097169" name="Picture 2" descr="china_showman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6286500" y="0"/>
            <a:ext cx="2857500" cy="38100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70" name="Picture 3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0" y="2781300"/>
            <a:ext cx="5619750" cy="40767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995936" cy="1752600"/>
          </a:xfrm>
        </p:spPr>
        <p:txBody>
          <a:bodyPr>
            <a:normAutofit fontScale="96875" lnSpcReduction="10000"/>
          </a:bodyPr>
          <a:p>
            <a:r>
              <a:rPr b="1" dirty="0" lang="ru-RU" smtClean="0">
                <a:solidFill>
                  <a:schemeClr val="tx1"/>
                </a:solidFill>
              </a:rPr>
              <a:t>5.   Французские… Те с изысками – и во фраки одеты, и со шляпой. </a:t>
            </a:r>
            <a:endParaRPr b="1" dirty="0" lang="ru-RU">
              <a:solidFill>
                <a:schemeClr val="tx1"/>
              </a:solidFill>
            </a:endParaRPr>
          </a:p>
        </p:txBody>
      </p:sp>
      <p:pic>
        <p:nvPicPr>
          <p:cNvPr id="2097171" name="Picture 2" descr="%D0%A1%D0%BD%D0%B5%D0%B3%D0%BE%D0%B2%D0%B8%D0%BA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3918857" y="0"/>
            <a:ext cx="5225143" cy="6858001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>
            <a:normAutofit fontScale="75000" lnSpcReduction="20000"/>
          </a:bodyPr>
          <a:p>
            <a:pPr algn="l"/>
            <a:r>
              <a:rPr b="1" dirty="0" sz="3800" lang="ru-RU" smtClean="0">
                <a:solidFill>
                  <a:schemeClr val="tx1"/>
                </a:solidFill>
              </a:rPr>
              <a:t>Английские…. Они своеобразные. У них там со снегом проблемы. А снеговиков хочется. Получаются «несчастные» снеговики на фоне травы. Бедные, тающие под дождем.</a:t>
            </a:r>
          </a:p>
          <a:p>
            <a:endParaRPr dirty="0" lang="ru-RU"/>
          </a:p>
        </p:txBody>
      </p:sp>
      <p:pic>
        <p:nvPicPr>
          <p:cNvPr id="2097172" name="Picture 2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2123728" y="1777227"/>
            <a:ext cx="7020272" cy="5080773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0"/>
            <a:ext cx="6660232" cy="1752600"/>
          </a:xfrm>
        </p:spPr>
        <p:txBody>
          <a:bodyPr>
            <a:normAutofit/>
          </a:bodyPr>
          <a:p>
            <a:r>
              <a:rPr b="1" dirty="0" sz="3600" lang="ru-RU" smtClean="0">
                <a:solidFill>
                  <a:schemeClr val="tx1"/>
                </a:solidFill>
              </a:rPr>
              <a:t> Где как не в России лепить чего-нибудь из снега!</a:t>
            </a:r>
          </a:p>
          <a:p>
            <a:endParaRPr dirty="0" lang="ru-RU">
              <a:solidFill>
                <a:schemeClr val="tx1"/>
              </a:solidFill>
            </a:endParaRPr>
          </a:p>
        </p:txBody>
      </p:sp>
      <p:pic>
        <p:nvPicPr>
          <p:cNvPr id="2097173" name="Picture 3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0" y="1442807"/>
            <a:ext cx="7164288" cy="5415194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Picture 2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0" y="0"/>
            <a:ext cx="9151126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>
            <a:normAutofit fontScale="87500" lnSpcReduction="20000"/>
          </a:bodyPr>
          <a:p>
            <a:r>
              <a:rPr b="1" dirty="0" lang="ru-RU" smtClean="0">
                <a:solidFill>
                  <a:schemeClr val="tx1"/>
                </a:solidFill>
              </a:rPr>
              <a:t>В славных советских мультфильмах «Снеговик-почтовик», «Когда зажигаются елки» снеговик выступает как верный помощник </a:t>
            </a:r>
            <a:r>
              <a:rPr b="1" dirty="0" lang="ru-RU" smtClean="0">
                <a:solidFill>
                  <a:schemeClr val="tx1"/>
                </a:solidFill>
                <a:hlinkClick r:id="rId1" tooltip="Статья &quot;Кто придумал Деда Мороза?&quot; "/>
              </a:rPr>
              <a:t>Деда Мороза</a:t>
            </a:r>
            <a:r>
              <a:rPr b="1" dirty="0" lang="ru-RU" smtClean="0">
                <a:solidFill>
                  <a:schemeClr val="tx1"/>
                </a:solidFill>
              </a:rPr>
              <a:t> по хозяйству</a:t>
            </a:r>
            <a:r>
              <a:rPr dirty="0" lang="ru-RU" smtClean="0"/>
              <a:t>.</a:t>
            </a:r>
            <a:endParaRPr dirty="0" lang="ru-RU"/>
          </a:p>
        </p:txBody>
      </p:sp>
      <p:pic>
        <p:nvPicPr>
          <p:cNvPr id="2097175" name="Рисунок 3" descr="http://vimir.tv/uploads/posts/2013-01/thumbs/1357669052_kogda.zazhigajutsja.elki.avi.image2.jpg"/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4355976" y="4725144"/>
            <a:ext cx="2411760" cy="2132856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76" name="Рисунок 4" descr="http://im1-tub-ru.yandex.net/i?id=114552962-62-72&amp;n=21"/>
          <p:cNvPicPr>
            <a:picLocks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0" y="1988840"/>
            <a:ext cx="3491880" cy="3096344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77" name="Рисунок 5" descr="http://multfinder.net/uploads/posts/2012-12/1355339797_snegovik_pochtovik.jpg"/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6228185" y="0"/>
            <a:ext cx="2915816" cy="378904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707904" cy="6858000"/>
          </a:xfrm>
        </p:spPr>
        <p:txBody>
          <a:bodyPr>
            <a:normAutofit fontScale="96875" lnSpcReduction="10000"/>
          </a:bodyPr>
          <a:p>
            <a:pPr algn="l"/>
            <a:r>
              <a:rPr b="1" dirty="0" lang="ru-RU" smtClean="0">
                <a:solidFill>
                  <a:schemeClr val="tx1"/>
                </a:solidFill>
              </a:rPr>
              <a:t> </a:t>
            </a:r>
            <a:r>
              <a:rPr b="1" dirty="0" lang="ru-RU" smtClean="0">
                <a:solidFill>
                  <a:srgbClr val="002060"/>
                </a:solidFill>
              </a:rPr>
              <a:t>День снеговика -  18 февраля. Число 18 похоже на снеговика, который держит метлу.         В этот день  снеговика лепят  всей семьей, с друзьями или в одиночку. При этом нужно загадать желание, одно на всех или каждый -  свое.</a:t>
            </a:r>
          </a:p>
          <a:p>
            <a:pPr algn="l"/>
            <a:endParaRPr dirty="0" lang="ru-RU"/>
          </a:p>
        </p:txBody>
      </p:sp>
      <p:pic>
        <p:nvPicPr>
          <p:cNvPr id="2097178" name="Рисунок 3" descr="http://i029.radikal.ru/0912/65/2d05b9d8be03t.jpg">
            <a:hlinkClick r:id="rId1" tgtFrame="_blank" tooltip="&quot;оригинальный размер&quot;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3635896" y="1556792"/>
            <a:ext cx="5508104" cy="5301208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2656"/>
            <a:ext cx="6400800" cy="1752600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Снеговик – как символ нового года изображают на поздравительных открытках.</a:t>
            </a:r>
            <a:endParaRPr b="1" dirty="0" lang="ru-RU">
              <a:solidFill>
                <a:srgbClr val="002060"/>
              </a:solidFill>
            </a:endParaRPr>
          </a:p>
        </p:txBody>
      </p:sp>
      <p:pic>
        <p:nvPicPr>
          <p:cNvPr id="2097179" name="Рисунок 3" descr="http://dlm6.meta.ua/pic/0/34/28/A3K9QcurJv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899592" y="2060848"/>
            <a:ext cx="7272808" cy="4797152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Рисунок 3" descr="http://s46.radikal.ru/i114/1112/60/363effe66a0c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1" name="Рисунок 4" descr="http://www.bosonogoe.ru/uploads/images/2/02d28342f4.jpg">
            <a:hlinkClick r:id="rId3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283968" cy="1752600"/>
          </a:xfrm>
        </p:spPr>
        <p:txBody>
          <a:bodyPr/>
          <a:p>
            <a:r>
              <a:rPr b="1" dirty="0" sz="3600" lang="ru-RU" smtClean="0">
                <a:solidFill>
                  <a:srgbClr val="002060"/>
                </a:solidFill>
              </a:rPr>
              <a:t>Самая веселая зимняя затея - лепить снеговика.</a:t>
            </a:r>
          </a:p>
          <a:p>
            <a:endParaRPr b="1" dirty="0" lang="ru-RU" smtClean="0"/>
          </a:p>
          <a:p>
            <a:endParaRPr b="1" dirty="0" lang="ru-RU" smtClean="0"/>
          </a:p>
          <a:p>
            <a:endParaRPr dirty="0" lang="ru-RU"/>
          </a:p>
        </p:txBody>
      </p:sp>
      <p:pic>
        <p:nvPicPr>
          <p:cNvPr id="2097157" name="Picture 2" descr="http://s53.radikal.ru/i139/1212/5a/aa016f3674c9.jpg">
            <a:hlinkClick r:id="rId1"/>
          </p:cNvPr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4427984" y="-1660"/>
            <a:ext cx="4716016" cy="6859660"/>
          </a:xfrm>
          <a:prstGeom prst="rect"/>
          <a:noFill/>
        </p:spPr>
      </p:pic>
      <p:sp>
        <p:nvSpPr>
          <p:cNvPr id="1048589" name="Прямоугольник 5"/>
          <p:cNvSpPr/>
          <p:nvPr/>
        </p:nvSpPr>
        <p:spPr>
          <a:xfrm>
            <a:off x="0" y="2348880"/>
            <a:ext cx="4427984" cy="3469641"/>
          </a:xfrm>
          <a:prstGeom prst="rect"/>
        </p:spPr>
        <p:txBody>
          <a:bodyPr wrap="square">
            <a:spAutoFit/>
          </a:bodyPr>
          <a:p>
            <a:r>
              <a:rPr dirty="0" sz="3200" lang="ru-RU" smtClean="0"/>
              <a:t>Наступила зима и в каждом дворе, словно по мановению волшебной палочки, появились укутанные в шарфы забавные снеговики. </a:t>
            </a:r>
            <a:endParaRPr dirty="0" sz="3200" lang="ru-RU"/>
          </a:p>
        </p:txBody>
      </p:sp>
    </p:spTree>
  </p:cSld>
  <p:clrMapOvr>
    <a:masterClrMapping/>
  </p:clrMapOvr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2" name="Рисунок 1" descr="http://www.greenmama.ua/dn_images/01/28/71/87/1227768122ngr12i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5796136" y="2204864"/>
            <a:ext cx="3347864" cy="4653136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3" name="Рисунок 2" descr="http://img-fotki.yandex.ru/get/4525/17308394.a3/0_608d3_40a8facd_XL.jpg">
            <a:hlinkClick r:id="rId3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0" y="0"/>
            <a:ext cx="5940425" cy="4113744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Рисунок 1" descr="http://img-fotki.yandex.ru/get/5822/17308394.a3/0_608eb_5cc4efd1_XL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5" name="Рисунок 1" descr="http://img-fotki.yandex.ru/get/4423/17308394.a3/0_608f6_99270916_XL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275856" cy="4725144"/>
          </a:xfrm>
        </p:spPr>
        <p:txBody>
          <a:bodyPr>
            <a:noAutofit/>
          </a:bodyPr>
          <a:p>
            <a:pPr algn="l"/>
            <a:r>
              <a:rPr b="1" dirty="0" lang="ru-RU" smtClean="0">
                <a:solidFill>
                  <a:schemeClr val="tx1"/>
                </a:solidFill>
              </a:rPr>
              <a:t>Специалисты из </a:t>
            </a:r>
            <a:r>
              <a:rPr b="1" dirty="0" lang="ru-RU" smtClean="0">
                <a:solidFill>
                  <a:schemeClr val="tx1"/>
                </a:solidFill>
                <a:hlinkClick r:id="rId1"/>
              </a:rPr>
              <a:t>Лондонской Национальной физической лаборатории</a:t>
            </a:r>
            <a:r>
              <a:rPr b="1" dirty="0" lang="ru-RU" smtClean="0">
                <a:solidFill>
                  <a:schemeClr val="tx1"/>
                </a:solidFill>
              </a:rPr>
              <a:t> создали самого маленького снеговика в мире. Размер фигурки в 5 раз меньше толщины человеческого волоса. </a:t>
            </a:r>
          </a:p>
          <a:p>
            <a:pPr algn="l"/>
            <a:endParaRPr b="1" dirty="0" lang="ru-RU" smtClean="0">
              <a:solidFill>
                <a:schemeClr val="tx1"/>
              </a:solidFill>
            </a:endParaRPr>
          </a:p>
          <a:p>
            <a:pPr algn="l"/>
            <a:endParaRPr dirty="0" lang="ru-RU">
              <a:solidFill>
                <a:schemeClr val="tx1"/>
              </a:solidFill>
            </a:endParaRPr>
          </a:p>
        </p:txBody>
      </p:sp>
      <p:pic>
        <p:nvPicPr>
          <p:cNvPr id="2097186" name="Рисунок 3" descr="Самый маленький снеговик в мире">
            <a:hlinkClick r:id="rId2" tooltip="&quot;Самый маленький снеговик в мире&quot;"/>
          </p:cNvPr>
          <p:cNvPicPr>
            <a:picLocks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3635896" y="2060848"/>
            <a:ext cx="5508104" cy="4797152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059832" cy="6858000"/>
          </a:xfrm>
        </p:spPr>
        <p:txBody>
          <a:bodyPr>
            <a:normAutofit fontScale="96875" lnSpcReduction="10000"/>
          </a:bodyPr>
          <a:p>
            <a:pPr algn="l"/>
            <a:r>
              <a:rPr dirty="0" lang="ru-RU" smtClean="0">
                <a:solidFill>
                  <a:schemeClr val="tx1"/>
                </a:solidFill>
              </a:rPr>
              <a:t>Первые снеговики изображались злыми. В давние времена зимы были с лютыми морозами, поэтому считалось, что снеговики представляли  реальную угрозу для людей.</a:t>
            </a:r>
            <a:endParaRPr dirty="0" lang="ru-RU">
              <a:solidFill>
                <a:schemeClr val="tx1"/>
              </a:solidFill>
            </a:endParaRPr>
          </a:p>
        </p:txBody>
      </p:sp>
      <p:pic>
        <p:nvPicPr>
          <p:cNvPr id="2097158" name="Рисунок 4" descr="http://wiki.chronicles-of-blood.com/images/thumb/Creatures-Evil_snowman.jpg/425px-Creatures-Evil_snowman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3059832" y="2564904"/>
            <a:ext cx="2880320" cy="4293096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9" name="Рисунок 3" descr="http://3k.mail.ru/images/data/bots/snowman_01_sm.jpg">
            <a:hlinkClick r:id="rId3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5940152" y="0"/>
            <a:ext cx="3203848" cy="4365104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347864" cy="6858000"/>
          </a:xfrm>
        </p:spPr>
        <p:txBody>
          <a:bodyPr>
            <a:normAutofit/>
          </a:bodyPr>
          <a:p>
            <a:pPr algn="l"/>
            <a:r>
              <a:rPr b="1" dirty="0" lang="ru-RU" smtClean="0">
                <a:solidFill>
                  <a:schemeClr val="tx1"/>
                </a:solidFill>
              </a:rPr>
              <a:t>Если верить старинному преданию, в конце XV века, примерно в 1493 году, итальянский скульптор, архитектор, поэт Микеланджело </a:t>
            </a:r>
            <a:r>
              <a:rPr b="1" dirty="0" lang="ru-RU" err="1" smtClean="0">
                <a:solidFill>
                  <a:schemeClr val="tx1"/>
                </a:solidFill>
              </a:rPr>
              <a:t>Буонарроти</a:t>
            </a:r>
            <a:r>
              <a:rPr b="1" dirty="0" lang="ru-RU" smtClean="0">
                <a:solidFill>
                  <a:schemeClr val="tx1"/>
                </a:solidFill>
              </a:rPr>
              <a:t> впервые слепил снежную фигуру.</a:t>
            </a:r>
            <a:endParaRPr dirty="0" lang="ru-RU">
              <a:solidFill>
                <a:schemeClr val="tx1"/>
              </a:solidFill>
            </a:endParaRPr>
          </a:p>
        </p:txBody>
      </p:sp>
      <p:pic>
        <p:nvPicPr>
          <p:cNvPr id="2097160" name="Рисунок 3" descr="http://megashow-kazan.ru/aphp.upload/editor/files/new%20year/%D0%BC%D0%B8%D0%BA%D0%B5%D0%BB%D0%B0%D0%BD%D0%B4%D0%B6%D0%B5%D0%BB%D0%BE.jpg"/>
          <p:cNvPicPr>
            <a:picLocks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4355976" y="1"/>
            <a:ext cx="4788024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987824" cy="6858000"/>
          </a:xfrm>
        </p:spPr>
        <p:txBody>
          <a:bodyPr>
            <a:normAutofit/>
          </a:bodyPr>
          <a:p>
            <a:pPr algn="l"/>
            <a:r>
              <a:rPr b="1" dirty="0" lang="ru-RU" smtClean="0">
                <a:solidFill>
                  <a:schemeClr val="tx1"/>
                </a:solidFill>
              </a:rPr>
              <a:t>Изображение снеговика впервые появилось в качестве иллюстрации к детской книжке</a:t>
            </a:r>
            <a:br>
              <a:rPr b="1" dirty="0" lang="ru-RU" smtClean="0">
                <a:solidFill>
                  <a:schemeClr val="tx1"/>
                </a:solidFill>
              </a:rPr>
            </a:br>
            <a:r>
              <a:rPr b="1" dirty="0" lang="ru-RU" smtClean="0">
                <a:solidFill>
                  <a:schemeClr val="tx1"/>
                </a:solidFill>
              </a:rPr>
              <a:t>с песнями, изданной в Лейпциге.</a:t>
            </a:r>
            <a:endParaRPr dirty="0" lang="ru-RU" smtClean="0">
              <a:solidFill>
                <a:schemeClr val="tx1"/>
              </a:solidFill>
            </a:endParaRPr>
          </a:p>
          <a:p>
            <a:pPr algn="l"/>
            <a:endParaRPr dirty="0" lang="ru-RU"/>
          </a:p>
        </p:txBody>
      </p:sp>
      <p:pic>
        <p:nvPicPr>
          <p:cNvPr id="2097161" name="Рисунок 3" descr="Файл:Im Winter.jpg"/>
          <p:cNvPicPr>
            <a:picLocks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2843809" y="1"/>
            <a:ext cx="6300192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52600"/>
          </a:xfrm>
        </p:spPr>
        <p:txBody>
          <a:bodyPr>
            <a:noAutofit/>
          </a:bodyPr>
          <a:p>
            <a:pPr algn="l"/>
            <a:r>
              <a:rPr b="1" dirty="0" sz="2400" lang="ru-RU" smtClean="0">
                <a:solidFill>
                  <a:schemeClr val="tx1"/>
                </a:solidFill>
              </a:rPr>
              <a:t>В </a:t>
            </a:r>
            <a:r>
              <a:rPr b="1" dirty="0" sz="2400" lang="ru-RU" smtClean="0">
                <a:solidFill>
                  <a:schemeClr val="tx1"/>
                </a:solidFill>
                <a:hlinkClick r:id="rId1" tooltip="Статья &quot;Как проходит подготовка к Рождеству в Европе?&quot; "/>
              </a:rPr>
              <a:t>Европе</a:t>
            </a:r>
            <a:r>
              <a:rPr b="1" dirty="0" sz="2400" lang="ru-RU" smtClean="0">
                <a:solidFill>
                  <a:schemeClr val="tx1"/>
                </a:solidFill>
              </a:rPr>
              <a:t> снеговиков всегда лепили рядом с домами, щедро украшали гирляндами и домашней утварью, укутывали в шарфы, а в руки вручали ветвистые метлы. Нос в виде морковки прикрепляли, чтобы умилостивить духов, посылающих урожай и плодородие. Перевернутое ведро на голове символизировало достаток в доме. </a:t>
            </a:r>
            <a:endParaRPr b="1" dirty="0" sz="2400" lang="ru-RU">
              <a:solidFill>
                <a:schemeClr val="tx1"/>
              </a:solidFill>
            </a:endParaRPr>
          </a:p>
        </p:txBody>
      </p:sp>
      <p:pic>
        <p:nvPicPr>
          <p:cNvPr id="2097162" name="Picture 1" descr="881448dc8a91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2915816" y="2195625"/>
            <a:ext cx="6228184" cy="4662375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229600" cy="1143000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Снеговики бывают разные</a:t>
            </a:r>
            <a:endParaRPr b="1" dirty="0" lang="ru-RU">
              <a:solidFill>
                <a:srgbClr val="002060"/>
              </a:solidFill>
            </a:endParaRPr>
          </a:p>
        </p:txBody>
      </p:sp>
      <p:pic>
        <p:nvPicPr>
          <p:cNvPr id="2097163" name="Рисунок 3" descr="http://demiart.ru/forum/journal_uploads/j253530_1230649115.jpg">
            <a:hlinkClick r:id="rId1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2411760" y="1628800"/>
            <a:ext cx="3694931" cy="52292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64" name="Рисунок 4" descr="http://img0.liveinternet.ru/images/attach/c/6/89/855/89855592_large_81608.png">
            <a:hlinkClick r:id="rId3" tgtFrame="_blank"/>
          </p:cNvPr>
          <p:cNvPicPr>
            <a:picLocks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0" y="0"/>
            <a:ext cx="2286000" cy="35052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65" name="Рисунок 2" descr="http://www.kam.ru/img/kam-pot/snegoviki/22.jpg"/>
          <p:cNvPicPr>
            <a:picLocks/>
          </p:cNvPicPr>
          <p:nvPr/>
        </p:nvPicPr>
        <p:blipFill>
          <a:blip xmlns:r="http://schemas.openxmlformats.org/officeDocument/2006/relationships" r:embed="rId5" cstate="screen"/>
          <a:srcRect/>
          <a:stretch>
            <a:fillRect/>
          </a:stretch>
        </p:blipFill>
        <p:spPr bwMode="auto">
          <a:xfrm>
            <a:off x="5940152" y="1556792"/>
            <a:ext cx="3203848" cy="5301208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00808"/>
          </a:xfrm>
        </p:spPr>
        <p:txBody>
          <a:bodyPr>
            <a:normAutofit fontScale="96875" lnSpcReduction="20000"/>
          </a:bodyPr>
          <a:p>
            <a:r>
              <a:rPr b="1" dirty="0" lang="ru-RU" smtClean="0">
                <a:solidFill>
                  <a:schemeClr val="tx1"/>
                </a:solidFill>
              </a:rPr>
              <a:t>1.       Американские. Делаются явно на века, чтоб перестоять несколько зим. Американцы явно подходят к лепке из снега с фантазией. А еще они у них какие-то нереально добрые.</a:t>
            </a:r>
            <a:endParaRPr b="1" dirty="0" lang="ru-RU">
              <a:solidFill>
                <a:schemeClr val="tx1"/>
              </a:solidFill>
            </a:endParaRPr>
          </a:p>
        </p:txBody>
      </p:sp>
      <p:pic>
        <p:nvPicPr>
          <p:cNvPr id="2097166" name="Picture 1" descr="free-american-snowman-screensaver_2246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1979713" y="1494865"/>
            <a:ext cx="7164288" cy="5363135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8680"/>
            <a:ext cx="3851920" cy="5112568"/>
          </a:xfrm>
        </p:spPr>
        <p:txBody>
          <a:bodyPr>
            <a:normAutofit/>
          </a:bodyPr>
          <a:p>
            <a:pPr algn="l"/>
            <a:r>
              <a:rPr b="1" dirty="0" lang="ru-RU" smtClean="0">
                <a:solidFill>
                  <a:schemeClr val="tx1"/>
                </a:solidFill>
              </a:rPr>
              <a:t>2. Во Флориде, конечно,  какой снег, но американцев этот нюанс явно не останавливает. Дух рождества…</a:t>
            </a:r>
          </a:p>
          <a:p>
            <a:endParaRPr dirty="0" lang="ru-RU"/>
          </a:p>
        </p:txBody>
      </p:sp>
      <p:pic>
        <p:nvPicPr>
          <p:cNvPr id="2097167" name="Picture 2" descr="Снеговики со всего мира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3977640" y="1"/>
            <a:ext cx="5166360" cy="685800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/>
</p:sld>
</file>

<file path=ppt/theme/theme1.xml><?xml version="1.0" encoding="utf-8"?>
<a:theme xmlns:a="http://schemas.openxmlformats.org/drawingml/2006/main" name="Тема Office">
  <a:themeElements>
    <a:clrScheme name="Серая">
      <a:dk1>
        <a:sysClr lastClr="000000" val="windowText"/>
      </a:dk1>
      <a:lt1>
        <a:sysClr lastClr="FFFFFF" val="window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Sveta</dc:creator>
  <cp:lastModifiedBy>Sveta</cp:lastModifiedBy>
  <dcterms:created xsi:type="dcterms:W3CDTF">2020-01-12T17:43:41Z</dcterms:created>
  <dcterms:modified xsi:type="dcterms:W3CDTF">2020-01-12T17:43:41Z</dcterms:modified>
</cp:coreProperties>
</file>