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60" r:id="rId2"/>
    <p:sldId id="256" r:id="rId3"/>
    <p:sldId id="257" r:id="rId4"/>
    <p:sldId id="258" r:id="rId5"/>
    <p:sldId id="259" r:id="rId6"/>
    <p:sldId id="261" r:id="rId7"/>
    <p:sldId id="264" r:id="rId8"/>
    <p:sldId id="262" r:id="rId9"/>
    <p:sldId id="272" r:id="rId10"/>
    <p:sldId id="263" r:id="rId11"/>
    <p:sldId id="265" r:id="rId12"/>
    <p:sldId id="271" r:id="rId13"/>
    <p:sldId id="266" r:id="rId14"/>
    <p:sldId id="267" r:id="rId15"/>
    <p:sldId id="268" r:id="rId16"/>
    <p:sldId id="269" r:id="rId17"/>
    <p:sldId id="270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90D18-E251-42E5-964B-86E91EE14863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EB3807-B2AF-4ED7-BB50-C22BD60784A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718174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EB3807-B2AF-4ED7-BB50-C22BD60784A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85439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DC91-383F-4FD5-875C-922CFCC65BCA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0E53-A317-4FDC-9F92-97365E8F63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DC91-383F-4FD5-875C-922CFCC65BCA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0E53-A317-4FDC-9F92-97365E8F6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DC91-383F-4FD5-875C-922CFCC65BCA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0E53-A317-4FDC-9F92-97365E8F6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DC91-383F-4FD5-875C-922CFCC65BCA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0E53-A317-4FDC-9F92-97365E8F63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DC91-383F-4FD5-875C-922CFCC65BCA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0E53-A317-4FDC-9F92-97365E8F6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DC91-383F-4FD5-875C-922CFCC65BCA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0E53-A317-4FDC-9F92-97365E8F63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DC91-383F-4FD5-875C-922CFCC65BCA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0E53-A317-4FDC-9F92-97365E8F63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DC91-383F-4FD5-875C-922CFCC65BCA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0E53-A317-4FDC-9F92-97365E8F6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DC91-383F-4FD5-875C-922CFCC65BCA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0E53-A317-4FDC-9F92-97365E8F6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DC91-383F-4FD5-875C-922CFCC65BCA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0E53-A317-4FDC-9F92-97365E8F6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CDC91-383F-4FD5-875C-922CFCC65BCA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90E53-A317-4FDC-9F92-97365E8F634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D0CDC91-383F-4FD5-875C-922CFCC65BCA}" type="datetimeFigureOut">
              <a:rPr lang="ru-RU" smtClean="0"/>
              <a:pPr/>
              <a:t>06.12.2022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0D90E53-A317-4FDC-9F92-97365E8F634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764704"/>
            <a:ext cx="6512511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4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МКДОУ №3 «Ягодка»</a:t>
            </a:r>
            <a:br>
              <a:rPr lang="ru-RU" sz="2400" dirty="0" smtClean="0">
                <a:solidFill>
                  <a:schemeClr val="accent4">
                    <a:lumMod val="50000"/>
                  </a:schemeClr>
                </a:solidFill>
                <a:effectLst/>
              </a:rPr>
            </a:br>
            <a:r>
              <a:rPr lang="ru-RU" sz="5400" dirty="0">
                <a:solidFill>
                  <a:schemeClr val="tx1"/>
                </a:solidFill>
                <a:effectLst/>
              </a:rPr>
              <a:t/>
            </a:r>
            <a:br>
              <a:rPr lang="ru-RU" sz="5400" dirty="0">
                <a:solidFill>
                  <a:schemeClr val="tx1"/>
                </a:solidFill>
                <a:effectLst/>
              </a:rPr>
            </a:br>
            <a:r>
              <a:rPr lang="ru-RU" sz="3600" dirty="0" smtClean="0">
                <a:solidFill>
                  <a:srgbClr val="FF0000"/>
                </a:solidFill>
                <a:effectLst/>
              </a:rPr>
              <a:t>Сюжетно-ролевая  </a:t>
            </a:r>
            <a:r>
              <a:rPr lang="ru-RU" sz="3600" dirty="0">
                <a:solidFill>
                  <a:srgbClr val="FF0000"/>
                </a:solidFill>
                <a:effectLst/>
              </a:rPr>
              <a:t>игра в развитии детей раннего </a:t>
            </a:r>
            <a:r>
              <a:rPr lang="ru-RU" sz="3600" dirty="0" smtClean="0">
                <a:solidFill>
                  <a:srgbClr val="FF0000"/>
                </a:solidFill>
                <a:effectLst/>
              </a:rPr>
              <a:t>возраста.</a:t>
            </a:r>
            <a:r>
              <a:rPr lang="ru-RU" sz="3600" dirty="0" smtClean="0">
                <a:solidFill>
                  <a:schemeClr val="tx1"/>
                </a:solidFill>
                <a:effectLst/>
              </a:rPr>
              <a:t/>
            </a:r>
            <a:br>
              <a:rPr lang="ru-RU" sz="3600" dirty="0" smtClean="0">
                <a:solidFill>
                  <a:schemeClr val="tx1"/>
                </a:solidFill>
                <a:effectLst/>
              </a:rPr>
            </a:br>
            <a:r>
              <a:rPr lang="ru-RU" dirty="0" smtClean="0">
                <a:effectLst/>
              </a:rPr>
              <a:t>                                     </a:t>
            </a:r>
            <a:br>
              <a:rPr lang="ru-RU" dirty="0" smtClean="0">
                <a:effectLst/>
              </a:rPr>
            </a:b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effectLst/>
              </a:rPr>
              <a:t>Подготовила: воспитатель группы                        раннего возраста  Сидоренко Е.Н.</a:t>
            </a:r>
            <a:r>
              <a:rPr lang="ru-RU" sz="2000" dirty="0">
                <a:solidFill>
                  <a:schemeClr val="accent4">
                    <a:lumMod val="50000"/>
                  </a:schemeClr>
                </a:solidFill>
                <a:effectLst/>
              </a:rPr>
              <a:t/>
            </a:r>
            <a:br>
              <a:rPr lang="ru-RU" sz="2000" dirty="0">
                <a:solidFill>
                  <a:schemeClr val="accent4">
                    <a:lumMod val="50000"/>
                  </a:schemeClr>
                </a:solidFill>
                <a:effectLst/>
              </a:rPr>
            </a:br>
            <a:endParaRPr lang="ru-RU" sz="20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2643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06"/>
            <a:ext cx="9144000" cy="68673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1778451435"/>
              </p:ext>
            </p:extLst>
          </p:nvPr>
        </p:nvGraphicFramePr>
        <p:xfrm>
          <a:off x="0" y="0"/>
          <a:ext cx="9144000" cy="685799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993992"/>
                <a:gridCol w="2199386"/>
                <a:gridCol w="1970715"/>
                <a:gridCol w="1979907"/>
              </a:tblGrid>
              <a:tr h="9876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Обогащение содержания сюжетно-ролевой игры  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617" marR="596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Атрибуты к сюжетно-ролевой игре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(предметно-игровая среда)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617" marR="596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Роли / Игровые действия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617" marR="59617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Игровые темы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617" marR="59617" marT="0" marB="0" anchor="ctr"/>
                </a:tc>
              </a:tr>
              <a:tr h="3088848">
                <a:tc>
                  <a:txBody>
                    <a:bodyPr/>
                    <a:lstStyle/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Сюжетно-ролевая игра «Больница» </a:t>
                      </a:r>
                      <a:b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Чтение художественной литературы по данной теме («Доктор Айболит» Корнея Чуковского, «Птичка </a:t>
                      </a:r>
                      <a:r>
                        <a:rPr lang="ru-RU" sz="14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Тари</a:t>
                      </a: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 Бориса </a:t>
                      </a:r>
                      <a:r>
                        <a:rPr lang="ru-RU" sz="14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Заходера</a:t>
                      </a: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пр.), беседа о труде врача с использованием иллюстрированного материала. </a:t>
                      </a:r>
                    </a:p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617" marR="5961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Кушетка, набор врача, пузырьки из-под лекарств, коробочки для таблеток, медицинский халат, телефон, «заболевшая» кукла, кроватка, зайка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617" marR="59617" marT="0" marB="0"/>
                </a:tc>
                <a:tc>
                  <a:txBody>
                    <a:bodyPr/>
                    <a:lstStyle/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Папа, мама, врач, медсестра, ребенок, Заяц, Доктор Айболит</a:t>
                      </a:r>
                    </a:p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Мама укладывает заболевшего ребенка в кровать, измеряет температуру, вызывает врача.</a:t>
                      </a:r>
                    </a:p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Врач осматривает больного, выписывает лекарства, назначает лечение.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617" marR="5961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«У Зайки болит зуб»</a:t>
                      </a:r>
                      <a:b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«Кукла Катя заболела»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617" marR="59617" marT="0" marB="0"/>
                </a:tc>
              </a:tr>
              <a:tr h="2781453">
                <a:tc>
                  <a:txBody>
                    <a:bodyPr/>
                    <a:lstStyle/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Сюжетно-ролевая игра «Семья»</a:t>
                      </a:r>
                    </a:p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Проигрывание </a:t>
                      </a:r>
                      <a:r>
                        <a:rPr lang="ru-RU" sz="14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потешки</a:t>
                      </a:r>
                      <a:r>
                        <a:rPr lang="ru-RU" sz="14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«Я пеку-пеку…», беседа на тему «Как я помогаю взрослым». Беседа о труде родителей с использованием иллюстрированного материала, знакомство со стихотворением С. Михалков «Песенка друзей»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617" marR="5961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Кукольная посуда, муляжи продуктов, воображаемые угощения, предметы-заместители: столы со скатертями, чайные приборы, вазы, чай, пироги. Кукольная кроватка, постельное белье, куклы, ванна, мыло, губка, полотенце.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617" marR="59617" marT="0" marB="0"/>
                </a:tc>
                <a:tc>
                  <a:txBody>
                    <a:bodyPr/>
                    <a:lstStyle/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Мама покупает в магазине еду, готовит вкусный обед.</a:t>
                      </a:r>
                    </a:p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Купает дочку, укладывает ее спать.</a:t>
                      </a:r>
                    </a:p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Приходят гости, празднуют день рождения.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617" marR="59617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«Накормим куклу»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«Купание малыша»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«Готовим вкусный обед»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«Уборка квартиры»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59617" marR="59617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89422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="" xmlns:p14="http://schemas.microsoft.com/office/powerpoint/2010/main" val="3917743537"/>
              </p:ext>
            </p:extLst>
          </p:nvPr>
        </p:nvGraphicFramePr>
        <p:xfrm>
          <a:off x="0" y="0"/>
          <a:ext cx="9143999" cy="6857999"/>
        </p:xfrm>
        <a:graphic>
          <a:graphicData uri="http://schemas.openxmlformats.org/drawingml/2006/table">
            <a:tbl>
              <a:tblPr firstRow="1" firstCol="1" bandRow="1" bandCol="1">
                <a:tableStyleId>{5C22544A-7EE6-4342-B048-85BDC9FD1C3A}</a:tableStyleId>
              </a:tblPr>
              <a:tblGrid>
                <a:gridCol w="2993992"/>
                <a:gridCol w="2199386"/>
                <a:gridCol w="1970714"/>
                <a:gridCol w="1979907"/>
              </a:tblGrid>
              <a:tr h="3396383">
                <a:tc>
                  <a:txBody>
                    <a:bodyPr/>
                    <a:lstStyle/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Сюжетно-ролевая игра «Магазин»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Чтение художественных произведений по теме: «Муха-Цокотуха» К. Чуковского, «Со смородиной, с малиной» Н.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Капустюк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пр., рассматривание альбомов с изображением фруктов и овощей, мебели, слушание песенки «Едет с поля урожай»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436" marR="434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Муляжи овощей, фруктов,  прочих продуктов питания, посуда, униформа для продавца, одежда для кукол, кассовый аппарат, муляжи денег, кошелек, сумка, пакет.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436" marR="43436" marT="0" marB="0"/>
                </a:tc>
                <a:tc>
                  <a:txBody>
                    <a:bodyPr/>
                    <a:lstStyle/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Продавец-кассир, покупатели, мама, ребенок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Мама идет с ребенком в магазин, покупает продукты, приобретает одежду.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Покупатель оплачивает товар, продавец подает товар.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436" marR="434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«Овощной отдел»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«Обставим комнату мебелью»</a:t>
                      </a:r>
                      <a:endParaRPr lang="ru-RU" sz="1400" b="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«Купим кукле Маше новое платье»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436" marR="43436" marT="0" marB="0"/>
                </a:tc>
              </a:tr>
              <a:tr h="3461616">
                <a:tc>
                  <a:txBody>
                    <a:bodyPr/>
                    <a:lstStyle/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Сюжетно-ролевая игра «Едем в гости к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ааве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и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ээҗе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Рассматривание альбома с изображением домашних животных. Чтение стихотворений «Моя бабуленька» О. Чусовитиной,                 «У бабушки на полке» Т. Бойко, прослушивание песни «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Ээҗин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хаша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дотр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», проигрывание 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потешки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«Ладушки-ладушки», лепка по теме «</a:t>
                      </a:r>
                      <a:r>
                        <a:rPr lang="ru-RU" sz="1600" b="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Борцг</a:t>
                      </a:r>
                      <a:r>
                        <a:rPr lang="ru-RU" sz="1600" b="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400" b="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436" marR="434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Строительный материал, предметы-заменители: сено, молоко, зерно, яйца, фигурки, изображающие домашних животный, удочка, руль.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436" marR="43436" marT="0" marB="0"/>
                </a:tc>
                <a:tc>
                  <a:txBody>
                    <a:bodyPr/>
                    <a:lstStyle/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Ребенок, аава, ээҗа</a:t>
                      </a:r>
                      <a:endParaRPr lang="ru-RU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Помогаем ааве строить загон для овец</a:t>
                      </a:r>
                      <a:endParaRPr lang="ru-RU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Напоим котика молочком</a:t>
                      </a:r>
                      <a:endParaRPr lang="ru-RU" sz="140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R="45085" algn="l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ru-RU" sz="16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436" marR="43436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«Едем на машине»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«Загон для овец»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«Покорми животных»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«Рыбалка»</a:t>
                      </a:r>
                      <a:endParaRPr lang="ru-RU" sz="1400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«Испечем вместе с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ээҗей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6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борцоки</a:t>
                      </a:r>
                      <a:r>
                        <a:rPr lang="ru-RU" sz="16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»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3436" marR="4343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47182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06"/>
            <a:ext cx="9144000" cy="68673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4"/>
            <a:ext cx="8892480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Сюжетно-ролевая игра «Доктор»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40768"/>
            <a:ext cx="8496944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38257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14346" y="-142900"/>
            <a:ext cx="9144000" cy="68673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285728"/>
            <a:ext cx="4248472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60648"/>
            <a:ext cx="4302422" cy="6264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92931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06"/>
            <a:ext cx="9144000" cy="68673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500042"/>
            <a:ext cx="8643998" cy="56435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0723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06"/>
            <a:ext cx="9144000" cy="68673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6631"/>
            <a:ext cx="4320480" cy="65527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438" y="214290"/>
            <a:ext cx="3857652" cy="65163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52487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06"/>
            <a:ext cx="9144000" cy="68673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8631"/>
            <a:ext cx="8892480" cy="1143000"/>
          </a:xfrm>
        </p:spPr>
        <p:txBody>
          <a:bodyPr/>
          <a:lstStyle/>
          <a:p>
            <a:pPr marL="0" indent="0" algn="l">
              <a:buNone/>
            </a:pPr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  «Едем к бабушке лечить больных животных»</a:t>
            </a:r>
            <a:endParaRPr lang="ru-RU" sz="3200" dirty="0">
              <a:solidFill>
                <a:srgbClr val="C0000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425" y="1142984"/>
            <a:ext cx="3652948" cy="5598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6570" y="1142984"/>
            <a:ext cx="4157918" cy="5428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202509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06"/>
            <a:ext cx="9144000" cy="68673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4048" y="404664"/>
            <a:ext cx="3733800" cy="4462432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Угощение от бабушки</a:t>
            </a:r>
            <a:endParaRPr lang="ru-RU" sz="4800" b="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3987"/>
            <a:ext cx="4391348" cy="64807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996968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503" y="-15311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556792"/>
            <a:ext cx="7272808" cy="2952328"/>
          </a:xfrm>
        </p:spPr>
        <p:txBody>
          <a:bodyPr/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4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sz="48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51736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06"/>
            <a:ext cx="9144000" cy="6867306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0"/>
            <a:ext cx="8064896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71836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-9306"/>
            <a:ext cx="9144000" cy="68673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8640"/>
            <a:ext cx="8820472" cy="1512168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Предпосылки сюжетно-ролевой игры, которые складываются в раннем </a:t>
            </a:r>
            <a:r>
              <a:rPr lang="ru-RU" sz="4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детстве</a:t>
            </a:r>
            <a:r>
              <a:rPr lang="ru-RU" sz="40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2348880"/>
            <a:ext cx="8037276" cy="3816424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Первый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 – ознакомительная игра. </a:t>
            </a:r>
          </a:p>
          <a:p>
            <a:pPr marL="45720" indent="0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Второй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 –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отобразительная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</a:t>
            </a:r>
          </a:p>
          <a:p>
            <a:pPr marL="45720" indent="0" algn="ctr">
              <a:buNone/>
            </a:pP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Третий 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этап – </a:t>
            </a:r>
            <a:r>
              <a:rPr lang="ru-RU" sz="3200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сюжетно-отобразительная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игра</a:t>
            </a:r>
            <a:r>
              <a:rPr lang="ru-RU" sz="32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3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8218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730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84684" y="1484784"/>
            <a:ext cx="8424936" cy="4482832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того чтобы дети овладели игровыми умениями, воспитатель должен </a:t>
            </a:r>
            <a:r>
              <a:rPr lang="ru-RU" u="sng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играть вместе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детьми.</a:t>
            </a: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должен играть с детьми на протяжении всего дошкольного детства, но на каждом его этапе следует развертывать игру таким образом, чтобы дети сразу (открывали) и усваивали новый, более сложный способ ее построения.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188640"/>
            <a:ext cx="8820472" cy="108012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>
            <a:lvl1pPr marL="320040" indent="-320040" algn="r" defTabSz="914400" rtl="0" eaLnBrk="1" latinLnBrk="0" hangingPunct="1">
              <a:spcBef>
                <a:spcPct val="0"/>
              </a:spcBef>
              <a:buClr>
                <a:schemeClr val="accent6">
                  <a:lumMod val="75000"/>
                </a:schemeClr>
              </a:buClr>
              <a:buSzPct val="128000"/>
              <a:buFont typeface="Georgia" pitchFamily="18" charset="0"/>
              <a:buChar char="*"/>
              <a:defRPr sz="4600" b="1" i="0" kern="120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>
                  <a:reflection blurRad="6350" stA="55000" endA="300" endPos="45500" dir="5400000" sy="-100000" algn="bl" rotWithShape="0"/>
                </a:effectLst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marL="0" indent="0" algn="ctr">
              <a:buFont typeface="Georgia" pitchFamily="18" charset="0"/>
              <a:buNone/>
            </a:pPr>
            <a:r>
              <a:rPr lang="ru-RU" sz="36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Принципы организации сюжетно-ролевой игры в детском саду:</a:t>
            </a:r>
            <a:r>
              <a:rPr lang="ru-RU" sz="4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3717032"/>
            <a:ext cx="458569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096894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06"/>
            <a:ext cx="9144000" cy="68673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260" y="188640"/>
            <a:ext cx="8712968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Задачи сюжетно-ролевой игры в развитии детей раннего возраста:</a:t>
            </a:r>
            <a:br>
              <a:rPr lang="ru-RU" sz="3200" dirty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412776"/>
            <a:ext cx="8424936" cy="3978776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Создать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условия для развития игровой деятельности  детей, создать предметную среду в группе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Формировать умения детей осуществлять условные игровые действия с сюжетными игрушками, предметами-заместителями и воображаемыми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предметами.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Научить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 связывать 2-3 игровых действия в смысловую цепочку, словесно обозначая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их.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Дополнять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,продолжать по смыслу действие, начатое партнером-взрослым, а затем и сверстником.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629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06"/>
            <a:ext cx="9144000" cy="68673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5908" y="0"/>
            <a:ext cx="8568952" cy="1368152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Памятка педагогу при организации сюжетно-ролевой игры.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quarter" idx="13"/>
          </p:nvPr>
        </p:nvSpPr>
        <p:spPr>
          <a:xfrm>
            <a:off x="295908" y="1082856"/>
            <a:ext cx="8568952" cy="4642549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Четко знать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что в любом возрасте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должны быть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обеспечены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временем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местом 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материалом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сюжетной игры,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игрушками.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Учитывать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возраст детей, </a:t>
            </a: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их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уровень развития, имеющийся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" indent="0">
              <a:buNone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каждого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воспитанника.</a:t>
            </a:r>
          </a:p>
          <a:p>
            <a:pPr marL="45720" indent="0">
              <a:buNone/>
            </a:pP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196752"/>
            <a:ext cx="3854450" cy="53285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1216994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06"/>
            <a:ext cx="9144000" cy="6867306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404664"/>
            <a:ext cx="8568952" cy="3801576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Использовать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опыт жизни, приобретенный в семье и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ДОУ.</a:t>
            </a:r>
          </a:p>
          <a:p>
            <a:pPr>
              <a:buFont typeface="Wingdings" pitchFamily="2" charset="2"/>
              <a:buChar char="§"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Осуществлять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сюжетной игры на фоне постоянной (на протяжении всего года) организации условий для детей с целью их элементарного предметного взаимодействия друг с другом.</a:t>
            </a:r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042" y="2060848"/>
            <a:ext cx="6357982" cy="4536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3031102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9306"/>
            <a:ext cx="9144000" cy="6867306"/>
          </a:xfrm>
          <a:prstGeom prst="rect">
            <a:avLst/>
          </a:prstGeom>
        </p:spPr>
      </p:pic>
      <p:sp>
        <p:nvSpPr>
          <p:cNvPr id="6" name="Объект 5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pPr marL="45720" indent="0" algn="just">
              <a:buNone/>
            </a:pPr>
            <a:r>
              <a:rPr lang="ru-RU" b="1" dirty="0"/>
              <a:t> </a:t>
            </a:r>
            <a:endParaRPr lang="ru-RU" dirty="0"/>
          </a:p>
        </p:txBody>
      </p:sp>
      <p:sp>
        <p:nvSpPr>
          <p:cNvPr id="14" name="Объект 13"/>
          <p:cNvSpPr>
            <a:spLocks noGrp="1"/>
          </p:cNvSpPr>
          <p:nvPr>
            <p:ph sz="quarter" idx="14"/>
          </p:nvPr>
        </p:nvSpPr>
        <p:spPr>
          <a:xfrm>
            <a:off x="0" y="1124744"/>
            <a:ext cx="8208912" cy="5112567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Побуждать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детей творчески воспроизводить в играх полученные знания о профессиях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взрослых.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создавать для задуманного игровую обстановку. Учить связывать сюжетные действия с ролью. Способствовать формированию умения творчески развивать сюжеты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игры.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Раскрывать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нравственную сущность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взрослых людей: ответственное отношение к своим обязанностям, взаимопомощь и коллективный характер труда.</a:t>
            </a:r>
          </a:p>
          <a:p>
            <a:pPr marL="45720" indent="0">
              <a:buNone/>
            </a:pPr>
            <a:endParaRPr lang="ru-RU" dirty="0"/>
          </a:p>
        </p:txBody>
      </p:sp>
      <p:sp>
        <p:nvSpPr>
          <p:cNvPr id="15" name="Заголовок 1"/>
          <p:cNvSpPr>
            <a:spLocks noGrp="1"/>
          </p:cNvSpPr>
          <p:nvPr>
            <p:ph type="title"/>
          </p:nvPr>
        </p:nvSpPr>
        <p:spPr>
          <a:xfrm>
            <a:off x="161925" y="0"/>
            <a:ext cx="882015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Игровые задачи сюжетно-ролевых игр во второй группе раннего возраста.</a:t>
            </a:r>
            <a:endParaRPr lang="ru-RU" sz="32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14612" y="4327389"/>
            <a:ext cx="4505122" cy="253061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67950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6730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340768"/>
            <a:ext cx="8496944" cy="3528392"/>
          </a:xfrm>
        </p:spPr>
        <p:txBody>
          <a:bodyPr/>
          <a:lstStyle/>
          <a:p>
            <a:pPr marL="0" indent="0" algn="ctr">
              <a:buNone/>
            </a:pPr>
            <a:r>
              <a:rPr lang="ru-RU" sz="4800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Технологическая карта сюжетно-ролевых игр в группе раннего возраста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03146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312</TotalTime>
  <Words>793</Words>
  <Application>Microsoft Office PowerPoint</Application>
  <PresentationFormat>Экран (4:3)</PresentationFormat>
  <Paragraphs>79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МКДОУ №3 «Ягодка»  Сюжетно-ролевая  игра в развитии детей раннего возраста.                                       Подготовила: воспитатель группы                        раннего возраста  Сидоренко Е.Н. </vt:lpstr>
      <vt:lpstr>Слайд 2</vt:lpstr>
      <vt:lpstr>Предпосылки сюжетно-ролевой игры, которые складываются в раннем детстве. </vt:lpstr>
      <vt:lpstr>Слайд 4</vt:lpstr>
      <vt:lpstr>Задачи сюжетно-ролевой игры в развитии детей раннего возраста: </vt:lpstr>
      <vt:lpstr>Памятка педагогу при организации сюжетно-ролевой игры.</vt:lpstr>
      <vt:lpstr>Слайд 7</vt:lpstr>
      <vt:lpstr>Игровые задачи сюжетно-ролевых игр во второй группе раннего возраста.</vt:lpstr>
      <vt:lpstr>Технологическая карта сюжетно-ролевых игр в группе раннего возраста</vt:lpstr>
      <vt:lpstr>Слайд 10</vt:lpstr>
      <vt:lpstr>Слайд 11</vt:lpstr>
      <vt:lpstr>Сюжетно-ролевая игра «Доктор»</vt:lpstr>
      <vt:lpstr>Слайд 13</vt:lpstr>
      <vt:lpstr>Слайд 14</vt:lpstr>
      <vt:lpstr>Слайд 15</vt:lpstr>
      <vt:lpstr>   «Едем к бабушке лечить больных животных»</vt:lpstr>
      <vt:lpstr>  Угощение от бабушки</vt:lpstr>
      <vt:lpstr> Спасибо за внимание!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ПК</cp:lastModifiedBy>
  <cp:revision>21</cp:revision>
  <dcterms:created xsi:type="dcterms:W3CDTF">2020-02-15T13:56:50Z</dcterms:created>
  <dcterms:modified xsi:type="dcterms:W3CDTF">2022-12-06T19:46:29Z</dcterms:modified>
</cp:coreProperties>
</file>