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4" r:id="rId9"/>
    <p:sldId id="265" r:id="rId10"/>
    <p:sldId id="267" r:id="rId11"/>
    <p:sldId id="266" r:id="rId12"/>
    <p:sldId id="268" r:id="rId13"/>
    <p:sldId id="263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78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3BC8-E27A-4A0B-923B-1005C8B698A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BBCC-9C0E-456F-988D-C187B1A5FF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034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3BC8-E27A-4A0B-923B-1005C8B698A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BBCC-9C0E-456F-988D-C187B1A5FF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117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3BC8-E27A-4A0B-923B-1005C8B698A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BBCC-9C0E-456F-988D-C187B1A5FF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418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3BC8-E27A-4A0B-923B-1005C8B698A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BBCC-9C0E-456F-988D-C187B1A5FF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900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3BC8-E27A-4A0B-923B-1005C8B698A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BBCC-9C0E-456F-988D-C187B1A5FF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663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3BC8-E27A-4A0B-923B-1005C8B698A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BBCC-9C0E-456F-988D-C187B1A5FF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699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3BC8-E27A-4A0B-923B-1005C8B698A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BBCC-9C0E-456F-988D-C187B1A5FF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288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3BC8-E27A-4A0B-923B-1005C8B698A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BBCC-9C0E-456F-988D-C187B1A5FF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630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3BC8-E27A-4A0B-923B-1005C8B698A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BBCC-9C0E-456F-988D-C187B1A5FF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406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3BC8-E27A-4A0B-923B-1005C8B698A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BBCC-9C0E-456F-988D-C187B1A5FF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556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13BC8-E27A-4A0B-923B-1005C8B698A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0BBCC-9C0E-456F-988D-C187B1A5FF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97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13BC8-E27A-4A0B-923B-1005C8B698AD}" type="datetimeFigureOut">
              <a:rPr lang="ru-RU" smtClean="0"/>
              <a:t>31.10.2022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0BBCC-9C0E-456F-988D-C187B1A5FF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028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9133" y="2342511"/>
            <a:ext cx="11656193" cy="22775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«</a:t>
            </a:r>
            <a:r>
              <a:rPr lang="ru-RU" sz="4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Современные педагогические технологии</a:t>
            </a:r>
          </a:p>
          <a:p>
            <a:pPr algn="ctr"/>
            <a:r>
              <a:rPr lang="ru-RU" sz="4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для реализации ОО </a:t>
            </a:r>
          </a:p>
          <a:p>
            <a:pPr algn="ctr"/>
            <a:r>
              <a:rPr lang="ru-RU" sz="4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«Художественно-эстетическое развитие»</a:t>
            </a:r>
            <a:endParaRPr lang="ru-RU" sz="4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9131" y="450439"/>
            <a:ext cx="11656193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Управление делами Президента Российской  Федерации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Федеральное  государственное  бюджетное  дошкольное образовательное учреждение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«Центр развития ребенка – детский сад № 3»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9132" y="1973179"/>
            <a:ext cx="11656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КОНСУЛЬТАЦИЯ  ДЛЯ ПЕДАГОГОВ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7534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9928" y="1714819"/>
            <a:ext cx="10732168" cy="2068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Данная технология служит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развитию познавательной мотивации воспитанников, которое ведет к росту их достижений, ключевых компонентов.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озволяет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увеличить количество иллюстрационного материала, обеспечивает наглядность,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позволяет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лучше запоминать материал.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способствует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повышению качества образовательного процесса,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33019" y="410762"/>
            <a:ext cx="99259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dirty="0" smtClean="0">
                <a:ln w="0"/>
                <a:gradFill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4472C4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Информационно – коммуникативные технологии</a:t>
            </a:r>
            <a:endParaRPr lang="ru-RU" sz="3600" dirty="0">
              <a:ln w="0"/>
              <a:gradFill>
                <a:gsLst>
                  <a:gs pos="0">
                    <a:srgbClr val="4472C4">
                      <a:lumMod val="50000"/>
                    </a:srgbClr>
                  </a:gs>
                  <a:gs pos="50000">
                    <a:srgbClr val="4472C4"/>
                  </a:gs>
                  <a:gs pos="100000">
                    <a:srgbClr val="4472C4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21826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38989" y="1289158"/>
            <a:ext cx="10459453" cy="4017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ТРИЗ (теория решения изобретательных задач) -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обучать детей под девизом «Творчество во всём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этой технологии – развивать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фантазию детей,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научить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мыслить системно, с пониманием происходящих процессов,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найти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инструмент по конкретному практическому воспитанию у детей качеств творческой личности, способной понимать единство и противоречие окружающего мира, решать свои маленькие проблемы. Главная задача данной методики - научить ребенка думать нестандартно и находить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свои собственные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решения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результате использования ТРИЗ — технологии у детей возрастает познавательная активность, интерес к теме занятия, расширяется кругозор, появляется интерес к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новизне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0" y="64282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3600" dirty="0" smtClean="0">
                <a:ln w="0"/>
                <a:gradFill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4472C4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Технология ТРИЗ</a:t>
            </a:r>
            <a:endParaRPr lang="ru-RU" sz="3600" dirty="0">
              <a:ln w="0"/>
              <a:gradFill>
                <a:gsLst>
                  <a:gs pos="0">
                    <a:srgbClr val="4472C4">
                      <a:lumMod val="50000"/>
                    </a:srgbClr>
                  </a:gs>
                  <a:gs pos="50000">
                    <a:srgbClr val="4472C4"/>
                  </a:gs>
                  <a:gs pos="100000">
                    <a:srgbClr val="4472C4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1775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3979" y="1464301"/>
            <a:ext cx="11149264" cy="3253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Активное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проектной технологии в воспитании и обучении дошкольников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позволяет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лучше узнать воспитанников, проникнуть во внутренний мир ребенка.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 предполагает выполнение детьми коллективных, подгрупповых или индивидуальных проектов совместно с педагогом или родителями. Проектная деятельность позволяет объединить различные виды творчества, когда комбинируются различные художественные материалы и техники</a:t>
            </a: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19869" y="426804"/>
            <a:ext cx="73522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dirty="0">
                <a:ln w="0"/>
                <a:gradFill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4472C4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Технология </a:t>
            </a:r>
            <a:r>
              <a:rPr lang="ru-RU" sz="3600" dirty="0" smtClean="0">
                <a:ln w="0"/>
                <a:gradFill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4472C4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проектной деятельности</a:t>
            </a:r>
            <a:endParaRPr lang="ru-RU" sz="3600" dirty="0">
              <a:ln w="0"/>
              <a:gradFill>
                <a:gsLst>
                  <a:gs pos="0">
                    <a:srgbClr val="4472C4">
                      <a:lumMod val="50000"/>
                    </a:srgbClr>
                  </a:gs>
                  <a:gs pos="50000">
                    <a:srgbClr val="4472C4"/>
                  </a:gs>
                  <a:gs pos="100000">
                    <a:srgbClr val="4472C4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34751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5432" y="768335"/>
            <a:ext cx="11341768" cy="5624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Экскурсии –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могут быть реальными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виртуальными.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Реальные экскурсии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музей позволяют разнообразить зрительный ряд образов, созданных в рамках различных видов искусств, расширить представление о видах и жанрах искусства.  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Благодаря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виртуальным экскурсиям процесс ознакомления с произведениями искусства становится эмоционально насыщенным и познавательно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значимым,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их помощью можно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познакомить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дошкольников с самыми редкими произведениями мирового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искусства и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сделать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детальный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 художественных произведений. 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Виртуальная экскурсия дает возможность прикоснуться к прекрасному - пройтись по залам музея, не выходя из детского сада.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 же в детском саду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могут проводиться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выставки направленные на воспитание интереса к современному и народному искусству; развитие творческих и интеллектуальных способностей дошкольника, формирование ценностных эстетических ориентиров.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87761" y="122004"/>
            <a:ext cx="44314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dirty="0">
                <a:ln w="0"/>
                <a:gradFill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4472C4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Технология </a:t>
            </a:r>
            <a:r>
              <a:rPr lang="ru-RU" sz="3600" dirty="0" smtClean="0">
                <a:ln w="0"/>
                <a:gradFill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4472C4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экскурсия</a:t>
            </a:r>
            <a:endParaRPr lang="ru-RU" sz="3600" dirty="0">
              <a:ln w="0"/>
              <a:gradFill>
                <a:gsLst>
                  <a:gs pos="0">
                    <a:srgbClr val="4472C4">
                      <a:lumMod val="50000"/>
                    </a:srgbClr>
                  </a:gs>
                  <a:gs pos="50000">
                    <a:srgbClr val="4472C4"/>
                  </a:gs>
                  <a:gs pos="100000">
                    <a:srgbClr val="4472C4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9636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6884" y="625642"/>
            <a:ext cx="115503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педагогические технологии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выступают как педагогические ориентиры творчества педагога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художественно – эстетическом развитии детей дошкольного возраста.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43199" y="5165558"/>
            <a:ext cx="6464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469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972" y="710625"/>
            <a:ext cx="1156788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spcBef>
                <a:spcPts val="1125"/>
              </a:spcBef>
              <a:spcAft>
                <a:spcPts val="1125"/>
              </a:spcAft>
            </a:pPr>
            <a:r>
              <a:rPr lang="ru-RU" sz="2800" spc="10" dirty="0" smtClean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</a:t>
            </a:r>
            <a:r>
              <a:rPr lang="ru-RU" sz="2800" spc="10" dirty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предполагает развитие предпосылок ценностно-смыслового восприятия и понимания произведений искусства (словесного, музыкального, изобразительного), мира природы; становление эстетического отношения к окружающему миру; формирование элементарных представлений о видах искусства; восприятие музыки, художественной литературы, фольклора; стимулирование сопереживания персонажам художественных произведений; реализацию самостоятельной творческой деятельности </a:t>
            </a:r>
            <a:r>
              <a:rPr lang="ru-RU" sz="2800" spc="10" dirty="0" smtClean="0">
                <a:solidFill>
                  <a:srgbClr val="5555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189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6748758" y="4723960"/>
            <a:ext cx="2516623" cy="6463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646728" y="3909579"/>
            <a:ext cx="2828168" cy="3693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574145" y="3086539"/>
            <a:ext cx="3997466" cy="3693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718288" y="2232667"/>
            <a:ext cx="3176126" cy="3693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8000" y="1886857"/>
            <a:ext cx="2583543" cy="3458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718288" y="413886"/>
            <a:ext cx="4604369" cy="7694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718289" y="472323"/>
            <a:ext cx="4604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Разделы образовательной области «Художественно </a:t>
            </a:r>
            <a:r>
              <a:rPr lang="ru-RU" dirty="0" smtClean="0">
                <a:solidFill>
                  <a:schemeClr val="bg1"/>
                </a:solidFill>
              </a:rPr>
              <a:t>– эстетическое </a:t>
            </a:r>
            <a:r>
              <a:rPr lang="ru-RU" dirty="0" smtClean="0">
                <a:solidFill>
                  <a:schemeClr val="bg1"/>
                </a:solidFill>
              </a:rPr>
              <a:t>развитие»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1179" y="1863335"/>
            <a:ext cx="3487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Приобщение к искусству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8289" y="2232667"/>
            <a:ext cx="3787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Изобразительная деятельность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05362" y="3086539"/>
            <a:ext cx="4224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Конструктивно-модельная деятельность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646728" y="3909579"/>
            <a:ext cx="4143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Музыкальная деятельность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672350" y="4723960"/>
            <a:ext cx="31073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Игровая деятельность (театрализованные игры)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8758" y="921701"/>
            <a:ext cx="1166581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solidFill>
                  <a:srgbClr val="333333"/>
                </a:solidFill>
                <a:latin typeface="YS Text"/>
              </a:rPr>
              <a:t> 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2961685" y="1118654"/>
            <a:ext cx="756603" cy="7446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572000" y="1177091"/>
            <a:ext cx="0" cy="10555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8003023" y="1183311"/>
            <a:ext cx="704007" cy="19032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7153359" y="1177091"/>
            <a:ext cx="24276" cy="35468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13" idx="0"/>
          </p:cNvCxnSpPr>
          <p:nvPr/>
        </p:nvCxnSpPr>
        <p:spPr>
          <a:xfrm flipH="1">
            <a:off x="3060812" y="1177091"/>
            <a:ext cx="758629" cy="27324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3663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5024494" y="1587748"/>
            <a:ext cx="1438617" cy="45545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342570" y="403105"/>
            <a:ext cx="9158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Художественно-эстетическое развитие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5393" y="1053288"/>
            <a:ext cx="112723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ctr">
              <a:spcBef>
                <a:spcPts val="1125"/>
              </a:spcBef>
              <a:spcAft>
                <a:spcPts val="1125"/>
              </a:spcAft>
            </a:pPr>
            <a:r>
              <a:rPr lang="ru-RU" sz="16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 формирование у них эстетического идеала и художественного вкуса, а также способности к творчеству</a:t>
            </a:r>
            <a:r>
              <a:rPr lang="ru-RU" sz="16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42320" y="1592932"/>
            <a:ext cx="100296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100" b="1" spc="-35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7311" y="3233723"/>
            <a:ext cx="6096000" cy="163878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1150" dirty="0" smtClean="0">
                <a:solidFill>
                  <a:srgbClr val="1B1C2A"/>
                </a:solidFill>
                <a:latin typeface="Open Sans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Приобретение </a:t>
            </a:r>
            <a:r>
              <a:rPr lang="ru-RU" sz="1150" dirty="0">
                <a:solidFill>
                  <a:srgbClr val="1B1C2A"/>
                </a:solidFill>
                <a:latin typeface="Open Sans"/>
                <a:ea typeface="Times New Roman" panose="02020603050405020304" pitchFamily="18" charset="0"/>
                <a:cs typeface="Times New Roman" panose="02020603050405020304" pitchFamily="18" charset="0"/>
              </a:rPr>
              <a:t>теоретических знаний:</a:t>
            </a:r>
            <a:endParaRPr lang="ru-RU" sz="1100" dirty="0">
              <a:solidFill>
                <a:srgbClr val="1B1C2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ru-RU" sz="1150" dirty="0">
                <a:solidFill>
                  <a:srgbClr val="1B1C2A"/>
                </a:solidFill>
                <a:latin typeface="Open Sans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эстетического восприятия объектов окружающего мира и художественных образов.</a:t>
            </a:r>
            <a:endParaRPr lang="ru-RU" sz="1100" dirty="0">
              <a:solidFill>
                <a:srgbClr val="1B1C2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ru-RU" sz="1150" dirty="0">
                <a:solidFill>
                  <a:srgbClr val="1B1C2A"/>
                </a:solidFill>
                <a:latin typeface="Open Sans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интереса к мировой художественной культуре.</a:t>
            </a:r>
            <a:endParaRPr lang="ru-RU" sz="1100" dirty="0">
              <a:solidFill>
                <a:srgbClr val="1B1C2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ru-RU" sz="1150" dirty="0">
                <a:solidFill>
                  <a:srgbClr val="1B1C2A"/>
                </a:solidFill>
                <a:latin typeface="Open Sans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потребности в красоте.</a:t>
            </a:r>
            <a:endParaRPr lang="ru-RU" sz="1100" dirty="0">
              <a:solidFill>
                <a:srgbClr val="1B1C2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ru-RU" sz="1150" dirty="0">
                <a:solidFill>
                  <a:srgbClr val="1B1C2A"/>
                </a:solidFill>
                <a:latin typeface="Open Sans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Воспитание эстетического вкуса и чувства гармонии.</a:t>
            </a:r>
            <a:endParaRPr lang="ru-RU" sz="1100" dirty="0">
              <a:solidFill>
                <a:srgbClr val="1B1C2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04002" y="3176889"/>
            <a:ext cx="6096000" cy="134684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1150" dirty="0" smtClean="0">
                <a:solidFill>
                  <a:srgbClr val="1B1C2A"/>
                </a:solidFill>
                <a:latin typeface="Open Sans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Формирование </a:t>
            </a:r>
            <a:r>
              <a:rPr lang="ru-RU" sz="1150" dirty="0">
                <a:solidFill>
                  <a:srgbClr val="1B1C2A"/>
                </a:solidFill>
                <a:latin typeface="Open Sans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практических умений:</a:t>
            </a:r>
            <a:endParaRPr lang="ru-RU" sz="1100" dirty="0">
              <a:solidFill>
                <a:srgbClr val="1B1C2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ru-RU" sz="1150" dirty="0">
                <a:solidFill>
                  <a:srgbClr val="1B1C2A"/>
                </a:solidFill>
                <a:latin typeface="Open Sans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творческих способностей.</a:t>
            </a:r>
            <a:endParaRPr lang="ru-RU" sz="1100" dirty="0">
              <a:solidFill>
                <a:srgbClr val="1B1C2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ru-RU" sz="1150" dirty="0">
                <a:solidFill>
                  <a:srgbClr val="1B1C2A"/>
                </a:solidFill>
                <a:latin typeface="Open Sans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положительной мотивации к продуктивному творчеству.</a:t>
            </a:r>
            <a:endParaRPr lang="ru-RU" sz="1100" dirty="0">
              <a:solidFill>
                <a:srgbClr val="1B1C2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ru-RU" sz="1150" dirty="0">
                <a:solidFill>
                  <a:srgbClr val="1B1C2A"/>
                </a:solidFill>
                <a:latin typeface="Open Sans"/>
                <a:ea typeface="Times New Roman" panose="02020603050405020304" pitchFamily="18" charset="0"/>
                <a:cs typeface="Times New Roman" panose="02020603050405020304" pitchFamily="18" charset="0"/>
              </a:rPr>
              <a:t>Побуждение к самостоятельному экспериментированию с материалами и инструментами для создания художественных образов.</a:t>
            </a:r>
            <a:endParaRPr lang="ru-RU" sz="1100" dirty="0">
              <a:solidFill>
                <a:srgbClr val="1B1C2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 стрелкой 8"/>
          <p:cNvCxnSpPr>
            <a:endCxn id="5" idx="0"/>
          </p:cNvCxnSpPr>
          <p:nvPr/>
        </p:nvCxnSpPr>
        <p:spPr>
          <a:xfrm flipH="1">
            <a:off x="3375311" y="2028220"/>
            <a:ext cx="1649183" cy="12055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423311" y="2028220"/>
            <a:ext cx="1862933" cy="1148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997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Овал 19"/>
          <p:cNvSpPr/>
          <p:nvPr/>
        </p:nvSpPr>
        <p:spPr>
          <a:xfrm>
            <a:off x="5923370" y="4652920"/>
            <a:ext cx="3609048" cy="702159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06763" y="3528127"/>
            <a:ext cx="3151697" cy="780095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265982" y="4730052"/>
            <a:ext cx="1813902" cy="625027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8402020" y="3528127"/>
            <a:ext cx="1915573" cy="60690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470696" y="2112022"/>
            <a:ext cx="1545579" cy="614994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044103" y="1510045"/>
            <a:ext cx="1035781" cy="558257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504410" y="2670372"/>
            <a:ext cx="4401509" cy="103578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504410" y="2787198"/>
            <a:ext cx="4401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Современные </a:t>
            </a:r>
          </a:p>
          <a:p>
            <a:pPr algn="ctr"/>
            <a:r>
              <a:rPr lang="ru-RU" dirty="0" smtClean="0"/>
              <a:t>педагогические технологии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48950" y="2241271"/>
            <a:ext cx="1467325" cy="2802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buSzPts val="1000"/>
              <a:tabLst>
                <a:tab pos="457200" algn="l"/>
              </a:tabLst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игровая технология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74745" y="1630893"/>
            <a:ext cx="974498" cy="2802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buSzPts val="1000"/>
              <a:tabLst>
                <a:tab pos="457200" algn="l"/>
              </a:tabLst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наблюдение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6763" y="3728991"/>
            <a:ext cx="31516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технология исследовательской деятельности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558178" y="3671906"/>
            <a:ext cx="1603259" cy="2802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buSzPts val="1000"/>
              <a:tabLst>
                <a:tab pos="457200" algn="l"/>
              </a:tabLst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эвристическая беседа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80036" y="4866479"/>
            <a:ext cx="33797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информационно-коммуникационные технологии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04410" y="4904067"/>
            <a:ext cx="1519070" cy="27699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технология «ТРИЗ» 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5980036" y="1510045"/>
            <a:ext cx="1255383" cy="558257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86520" y="1645244"/>
            <a:ext cx="83907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экскурсия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8132496" y="2112021"/>
            <a:ext cx="2459978" cy="793019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070256" y="2344859"/>
            <a:ext cx="2579104" cy="2802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07000"/>
              </a:lnSpc>
              <a:buSzPts val="1000"/>
              <a:tabLst>
                <a:tab pos="457200" algn="l"/>
              </a:tabLst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технологии проектной деятельности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2" name="Прямая со стрелкой 21"/>
          <p:cNvCxnSpPr>
            <a:endCxn id="13" idx="4"/>
          </p:cNvCxnSpPr>
          <p:nvPr/>
        </p:nvCxnSpPr>
        <p:spPr>
          <a:xfrm flipH="1" flipV="1">
            <a:off x="4561994" y="2068302"/>
            <a:ext cx="277043" cy="6020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 flipV="1">
            <a:off x="3016275" y="2521541"/>
            <a:ext cx="600865" cy="4806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endCxn id="15" idx="4"/>
          </p:cNvCxnSpPr>
          <p:nvPr/>
        </p:nvCxnSpPr>
        <p:spPr>
          <a:xfrm flipV="1">
            <a:off x="6368432" y="2068302"/>
            <a:ext cx="239296" cy="6020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16" idx="2"/>
          </p:cNvCxnSpPr>
          <p:nvPr/>
        </p:nvCxnSpPr>
        <p:spPr>
          <a:xfrm flipV="1">
            <a:off x="7744078" y="2508531"/>
            <a:ext cx="388418" cy="4936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17" idx="1"/>
          </p:cNvCxnSpPr>
          <p:nvPr/>
        </p:nvCxnSpPr>
        <p:spPr>
          <a:xfrm>
            <a:off x="7905919" y="3285366"/>
            <a:ext cx="776630" cy="331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6756850" y="3647088"/>
            <a:ext cx="478569" cy="10058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4418251" y="3647088"/>
            <a:ext cx="347958" cy="10829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>
            <a:off x="3617140" y="3433529"/>
            <a:ext cx="241320" cy="2954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7290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4615" y="1480065"/>
            <a:ext cx="10202779" cy="3234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Реализует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ряд принципов игрового, активного обучения и отличается наличием правил, фиксированной структуры игровой деятельности и системы оценивания.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дидактических играх по изобразительному творчеству дети приобретают разнообразный сенсорный опыт, обогащающий восприятие и представление детей об окружающем. У детей развивается интерес к изобразительной деятельности, творческое воображение, уверенность в собственных способностях.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52241" y="384556"/>
            <a:ext cx="408752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Игровая технология</a:t>
            </a:r>
            <a:endParaRPr lang="ru-RU" sz="36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1405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8254" y="1795369"/>
            <a:ext cx="10475495" cy="2463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процессе наблюдения дети активно изучают предметы, объекты и явления окружающей действительности. Наблюдение способствует расширению познавательного опыта детей, который, в свою очередь, влияет на изобразительный опыт. Наблюдение выступает как механизм взаимодействия имеющегося у детей опыта и нового, приобретаемого в образовательной деятельности.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20549" y="458888"/>
            <a:ext cx="49509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dirty="0" smtClean="0">
                <a:ln w="0"/>
                <a:gradFill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4472C4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Технология наблюдения</a:t>
            </a:r>
            <a:endParaRPr lang="ru-RU" sz="3600" dirty="0">
              <a:ln w="0"/>
              <a:gradFill>
                <a:gsLst>
                  <a:gs pos="0">
                    <a:srgbClr val="4472C4">
                      <a:lumMod val="50000"/>
                    </a:srgbClr>
                  </a:gs>
                  <a:gs pos="50000">
                    <a:srgbClr val="4472C4"/>
                  </a:gs>
                  <a:gs pos="100000">
                    <a:srgbClr val="4472C4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0402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9178" y="928756"/>
            <a:ext cx="11742822" cy="4044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Благодаря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экспериментированию дети приобретают такие важные качества, как творческая активность, самостоятельность, готовность к альтернативным решениям, способность к логичным рассуждениям и т.д.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Эксперимент выполняет еще одну важную функцию – он позволяет детям избавиться от страха перед неудачей в своих изобразительных поисках.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с цветом: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Получение новых оттенков путем смешивания красок.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разных изобразительных материалов и техник изображения.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Овладение разными изобразительными инструментами.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разных изобразительных материалов.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13480" y="282425"/>
            <a:ext cx="90442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dirty="0">
                <a:ln w="0"/>
                <a:gradFill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4472C4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Технология </a:t>
            </a:r>
            <a:r>
              <a:rPr lang="ru-RU" sz="3600" dirty="0" smtClean="0">
                <a:ln w="0"/>
                <a:gradFill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4472C4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исследовательской деятельности</a:t>
            </a:r>
            <a:endParaRPr lang="ru-RU" sz="3600" dirty="0">
              <a:ln w="0"/>
              <a:gradFill>
                <a:gsLst>
                  <a:gs pos="0">
                    <a:srgbClr val="4472C4">
                      <a:lumMod val="50000"/>
                    </a:srgbClr>
                  </a:gs>
                  <a:gs pos="50000">
                    <a:srgbClr val="4472C4"/>
                  </a:gs>
                  <a:gs pos="100000">
                    <a:srgbClr val="4472C4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9745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0863" y="1434773"/>
            <a:ext cx="10924674" cy="4439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Используя в своей работе технологию «Эвристическая беседа», педагог стимулирует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творческую активность детей в процессе создания ими художественного образа. Задавая вопросы, педагог побуждает детей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задумываться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рассуждать, выбирать,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результате чего происходит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обмен мнениями и опытом, дети становятся активными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соучастниками беседы,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не пассивными слушателями.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Эвристическая беседа используется в процессе приобщения детей к произведениям изобразительного и монументально-декоративного искусства. Дети открывают для себя новые стороны художественного образа. Изучают специфику того или иного вида, жанра искусства, сравнивают произведения, чтобы понять их основные выразительные средства.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51304" y="635351"/>
            <a:ext cx="68006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dirty="0">
                <a:ln w="0"/>
                <a:gradFill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4472C4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Технология </a:t>
            </a:r>
            <a:r>
              <a:rPr lang="ru-RU" sz="3600" dirty="0" smtClean="0">
                <a:ln w="0"/>
                <a:gradFill>
                  <a:gsLst>
                    <a:gs pos="0">
                      <a:srgbClr val="4472C4">
                        <a:lumMod val="50000"/>
                      </a:srgbClr>
                    </a:gs>
                    <a:gs pos="50000">
                      <a:srgbClr val="4472C4"/>
                    </a:gs>
                    <a:gs pos="100000">
                      <a:srgbClr val="4472C4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эвристическая беседа</a:t>
            </a:r>
            <a:endParaRPr lang="ru-RU" sz="3600" dirty="0">
              <a:ln w="0"/>
              <a:gradFill>
                <a:gsLst>
                  <a:gs pos="0">
                    <a:srgbClr val="4472C4">
                      <a:lumMod val="50000"/>
                    </a:srgbClr>
                  </a:gs>
                  <a:gs pos="50000">
                    <a:srgbClr val="4472C4"/>
                  </a:gs>
                  <a:gs pos="100000">
                    <a:srgbClr val="4472C4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9639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700</Words>
  <Application>Microsoft Office PowerPoint</Application>
  <PresentationFormat>Широкоэкранный</PresentationFormat>
  <Paragraphs>71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Calibri</vt:lpstr>
      <vt:lpstr>Calibri Light</vt:lpstr>
      <vt:lpstr>Courier New</vt:lpstr>
      <vt:lpstr>Open Sans</vt:lpstr>
      <vt:lpstr>Symbol</vt:lpstr>
      <vt:lpstr>Times New Roman</vt:lpstr>
      <vt:lpstr>YS Text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Женя</dc:creator>
  <cp:lastModifiedBy>Женя</cp:lastModifiedBy>
  <cp:revision>25</cp:revision>
  <dcterms:created xsi:type="dcterms:W3CDTF">2022-10-18T16:00:41Z</dcterms:created>
  <dcterms:modified xsi:type="dcterms:W3CDTF">2022-10-31T07:52:54Z</dcterms:modified>
</cp:coreProperties>
</file>