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74" r:id="rId11"/>
    <p:sldId id="270" r:id="rId12"/>
    <p:sldId id="269" r:id="rId13"/>
    <p:sldId id="266" r:id="rId14"/>
    <p:sldId id="275" r:id="rId15"/>
    <p:sldId id="265" r:id="rId16"/>
    <p:sldId id="272" r:id="rId17"/>
    <p:sldId id="259" r:id="rId18"/>
    <p:sldId id="271" r:id="rId19"/>
    <p:sldId id="267" r:id="rId20"/>
    <p:sldId id="27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E0B13B-5635-4B6B-8F1F-617222296FE9}" v="680" dt="2020-10-09T09:26:12.194"/>
    <p1510:client id="{81CB2F4E-5901-4AB0-8779-7F898CD47354}" v="203" dt="2020-10-09T10:36:27.5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4660"/>
  </p:normalViewPr>
  <p:slideViewPr>
    <p:cSldViewPr snapToGrid="0">
      <p:cViewPr>
        <p:scale>
          <a:sx n="54" d="100"/>
          <a:sy n="54" d="100"/>
        </p:scale>
        <p:origin x="-1728" y="-81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53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6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59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98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21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917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85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098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3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7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86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7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80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9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20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73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718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1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9821" y="590843"/>
            <a:ext cx="86938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Коррекционно-развивающее занятие по развитию словесно-логического мышления для обучающихся начальной школы.</a:t>
            </a:r>
          </a:p>
          <a:p>
            <a:pPr algn="ctr"/>
            <a:r>
              <a:rPr lang="ru-RU" sz="4400" dirty="0" smtClean="0"/>
              <a:t>Лексическая тема «цветы»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8074855" y="4994031"/>
            <a:ext cx="36716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Учитель-дефектолог ГБОУ школы №7 Красносельского района г. Санкт-Петербурга</a:t>
            </a:r>
          </a:p>
          <a:p>
            <a:pPr algn="r"/>
            <a:r>
              <a:rPr lang="ru-RU" dirty="0" smtClean="0"/>
              <a:t>Комарова Мария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524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9E8873A-97C2-4DEF-9C8D-00DE8ECB500E}"/>
              </a:ext>
            </a:extLst>
          </p:cNvPr>
          <p:cNvSpPr txBox="1"/>
          <p:nvPr/>
        </p:nvSpPr>
        <p:spPr>
          <a:xfrm>
            <a:off x="523374" y="1155032"/>
            <a:ext cx="4457699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dirty="0" err="1">
                <a:latin typeface="PT Sans"/>
              </a:rPr>
              <a:t>Белые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горошки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На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зелёной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ножке</a:t>
            </a:r>
            <a:r>
              <a:rPr lang="en-US" sz="4000" dirty="0">
                <a:latin typeface="PT Sans"/>
              </a:rPr>
              <a:t>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>
              <a:latin typeface="PT Sans"/>
            </a:endParaRPr>
          </a:p>
        </p:txBody>
      </p:sp>
      <p:pic>
        <p:nvPicPr>
          <p:cNvPr id="3" name="Рисунок 3" descr="Изображение выглядит как внешний, растение, орхидея,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63483EA7-AB8E-4E56-8728-81FD316C6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427" y="986590"/>
            <a:ext cx="5460331" cy="409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4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37" y="1153613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6332035" y="843630"/>
            <a:ext cx="3675647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ru-RU" sz="7200" dirty="0">
                <a:latin typeface="Times New Roman"/>
                <a:cs typeface="Times New Roman"/>
              </a:rPr>
              <a:t>"Части цветка"</a:t>
            </a:r>
          </a:p>
        </p:txBody>
      </p:sp>
    </p:spTree>
    <p:extLst>
      <p:ext uri="{BB962C8B-B14F-4D97-AF65-F5344CB8AC3E}">
        <p14:creationId xmlns:p14="http://schemas.microsoft.com/office/powerpoint/2010/main" val="1466391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C15EB2E7-AFFE-4E16-BC6A-A9A2E4D6E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35" y="0"/>
            <a:ext cx="10339753" cy="675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87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37" y="1153613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6557118" y="928252"/>
            <a:ext cx="3675647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ru-RU" sz="4800" dirty="0">
                <a:latin typeface="Times New Roman"/>
                <a:cs typeface="Times New Roman"/>
              </a:rPr>
              <a:t>"</a:t>
            </a:r>
            <a:r>
              <a:rPr lang="ru-RU" sz="7200" dirty="0" smtClean="0">
                <a:latin typeface="Times New Roman"/>
                <a:cs typeface="Times New Roman"/>
              </a:rPr>
              <a:t>Где растут цветы»</a:t>
            </a:r>
            <a:endParaRPr lang="ru-RU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4447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цветок, растение, ваз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D3E405DD-4791-4ADD-A7CF-199A25DC3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81" b="98095" l="417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01024" y="1567613"/>
            <a:ext cx="3799973" cy="3313697"/>
          </a:xfrm>
          <a:prstGeom prst="rect">
            <a:avLst/>
          </a:prstGeom>
        </p:spPr>
      </p:pic>
      <p:pic>
        <p:nvPicPr>
          <p:cNvPr id="3" name="Рисунок 3" descr="Изображение выглядит как внешний, растение, орхидея,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89A458AB-562F-4F27-9D25-18BEDFABC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05" y="4074696"/>
            <a:ext cx="3214436" cy="2428373"/>
          </a:xfrm>
          <a:prstGeom prst="rect">
            <a:avLst/>
          </a:prstGeom>
        </p:spPr>
      </p:pic>
      <p:pic>
        <p:nvPicPr>
          <p:cNvPr id="4" name="Рисунок 4" descr="Изображение выглядит как цветок, растение, розовый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61E4A932-C843-43E6-B024-6756F2F53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5058" y="4127273"/>
            <a:ext cx="3284621" cy="2333244"/>
          </a:xfrm>
          <a:prstGeom prst="rect">
            <a:avLst/>
          </a:prstGeom>
        </p:spPr>
      </p:pic>
      <p:pic>
        <p:nvPicPr>
          <p:cNvPr id="5" name="Рисунок 5" descr="Изображение выглядит как растение, цветок, роза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B64E729-786F-43C8-BE11-DBFE9433FE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663" y="342900"/>
            <a:ext cx="2743200" cy="2743200"/>
          </a:xfrm>
          <a:prstGeom prst="rect">
            <a:avLst/>
          </a:prstGeom>
        </p:spPr>
      </p:pic>
      <p:pic>
        <p:nvPicPr>
          <p:cNvPr id="6" name="Рисунок 6" descr="Изображение выглядит как растение, цветок, внешний, маргарит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E1C367E-C4F4-4DF5-828E-D3AF255027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94031" y="485273"/>
            <a:ext cx="3675647" cy="27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1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EC0FC937-8E92-412A-BBB4-10ED68A75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340802"/>
              </p:ext>
            </p:extLst>
          </p:nvPr>
        </p:nvGraphicFramePr>
        <p:xfrm>
          <a:off x="802105" y="1163052"/>
          <a:ext cx="10097632" cy="3165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9">
                  <a:extLst>
                    <a:ext uri="{9D8B030D-6E8A-4147-A177-3AD203B41FA5}">
                      <a16:colId xmlns:a16="http://schemas.microsoft.com/office/drawing/2014/main" xmlns="" val="3218511763"/>
                    </a:ext>
                  </a:extLst>
                </a:gridCol>
                <a:gridCol w="2535527">
                  <a:extLst>
                    <a:ext uri="{9D8B030D-6E8A-4147-A177-3AD203B41FA5}">
                      <a16:colId xmlns:a16="http://schemas.microsoft.com/office/drawing/2014/main" xmlns="" val="1086086908"/>
                    </a:ext>
                  </a:extLst>
                </a:gridCol>
                <a:gridCol w="2535527">
                  <a:extLst>
                    <a:ext uri="{9D8B030D-6E8A-4147-A177-3AD203B41FA5}">
                      <a16:colId xmlns:a16="http://schemas.microsoft.com/office/drawing/2014/main" xmlns="" val="2074243046"/>
                    </a:ext>
                  </a:extLst>
                </a:gridCol>
                <a:gridCol w="2513289">
                  <a:extLst>
                    <a:ext uri="{9D8B030D-6E8A-4147-A177-3AD203B41FA5}">
                      <a16:colId xmlns:a16="http://schemas.microsoft.com/office/drawing/2014/main" xmlns="" val="3783678422"/>
                    </a:ext>
                  </a:extLst>
                </a:gridCol>
              </a:tblGrid>
              <a:tr h="5388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3802854"/>
                  </a:ext>
                </a:extLst>
              </a:tr>
              <a:tr h="606198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Полевые</a:t>
                      </a: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Лесные</a:t>
                      </a: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Садовые</a:t>
                      </a: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Комнатные</a:t>
                      </a: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extLst>
                  <a:ext uri="{0D108BD9-81ED-4DB2-BD59-A6C34878D82A}">
                    <a16:rowId xmlns:a16="http://schemas.microsoft.com/office/drawing/2014/main" xmlns="" val="416199799"/>
                  </a:ext>
                </a:extLst>
              </a:tr>
              <a:tr h="101033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extLst>
                  <a:ext uri="{0D108BD9-81ED-4DB2-BD59-A6C34878D82A}">
                    <a16:rowId xmlns:a16="http://schemas.microsoft.com/office/drawing/2014/main" xmlns="" val="3571347832"/>
                  </a:ext>
                </a:extLst>
              </a:tr>
              <a:tr h="101033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152" marR="73152" marT="66675" marB="66675"/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marL="73152" marR="73152" marT="66675" marB="66675"/>
                </a:tc>
                <a:extLst>
                  <a:ext uri="{0D108BD9-81ED-4DB2-BD59-A6C34878D82A}">
                    <a16:rowId xmlns:a16="http://schemas.microsoft.com/office/drawing/2014/main" xmlns="" val="3176033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517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37" y="1153613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5711483" y="2335021"/>
            <a:ext cx="5627077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latin typeface="Times New Roman"/>
                <a:cs typeface="Times New Roman"/>
              </a:rPr>
              <a:t>«Необычные факты о цветах»</a:t>
            </a:r>
            <a:endParaRPr lang="ru-RU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611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1A76F911-2C21-4859-A8AA-C7E07944B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92" y="435143"/>
            <a:ext cx="5781172" cy="53861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CCD0CA4-C292-4D81-841B-BA34AD8A66A7}"/>
              </a:ext>
            </a:extLst>
          </p:cNvPr>
          <p:cNvSpPr txBox="1"/>
          <p:nvPr/>
        </p:nvSpPr>
        <p:spPr>
          <a:xfrm>
            <a:off x="6378742" y="954505"/>
            <a:ext cx="35453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327C739-058F-4531-B43B-E6CF4921F6F0}"/>
              </a:ext>
            </a:extLst>
          </p:cNvPr>
          <p:cNvSpPr txBox="1"/>
          <p:nvPr/>
        </p:nvSpPr>
        <p:spPr>
          <a:xfrm>
            <a:off x="6381249" y="1327986"/>
            <a:ext cx="4547936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ea typeface="+mn-lt"/>
                <a:cs typeface="+mn-lt"/>
              </a:rPr>
              <a:t>1) Цветы нужны пчёлам для нектара.</a:t>
            </a:r>
          </a:p>
          <a:p>
            <a:endParaRPr lang="ru-RU"/>
          </a:p>
          <a:p>
            <a:r>
              <a:rPr lang="ru-RU" dirty="0">
                <a:ea typeface="+mn-lt"/>
                <a:cs typeface="+mn-lt"/>
              </a:rPr>
              <a:t>2) Цветы украшают нашу жизнь. </a:t>
            </a:r>
            <a:endParaRPr lang="ru-RU" dirty="0"/>
          </a:p>
          <a:p>
            <a:endParaRPr lang="ru-RU">
              <a:ea typeface="+mn-lt"/>
              <a:cs typeface="+mn-lt"/>
            </a:endParaRPr>
          </a:p>
          <a:p>
            <a:r>
              <a:rPr lang="ru-RU" dirty="0">
                <a:ea typeface="+mn-lt"/>
                <a:cs typeface="+mn-lt"/>
              </a:rPr>
              <a:t>3) Из цветов некоторых растений делают лекарства. </a:t>
            </a:r>
          </a:p>
          <a:p>
            <a:endParaRPr lang="ru-RU" dirty="0">
              <a:ea typeface="+mn-lt"/>
              <a:cs typeface="+mn-lt"/>
            </a:endParaRPr>
          </a:p>
          <a:p>
            <a:r>
              <a:rPr lang="ru-RU" dirty="0">
                <a:ea typeface="+mn-lt"/>
                <a:cs typeface="+mn-lt"/>
              </a:rPr>
              <a:t>4) Ароматы помогают парфюмерам создавать неповторимые запахи духов. </a:t>
            </a:r>
            <a:endParaRPr lang="ru-RU">
              <a:ea typeface="+mn-lt"/>
              <a:cs typeface="+mn-lt"/>
            </a:endParaRPr>
          </a:p>
          <a:p>
            <a:endParaRPr lang="ru-RU" dirty="0">
              <a:ea typeface="+mn-lt"/>
              <a:cs typeface="+mn-lt"/>
            </a:endParaRPr>
          </a:p>
          <a:p>
            <a:r>
              <a:rPr lang="ru-RU" dirty="0">
                <a:ea typeface="+mn-lt"/>
                <a:cs typeface="+mn-lt"/>
              </a:rPr>
              <a:t>5) Красота цветов вдохновляет художников, композиторов ,поэтов для создания творческих идей. 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3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37" y="1153613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5711482" y="1927058"/>
            <a:ext cx="5922499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latin typeface="Times New Roman"/>
                <a:cs typeface="Times New Roman"/>
              </a:rPr>
              <a:t>ЦВЕТОЧНЫЙ ФИЛВОРД</a:t>
            </a:r>
            <a:endParaRPr lang="ru-RU" sz="7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22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9317" y="323557"/>
            <a:ext cx="9551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каждом ряду найдите название цветка</a:t>
            </a:r>
            <a:endParaRPr lang="ru-RU" sz="3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212323"/>
              </p:ext>
            </p:extLst>
          </p:nvPr>
        </p:nvGraphicFramePr>
        <p:xfrm>
          <a:off x="1885072" y="1131797"/>
          <a:ext cx="8651628" cy="55637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2707"/>
                <a:gridCol w="670367"/>
                <a:gridCol w="674414"/>
                <a:gridCol w="674414"/>
                <a:gridCol w="674414"/>
                <a:gridCol w="674414"/>
                <a:gridCol w="674414"/>
                <a:gridCol w="674414"/>
                <a:gridCol w="674414"/>
                <a:gridCol w="674414"/>
                <a:gridCol w="674414"/>
                <a:gridCol w="674414"/>
                <a:gridCol w="674414"/>
              </a:tblGrid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3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 descr="Тюльпан &quot;Parade&quot;: купить луковицы тюльпана Parade почтой в России, Москве,  Краснодаре, Санкт-Петербурге | Agro-market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9820"/>
            <a:ext cx="1659988" cy="163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Цветок нарцисс: посадка и уход в открытом грунт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72"/>
          <a:stretch/>
        </p:blipFill>
        <p:spPr bwMode="auto">
          <a:xfrm>
            <a:off x="0" y="2914639"/>
            <a:ext cx="1659988" cy="155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Цветок мак: выращивание из семян, виды и сорта с фото, посадка и ухо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648949"/>
            <a:ext cx="1772529" cy="1935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Роза горшечная Кордана микс 10,5x10,5 см в Москве – купить по низкой цене в  интернет-магазине Леруа Мерле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Роза горшечная Кордана микс 10,5x10,5 см в Москве – купить по низкой цене в  интернет-магазине Леруа Мерле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Роза горшечная Кордана микс 10,5x10,5 см в Москве – купить по низкой цене в  интернет-магазине Леруа Мерлен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Роза Принц Жардин (Prince Jardinier), или Александр Пушки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039" y="1209820"/>
            <a:ext cx="1584961" cy="170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Фиалка: родина растения, разновидности, внешний вид и уход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038" y="2914639"/>
            <a:ext cx="1584961" cy="155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Посадка и уход за пионами в открытом грунте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038" y="4648949"/>
            <a:ext cx="1584962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7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994EDE3-6085-492C-A1C5-DA0F50B71F32}"/>
              </a:ext>
            </a:extLst>
          </p:cNvPr>
          <p:cNvSpPr txBox="1"/>
          <p:nvPr/>
        </p:nvSpPr>
        <p:spPr>
          <a:xfrm>
            <a:off x="1510325" y="592017"/>
            <a:ext cx="7803659" cy="5509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err="1">
                <a:latin typeface="Times New Roman"/>
                <a:ea typeface="+mn-lt"/>
                <a:cs typeface="+mn-lt"/>
              </a:rPr>
              <a:t>Наши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err="1">
                <a:latin typeface="Times New Roman"/>
                <a:ea typeface="+mn-lt"/>
                <a:cs typeface="+mn-lt"/>
              </a:rPr>
              <a:t>умные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err="1">
                <a:latin typeface="Times New Roman"/>
                <a:ea typeface="+mn-lt"/>
                <a:cs typeface="+mn-lt"/>
              </a:rPr>
              <a:t>головки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/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err="1">
                <a:latin typeface="Times New Roman"/>
                <a:ea typeface="+mn-lt"/>
                <a:cs typeface="+mn-lt"/>
              </a:rPr>
              <a:t>Будут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err="1">
                <a:latin typeface="Times New Roman"/>
                <a:ea typeface="+mn-lt"/>
                <a:cs typeface="+mn-lt"/>
              </a:rPr>
              <a:t>думать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err="1">
                <a:latin typeface="Times New Roman"/>
                <a:ea typeface="+mn-lt"/>
                <a:cs typeface="+mn-lt"/>
              </a:rPr>
              <a:t>много</a:t>
            </a:r>
            <a:r>
              <a:rPr lang="en-US" sz="4400" dirty="0">
                <a:latin typeface="Times New Roman"/>
                <a:ea typeface="+mn-lt"/>
                <a:cs typeface="+mn-lt"/>
              </a:rPr>
              <a:t>, </a:t>
            </a:r>
            <a:r>
              <a:rPr lang="en-US" sz="4400" err="1">
                <a:latin typeface="Times New Roman"/>
                <a:ea typeface="+mn-lt"/>
                <a:cs typeface="+mn-lt"/>
              </a:rPr>
              <a:t>ловко</a:t>
            </a:r>
            <a:r>
              <a:rPr lang="en-US" sz="4400" dirty="0">
                <a:latin typeface="Times New Roman"/>
                <a:ea typeface="+mn-lt"/>
                <a:cs typeface="+mn-lt"/>
              </a:rPr>
              <a:t>.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Ушки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будут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слушать</a:t>
            </a:r>
            <a:r>
              <a:rPr lang="en-US" sz="4400" dirty="0">
                <a:latin typeface="Times New Roman"/>
                <a:ea typeface="+mn-lt"/>
                <a:cs typeface="+mn-lt"/>
              </a:rPr>
              <a:t>,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Ротик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четко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говорить</a:t>
            </a:r>
            <a:r>
              <a:rPr lang="en-US" sz="4400" dirty="0">
                <a:latin typeface="Times New Roman"/>
                <a:ea typeface="+mn-lt"/>
                <a:cs typeface="+mn-lt"/>
              </a:rPr>
              <a:t>.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Ручки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будут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хлопать</a:t>
            </a:r>
            <a:r>
              <a:rPr lang="en-US" sz="4400" dirty="0">
                <a:latin typeface="Times New Roman"/>
                <a:ea typeface="+mn-lt"/>
                <a:cs typeface="+mn-lt"/>
              </a:rPr>
              <a:t>,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Ножки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будут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топать</a:t>
            </a:r>
            <a:r>
              <a:rPr lang="en-US" sz="4400" dirty="0">
                <a:latin typeface="Times New Roman"/>
                <a:ea typeface="+mn-lt"/>
                <a:cs typeface="+mn-lt"/>
              </a:rPr>
              <a:t>.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Спинки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выпрямляются</a:t>
            </a:r>
            <a:r>
              <a:rPr lang="en-US" sz="4400" dirty="0">
                <a:latin typeface="Times New Roman"/>
                <a:ea typeface="+mn-lt"/>
                <a:cs typeface="+mn-lt"/>
              </a:rPr>
              <a:t>,</a:t>
            </a:r>
            <a:br>
              <a:rPr lang="en-US" sz="4400" dirty="0">
                <a:latin typeface="Times New Roman"/>
                <a:ea typeface="+mn-lt"/>
                <a:cs typeface="+mn-lt"/>
              </a:rPr>
            </a:br>
            <a:r>
              <a:rPr lang="en-US" sz="4400" dirty="0" err="1">
                <a:latin typeface="Times New Roman"/>
                <a:ea typeface="+mn-lt"/>
                <a:cs typeface="+mn-lt"/>
              </a:rPr>
              <a:t>Друг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другу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</a:t>
            </a:r>
            <a:r>
              <a:rPr lang="en-US" sz="4400" dirty="0" err="1">
                <a:latin typeface="Times New Roman"/>
                <a:ea typeface="+mn-lt"/>
                <a:cs typeface="+mn-lt"/>
              </a:rPr>
              <a:t>улыбаемся</a:t>
            </a:r>
            <a:r>
              <a:rPr lang="en-US" sz="4400" dirty="0">
                <a:latin typeface="Times New Roman"/>
                <a:ea typeface="+mn-lt"/>
                <a:cs typeface="+mn-lt"/>
              </a:rPr>
              <a:t>.</a:t>
            </a:r>
            <a:endParaRPr lang="ru-RU" sz="44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84" b="98431" l="1084" r="9729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402" y="1372889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2913585" y="77658"/>
            <a:ext cx="45704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 smtClean="0">
                <a:latin typeface="Times New Roman"/>
                <a:cs typeface="Times New Roman"/>
              </a:rPr>
              <a:t>РЕФЛЕКСИЯ</a:t>
            </a:r>
            <a:endParaRPr lang="ru-RU" sz="48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98101" y="1097281"/>
            <a:ext cx="566521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3200" b="1" dirty="0" smtClean="0"/>
              <a:t>Я узнал(а)…</a:t>
            </a:r>
          </a:p>
          <a:p>
            <a:pPr marL="342900" indent="-342900" algn="just">
              <a:buAutoNum type="arabicPeriod"/>
            </a:pPr>
            <a:r>
              <a:rPr lang="ru-RU" sz="3200" b="1" dirty="0" smtClean="0"/>
              <a:t>У меня получилось…</a:t>
            </a:r>
          </a:p>
          <a:p>
            <a:pPr marL="342900" indent="-342900" algn="just">
              <a:buAutoNum type="arabicPeriod"/>
            </a:pPr>
            <a:r>
              <a:rPr lang="ru-RU" sz="3200" b="1" dirty="0" smtClean="0"/>
              <a:t>Мне было сложно…</a:t>
            </a:r>
          </a:p>
          <a:p>
            <a:pPr marL="342900" indent="-342900" algn="just">
              <a:buAutoNum type="arabicPeriod"/>
            </a:pPr>
            <a:r>
              <a:rPr lang="ru-RU" sz="3200" b="1" dirty="0" smtClean="0"/>
              <a:t>Моё настроение после занятия ….цвета, он похож на….(василёк, лепестки розы, листочки).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8588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B80E7D39-AA64-42AB-B188-F44903A89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093" y="944089"/>
            <a:ext cx="5869352" cy="54485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267EA30-97ED-447D-B264-C92636DBC25B}"/>
              </a:ext>
            </a:extLst>
          </p:cNvPr>
          <p:cNvSpPr txBox="1"/>
          <p:nvPr/>
        </p:nvSpPr>
        <p:spPr>
          <a:xfrm>
            <a:off x="6873632" y="-82062"/>
            <a:ext cx="3974121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dirty="0"/>
              <a:t>Цветик - Семицветик</a:t>
            </a:r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7D55A7F-4B7E-492B-A19F-260769629F6D}"/>
              </a:ext>
            </a:extLst>
          </p:cNvPr>
          <p:cNvSpPr txBox="1"/>
          <p:nvPr/>
        </p:nvSpPr>
        <p:spPr>
          <a:xfrm>
            <a:off x="7250967" y="1633659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Из какой сказки цветик- семицветик?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104EC52-1D9B-46E7-8883-524A458D5066}"/>
              </a:ext>
            </a:extLst>
          </p:cNvPr>
          <p:cNvSpPr txBox="1"/>
          <p:nvPr/>
        </p:nvSpPr>
        <p:spPr>
          <a:xfrm>
            <a:off x="7056804" y="2617203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Валентин Петрович Катаев "Цветик- семицветик"</a:t>
            </a:r>
          </a:p>
        </p:txBody>
      </p:sp>
      <p:pic>
        <p:nvPicPr>
          <p:cNvPr id="6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974D8BD-9AEA-4AF1-8C1B-AF0B034C8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987" y="2424363"/>
            <a:ext cx="2680498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8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9943F6C8-DA40-4236-A5CD-6AEA9B58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37" y="1153613"/>
            <a:ext cx="4838699" cy="4159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918873-A984-4690-8241-A5FECD2F5857}"/>
              </a:ext>
            </a:extLst>
          </p:cNvPr>
          <p:cNvSpPr txBox="1"/>
          <p:nvPr/>
        </p:nvSpPr>
        <p:spPr>
          <a:xfrm>
            <a:off x="5870299" y="2461629"/>
            <a:ext cx="464076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8000" dirty="0" smtClean="0">
                <a:latin typeface="Times New Roman"/>
                <a:cs typeface="Times New Roman"/>
              </a:rPr>
              <a:t>«</a:t>
            </a:r>
            <a:r>
              <a:rPr lang="ru-RU" sz="8000" dirty="0" smtClean="0">
                <a:latin typeface="Times New Roman"/>
                <a:cs typeface="Times New Roman"/>
              </a:rPr>
              <a:t>Отгадай загадки»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20644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6C3A880-238E-487F-902F-B2E281D9F34A}"/>
              </a:ext>
            </a:extLst>
          </p:cNvPr>
          <p:cNvSpPr txBox="1"/>
          <p:nvPr/>
        </p:nvSpPr>
        <p:spPr>
          <a:xfrm>
            <a:off x="312822" y="924426"/>
            <a:ext cx="4507831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dirty="0" err="1">
                <a:latin typeface="PT Sans"/>
              </a:rPr>
              <a:t>Колосится</a:t>
            </a:r>
            <a:r>
              <a:rPr lang="en-US" sz="4000" dirty="0">
                <a:latin typeface="PT Sans"/>
              </a:rPr>
              <a:t> в </a:t>
            </a:r>
            <a:r>
              <a:rPr lang="en-US" sz="4000" dirty="0" err="1">
                <a:latin typeface="PT Sans"/>
              </a:rPr>
              <a:t>поле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рожь</a:t>
            </a:r>
            <a:r>
              <a:rPr lang="en-US" sz="4000" dirty="0">
                <a:latin typeface="PT Sans"/>
              </a:rPr>
              <a:t>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Там</a:t>
            </a:r>
            <a:r>
              <a:rPr lang="en-US" sz="4000" dirty="0">
                <a:latin typeface="PT Sans"/>
              </a:rPr>
              <a:t>, </a:t>
            </a:r>
            <a:r>
              <a:rPr lang="en-US" sz="4000" dirty="0" err="1">
                <a:latin typeface="PT Sans"/>
              </a:rPr>
              <a:t>во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ржи</a:t>
            </a:r>
            <a:r>
              <a:rPr lang="en-US" sz="4000" dirty="0">
                <a:latin typeface="PT Sans"/>
              </a:rPr>
              <a:t>, </a:t>
            </a:r>
            <a:r>
              <a:rPr lang="en-US" sz="4000" dirty="0" err="1">
                <a:latin typeface="PT Sans"/>
              </a:rPr>
              <a:t>цветок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найдешь</a:t>
            </a:r>
            <a:r>
              <a:rPr lang="en-US" sz="4000" dirty="0">
                <a:latin typeface="PT Sans"/>
              </a:rPr>
              <a:t>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ярко-синий</a:t>
            </a:r>
            <a:r>
              <a:rPr lang="en-US" sz="4000" dirty="0">
                <a:latin typeface="PT Sans"/>
              </a:rPr>
              <a:t> и </a:t>
            </a:r>
            <a:r>
              <a:rPr lang="en-US" sz="4000" dirty="0" err="1">
                <a:latin typeface="PT Sans"/>
              </a:rPr>
              <a:t>пушистый</a:t>
            </a:r>
            <a:r>
              <a:rPr lang="en-US" sz="4000" dirty="0">
                <a:latin typeface="PT Sans"/>
              </a:rPr>
              <a:t>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Только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жаль</a:t>
            </a:r>
            <a:r>
              <a:rPr lang="en-US" sz="4000" dirty="0">
                <a:latin typeface="PT Sans"/>
              </a:rPr>
              <a:t>, </a:t>
            </a:r>
            <a:r>
              <a:rPr lang="en-US" sz="4000" dirty="0" err="1">
                <a:latin typeface="PT Sans"/>
              </a:rPr>
              <a:t>что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не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душистый</a:t>
            </a:r>
            <a:r>
              <a:rPr lang="en-US" sz="4000" dirty="0">
                <a:latin typeface="PT Sans"/>
              </a:rPr>
              <a:t>.</a:t>
            </a:r>
            <a:endParaRPr lang="en-US" sz="4000" dirty="0"/>
          </a:p>
        </p:txBody>
      </p:sp>
      <p:pic>
        <p:nvPicPr>
          <p:cNvPr id="3" name="Рисунок 3" descr="Изображение выглядит как растение, цветок, чертополох&#10;&#10;Автоматически созданное описание">
            <a:extLst>
              <a:ext uri="{FF2B5EF4-FFF2-40B4-BE49-F238E27FC236}">
                <a16:creationId xmlns:a16="http://schemas.microsoft.com/office/drawing/2014/main" xmlns="" id="{4BFC5718-98C1-498D-AACB-F6DF34E6F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085" y="1441785"/>
            <a:ext cx="4758489" cy="433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F976BDC-B2BB-4184-9E25-F8047FB7F0DF}"/>
              </a:ext>
            </a:extLst>
          </p:cNvPr>
          <p:cNvSpPr txBox="1"/>
          <p:nvPr/>
        </p:nvSpPr>
        <p:spPr>
          <a:xfrm>
            <a:off x="834190" y="463216"/>
            <a:ext cx="5259805" cy="5509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latin typeface="PT Sans"/>
              </a:rPr>
              <a:t>Я </a:t>
            </a:r>
            <a:r>
              <a:rPr lang="en-US" sz="4400" err="1">
                <a:latin typeface="PT Sans"/>
              </a:rPr>
              <a:t>капризна</a:t>
            </a:r>
            <a:r>
              <a:rPr lang="en-US" sz="4400" dirty="0">
                <a:latin typeface="PT Sans"/>
              </a:rPr>
              <a:t> и </a:t>
            </a:r>
            <a:r>
              <a:rPr lang="en-US" sz="4400" err="1">
                <a:latin typeface="PT Sans"/>
              </a:rPr>
              <a:t>нежна</a:t>
            </a:r>
            <a:r>
              <a:rPr lang="en-US" sz="4400" dirty="0">
                <a:latin typeface="PT Sans"/>
              </a:rPr>
              <a:t>,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>
                <a:latin typeface="PT Sans"/>
              </a:rPr>
              <a:t>К </a:t>
            </a:r>
            <a:r>
              <a:rPr lang="en-US" sz="4400" err="1">
                <a:latin typeface="PT Sans"/>
              </a:rPr>
              <a:t>любому</a:t>
            </a:r>
            <a:r>
              <a:rPr lang="en-US" sz="4400" dirty="0">
                <a:latin typeface="PT Sans"/>
              </a:rPr>
              <a:t> </a:t>
            </a:r>
            <a:r>
              <a:rPr lang="en-US" sz="4400" err="1">
                <a:latin typeface="PT Sans"/>
              </a:rPr>
              <a:t>празднику</a:t>
            </a:r>
            <a:r>
              <a:rPr lang="en-US" sz="4400" dirty="0">
                <a:latin typeface="PT Sans"/>
              </a:rPr>
              <a:t> </a:t>
            </a:r>
            <a:r>
              <a:rPr lang="en-US" sz="4400" err="1">
                <a:latin typeface="PT Sans"/>
              </a:rPr>
              <a:t>нужна</a:t>
            </a:r>
            <a:r>
              <a:rPr lang="en-US" sz="4400" dirty="0">
                <a:latin typeface="PT Sans"/>
              </a:rPr>
              <a:t>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err="1">
                <a:latin typeface="PT Sans"/>
              </a:rPr>
              <a:t>Могу</a:t>
            </a:r>
            <a:r>
              <a:rPr lang="en-US" sz="4400" dirty="0">
                <a:latin typeface="PT Sans"/>
              </a:rPr>
              <a:t> </a:t>
            </a:r>
            <a:r>
              <a:rPr lang="en-US" sz="4400" dirty="0" err="1">
                <a:latin typeface="PT Sans"/>
              </a:rPr>
              <a:t>быть</a:t>
            </a:r>
            <a:r>
              <a:rPr lang="en-US" sz="4400" dirty="0">
                <a:latin typeface="PT Sans"/>
              </a:rPr>
              <a:t> </a:t>
            </a:r>
            <a:r>
              <a:rPr lang="en-US" sz="4400" dirty="0" err="1">
                <a:latin typeface="PT Sans"/>
              </a:rPr>
              <a:t>белой</a:t>
            </a:r>
            <a:r>
              <a:rPr lang="en-US" sz="4400" dirty="0">
                <a:latin typeface="PT Sans"/>
              </a:rPr>
              <a:t>, </a:t>
            </a:r>
            <a:r>
              <a:rPr lang="en-US" sz="4400" dirty="0" err="1">
                <a:latin typeface="PT Sans"/>
              </a:rPr>
              <a:t>желтой</a:t>
            </a:r>
            <a:r>
              <a:rPr lang="en-US" sz="4400" dirty="0">
                <a:latin typeface="PT Sans"/>
              </a:rPr>
              <a:t>, </a:t>
            </a:r>
            <a:r>
              <a:rPr lang="en-US" sz="4400" dirty="0" err="1">
                <a:latin typeface="PT Sans"/>
              </a:rPr>
              <a:t>красной</a:t>
            </a:r>
            <a:r>
              <a:rPr lang="en-US" sz="4400" dirty="0">
                <a:latin typeface="PT Sans"/>
              </a:rPr>
              <a:t>,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err="1">
                <a:latin typeface="PT Sans"/>
              </a:rPr>
              <a:t>Но</a:t>
            </a:r>
            <a:r>
              <a:rPr lang="en-US" sz="4400" dirty="0">
                <a:latin typeface="PT Sans"/>
              </a:rPr>
              <a:t> </a:t>
            </a:r>
            <a:r>
              <a:rPr lang="en-US" sz="4400" dirty="0" err="1">
                <a:latin typeface="PT Sans"/>
              </a:rPr>
              <a:t>остаюсь</a:t>
            </a:r>
            <a:r>
              <a:rPr lang="en-US" sz="4400" dirty="0">
                <a:latin typeface="PT Sans"/>
              </a:rPr>
              <a:t> </a:t>
            </a:r>
            <a:r>
              <a:rPr lang="en-US" sz="4400" dirty="0" err="1">
                <a:latin typeface="PT Sans"/>
              </a:rPr>
              <a:t>всегда</a:t>
            </a:r>
            <a:r>
              <a:rPr lang="en-US" sz="4400" dirty="0">
                <a:latin typeface="PT Sans"/>
              </a:rPr>
              <a:t> </a:t>
            </a:r>
            <a:r>
              <a:rPr lang="en-US" sz="4400" dirty="0" err="1">
                <a:latin typeface="PT Sans"/>
              </a:rPr>
              <a:t>прекрасной</a:t>
            </a:r>
            <a:r>
              <a:rPr lang="en-US" sz="4400" dirty="0">
                <a:latin typeface="PT Sans"/>
              </a:rPr>
              <a:t>!</a:t>
            </a:r>
            <a:endParaRPr lang="en-US" sz="4400" dirty="0"/>
          </a:p>
        </p:txBody>
      </p:sp>
      <p:pic>
        <p:nvPicPr>
          <p:cNvPr id="3" name="Рисунок 3" descr="Изображение выглядит как растение, цветок, роза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1C1C023-9A97-4AD4-9834-0BA3CB428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795" y="804111"/>
            <a:ext cx="4457699" cy="469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66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8139D37-8F13-4970-85D0-AD64771F7B7E}"/>
              </a:ext>
            </a:extLst>
          </p:cNvPr>
          <p:cNvSpPr txBox="1"/>
          <p:nvPr/>
        </p:nvSpPr>
        <p:spPr>
          <a:xfrm>
            <a:off x="433137" y="142374"/>
            <a:ext cx="4377489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dirty="0" err="1">
                <a:latin typeface="PT Sans"/>
              </a:rPr>
              <a:t>Стоит</a:t>
            </a:r>
            <a:r>
              <a:rPr lang="en-US" sz="4000" dirty="0">
                <a:latin typeface="PT Sans"/>
              </a:rPr>
              <a:t> в </a:t>
            </a:r>
            <a:r>
              <a:rPr lang="en-US" sz="4000" dirty="0" err="1">
                <a:latin typeface="PT Sans"/>
              </a:rPr>
              <a:t>саду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кудряшка</a:t>
            </a:r>
            <a:r>
              <a:rPr lang="en-US" sz="4000" dirty="0">
                <a:latin typeface="PT Sans"/>
              </a:rPr>
              <a:t> -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Белая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рубашка</a:t>
            </a:r>
            <a:r>
              <a:rPr lang="en-US" sz="4000" dirty="0">
                <a:latin typeface="PT Sans"/>
              </a:rPr>
              <a:t>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Сердечко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золотое</a:t>
            </a:r>
            <a:r>
              <a:rPr lang="en-US" sz="4000" dirty="0">
                <a:latin typeface="PT Sans"/>
              </a:rPr>
              <a:t>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>
                <a:latin typeface="PT Sans"/>
              </a:rPr>
              <a:t>Что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это</a:t>
            </a:r>
            <a:r>
              <a:rPr lang="en-US" sz="4000" dirty="0">
                <a:latin typeface="PT Sans"/>
              </a:rPr>
              <a:t> </a:t>
            </a:r>
            <a:r>
              <a:rPr lang="en-US" sz="4000" dirty="0" err="1">
                <a:latin typeface="PT Sans"/>
              </a:rPr>
              <a:t>такое</a:t>
            </a:r>
            <a:r>
              <a:rPr lang="en-US" sz="4000" dirty="0">
                <a:latin typeface="PT Sans"/>
              </a:rPr>
              <a:t>?</a:t>
            </a:r>
            <a:endParaRPr lang="en-US" sz="4000" dirty="0"/>
          </a:p>
        </p:txBody>
      </p:sp>
      <p:pic>
        <p:nvPicPr>
          <p:cNvPr id="3" name="Рисунок 3" descr="Изображение выглядит как растение, цветок, внешний, маргарит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D98DBD7B-2FB2-48D0-8927-69DA00BF1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847" y="495300"/>
            <a:ext cx="4307305" cy="32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6B52564-9F6F-426B-8CE3-59E54B048DE9}"/>
              </a:ext>
            </a:extLst>
          </p:cNvPr>
          <p:cNvSpPr txBox="1"/>
          <p:nvPr/>
        </p:nvSpPr>
        <p:spPr>
          <a:xfrm>
            <a:off x="603585" y="282742"/>
            <a:ext cx="3896225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 err="1">
                <a:latin typeface="PT Sans"/>
              </a:rPr>
              <a:t>Пышный</a:t>
            </a:r>
            <a:r>
              <a:rPr lang="en-US" sz="3200" dirty="0">
                <a:latin typeface="PT Sans"/>
              </a:rPr>
              <a:t> </a:t>
            </a:r>
            <a:r>
              <a:rPr lang="en-US" sz="3200" dirty="0" err="1">
                <a:latin typeface="PT Sans"/>
              </a:rPr>
              <a:t>куст</a:t>
            </a:r>
            <a:r>
              <a:rPr lang="en-US" sz="3200" dirty="0">
                <a:latin typeface="PT Sans"/>
              </a:rPr>
              <a:t> в </a:t>
            </a:r>
            <a:r>
              <a:rPr lang="en-US" sz="3200" dirty="0" err="1">
                <a:latin typeface="PT Sans"/>
              </a:rPr>
              <a:t>саду</a:t>
            </a:r>
            <a:r>
              <a:rPr lang="en-US" sz="3200" dirty="0">
                <a:latin typeface="PT Sans"/>
              </a:rPr>
              <a:t> </a:t>
            </a:r>
            <a:r>
              <a:rPr lang="en-US" sz="3200" dirty="0" err="1">
                <a:latin typeface="PT Sans"/>
              </a:rPr>
              <a:t>расцвел</a:t>
            </a:r>
            <a:r>
              <a:rPr lang="en-US" sz="3200" dirty="0">
                <a:latin typeface="PT Sans"/>
              </a:rPr>
              <a:t>,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err="1">
                <a:latin typeface="PT Sans"/>
              </a:rPr>
              <a:t>Привлекая</a:t>
            </a:r>
            <a:r>
              <a:rPr lang="en-US" sz="3200" dirty="0">
                <a:latin typeface="PT Sans"/>
              </a:rPr>
              <a:t> </a:t>
            </a:r>
            <a:r>
              <a:rPr lang="en-US" sz="3200" dirty="0" err="1">
                <a:latin typeface="PT Sans"/>
              </a:rPr>
              <a:t>ос</a:t>
            </a:r>
            <a:r>
              <a:rPr lang="en-US" sz="3200" dirty="0">
                <a:latin typeface="PT Sans"/>
              </a:rPr>
              <a:t> и </a:t>
            </a:r>
            <a:r>
              <a:rPr lang="en-US" sz="3200" dirty="0" err="1">
                <a:latin typeface="PT Sans"/>
              </a:rPr>
              <a:t>пчел</a:t>
            </a:r>
            <a:r>
              <a:rPr lang="en-US" sz="3200" dirty="0">
                <a:latin typeface="PT Sans"/>
              </a:rPr>
              <a:t>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err="1">
                <a:latin typeface="PT Sans"/>
              </a:rPr>
              <a:t>Весь</a:t>
            </a:r>
            <a:r>
              <a:rPr lang="en-US" sz="3200" dirty="0">
                <a:latin typeface="PT Sans"/>
              </a:rPr>
              <a:t> в </a:t>
            </a:r>
            <a:r>
              <a:rPr lang="en-US" sz="3200" dirty="0" err="1">
                <a:latin typeface="PT Sans"/>
              </a:rPr>
              <a:t>больших</a:t>
            </a:r>
            <a:r>
              <a:rPr lang="en-US" sz="3200" dirty="0">
                <a:latin typeface="PT Sans"/>
              </a:rPr>
              <a:t> </a:t>
            </a:r>
            <a:r>
              <a:rPr lang="en-US" sz="3200" dirty="0" err="1">
                <a:latin typeface="PT Sans"/>
              </a:rPr>
              <a:t>цветах</a:t>
            </a:r>
            <a:r>
              <a:rPr lang="en-US" sz="3200" dirty="0">
                <a:latin typeface="PT Sans"/>
              </a:rPr>
              <a:t> </a:t>
            </a:r>
            <a:r>
              <a:rPr lang="en-US" sz="3200" dirty="0" err="1">
                <a:latin typeface="PT Sans"/>
              </a:rPr>
              <a:t>махровых</a:t>
            </a:r>
            <a:r>
              <a:rPr lang="en-US" sz="3200" dirty="0">
                <a:latin typeface="PT Sans"/>
              </a:rPr>
              <a:t> -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err="1">
                <a:latin typeface="PT Sans"/>
              </a:rPr>
              <a:t>Белых</a:t>
            </a:r>
            <a:r>
              <a:rPr lang="en-US" sz="3200" dirty="0">
                <a:latin typeface="PT Sans"/>
              </a:rPr>
              <a:t>, </a:t>
            </a:r>
            <a:r>
              <a:rPr lang="en-US" sz="3200" dirty="0" err="1">
                <a:latin typeface="PT Sans"/>
              </a:rPr>
              <a:t>розовых</a:t>
            </a:r>
            <a:r>
              <a:rPr lang="en-US" sz="3200" dirty="0">
                <a:latin typeface="PT Sans"/>
              </a:rPr>
              <a:t>, </a:t>
            </a:r>
            <a:r>
              <a:rPr lang="en-US" sz="3200" dirty="0" err="1">
                <a:latin typeface="PT Sans"/>
              </a:rPr>
              <a:t>бордовых</a:t>
            </a:r>
            <a:r>
              <a:rPr lang="en-US" sz="3200" dirty="0">
                <a:latin typeface="PT Sans"/>
              </a:rPr>
              <a:t>!</a:t>
            </a:r>
            <a:endParaRPr lang="en-US" sz="3200" dirty="0"/>
          </a:p>
        </p:txBody>
      </p:sp>
      <p:pic>
        <p:nvPicPr>
          <p:cNvPr id="3" name="Рисунок 3" descr="Изображение выглядит как цветок, растение, розовый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3E9B9271-FC79-45B3-BBAA-7D0EEBBEB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505" y="678220"/>
            <a:ext cx="4668252" cy="331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6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5F9CBC1-AB30-4742-8192-92322C687CF9}"/>
              </a:ext>
            </a:extLst>
          </p:cNvPr>
          <p:cNvSpPr txBox="1"/>
          <p:nvPr/>
        </p:nvSpPr>
        <p:spPr>
          <a:xfrm>
            <a:off x="603584" y="683795"/>
            <a:ext cx="3916278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latin typeface="PT Sans"/>
              </a:rPr>
              <a:t>Куст</a:t>
            </a:r>
            <a:r>
              <a:rPr lang="en-US" sz="3600" dirty="0">
                <a:latin typeface="PT Sans"/>
              </a:rPr>
              <a:t> </a:t>
            </a:r>
            <a:r>
              <a:rPr lang="en-US" sz="3600" dirty="0" err="1">
                <a:latin typeface="PT Sans"/>
              </a:rPr>
              <a:t>оконный</a:t>
            </a:r>
            <a:r>
              <a:rPr lang="en-US" sz="3600" dirty="0">
                <a:latin typeface="PT Sans"/>
              </a:rPr>
              <a:t> и </a:t>
            </a:r>
            <a:r>
              <a:rPr lang="en-US" sz="3600" dirty="0" err="1">
                <a:latin typeface="PT Sans"/>
              </a:rPr>
              <a:t>балконный</a:t>
            </a:r>
            <a:r>
              <a:rPr lang="en-US" sz="3600" dirty="0">
                <a:latin typeface="PT Sans"/>
              </a:rPr>
              <a:t>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>
                <a:latin typeface="PT Sans"/>
              </a:rPr>
              <a:t>Лист</a:t>
            </a:r>
            <a:r>
              <a:rPr lang="en-US" sz="3600" dirty="0">
                <a:latin typeface="PT Sans"/>
              </a:rPr>
              <a:t> - </a:t>
            </a:r>
            <a:r>
              <a:rPr lang="en-US" sz="3600" dirty="0" err="1">
                <a:latin typeface="PT Sans"/>
              </a:rPr>
              <a:t>пушистый</a:t>
            </a:r>
            <a:r>
              <a:rPr lang="en-US" sz="3600" dirty="0">
                <a:latin typeface="PT Sans"/>
              </a:rPr>
              <a:t> и </a:t>
            </a:r>
            <a:r>
              <a:rPr lang="en-US" sz="3600" dirty="0" err="1">
                <a:latin typeface="PT Sans"/>
              </a:rPr>
              <a:t>душистый</a:t>
            </a:r>
            <a:r>
              <a:rPr lang="en-US" sz="3600" dirty="0">
                <a:latin typeface="PT Sans"/>
              </a:rPr>
              <a:t>,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>
                <a:latin typeface="PT Sans"/>
              </a:rPr>
              <a:t>А </a:t>
            </a:r>
            <a:r>
              <a:rPr lang="en-US" sz="3600" dirty="0" err="1">
                <a:latin typeface="PT Sans"/>
              </a:rPr>
              <a:t>цветы</a:t>
            </a:r>
            <a:r>
              <a:rPr lang="en-US" sz="3600" dirty="0">
                <a:latin typeface="PT Sans"/>
              </a:rPr>
              <a:t> </a:t>
            </a:r>
            <a:r>
              <a:rPr lang="en-US" sz="3600" dirty="0" err="1">
                <a:latin typeface="PT Sans"/>
              </a:rPr>
              <a:t>на</a:t>
            </a:r>
            <a:r>
              <a:rPr lang="en-US" sz="3600" dirty="0">
                <a:latin typeface="PT Sans"/>
              </a:rPr>
              <a:t> </a:t>
            </a:r>
            <a:r>
              <a:rPr lang="en-US" sz="3600" dirty="0" err="1">
                <a:latin typeface="PT Sans"/>
              </a:rPr>
              <a:t>окне</a:t>
            </a:r>
            <a:r>
              <a:rPr lang="en-US" sz="3600" dirty="0">
                <a:latin typeface="PT Sans"/>
              </a:rPr>
              <a:t> -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>
                <a:latin typeface="PT Sans"/>
              </a:rPr>
              <a:t>Словно</a:t>
            </a:r>
            <a:r>
              <a:rPr lang="en-US" sz="3600" dirty="0">
                <a:latin typeface="PT Sans"/>
              </a:rPr>
              <a:t> </a:t>
            </a:r>
            <a:r>
              <a:rPr lang="en-US" sz="3600" dirty="0" err="1">
                <a:latin typeface="PT Sans"/>
              </a:rPr>
              <a:t>шапка</a:t>
            </a:r>
            <a:r>
              <a:rPr lang="en-US" sz="3600" dirty="0">
                <a:latin typeface="PT Sans"/>
              </a:rPr>
              <a:t> в </a:t>
            </a:r>
            <a:r>
              <a:rPr lang="en-US" sz="3600" dirty="0" err="1">
                <a:latin typeface="PT Sans"/>
              </a:rPr>
              <a:t>огне</a:t>
            </a:r>
            <a:r>
              <a:rPr lang="en-US" sz="3600" dirty="0">
                <a:latin typeface="PT Sans"/>
              </a:rPr>
              <a:t>.</a:t>
            </a:r>
            <a:endParaRPr lang="en-US" sz="3600" dirty="0"/>
          </a:p>
        </p:txBody>
      </p:sp>
      <p:pic>
        <p:nvPicPr>
          <p:cNvPr id="4" name="Рисунок 4" descr="Изображение выглядит как цветок, растение, ваз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CE78E6FE-C2C2-4A82-A32A-D2CB8ADC7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685" y="563980"/>
            <a:ext cx="4712368" cy="413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0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266</Words>
  <Application>Microsoft Office PowerPoint</Application>
  <PresentationFormat>Произвольный</PresentationFormat>
  <Paragraphs>177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HP</cp:lastModifiedBy>
  <cp:revision>280</cp:revision>
  <dcterms:created xsi:type="dcterms:W3CDTF">2020-10-09T08:52:49Z</dcterms:created>
  <dcterms:modified xsi:type="dcterms:W3CDTF">2022-12-14T20:44:18Z</dcterms:modified>
</cp:coreProperties>
</file>