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56" r:id="rId2"/>
    <p:sldId id="257" r:id="rId3"/>
    <p:sldId id="258" r:id="rId4"/>
    <p:sldId id="304" r:id="rId5"/>
    <p:sldId id="260" r:id="rId6"/>
    <p:sldId id="270" r:id="rId7"/>
    <p:sldId id="263" r:id="rId8"/>
    <p:sldId id="268" r:id="rId9"/>
    <p:sldId id="265" r:id="rId10"/>
    <p:sldId id="266" r:id="rId11"/>
    <p:sldId id="272" r:id="rId12"/>
    <p:sldId id="273" r:id="rId13"/>
    <p:sldId id="274" r:id="rId14"/>
    <p:sldId id="286" r:id="rId15"/>
    <p:sldId id="275" r:id="rId16"/>
    <p:sldId id="277" r:id="rId17"/>
    <p:sldId id="278" r:id="rId18"/>
    <p:sldId id="279" r:id="rId19"/>
    <p:sldId id="280" r:id="rId20"/>
    <p:sldId id="281" r:id="rId21"/>
    <p:sldId id="296" r:id="rId22"/>
    <p:sldId id="305" r:id="rId23"/>
  </p:sldIdLst>
  <p:sldSz cx="9144000" cy="6858000" type="screen4x3"/>
  <p:notesSz cx="6858000" cy="9144000"/>
  <p:defaultTextStyle>
    <a:defPPr>
      <a:defRPr lang="ru-RU"/>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521415D9-36F7-43E2-AB2F-B90AF26B5E84}">
      <p14:sectionLst xmlns:p14="http://schemas.microsoft.com/office/powerpoint/2010/main">
        <p14:section name="Раздел по умолчанию" id="{09A5F3BE-FC35-440F-B0B2-A29FF54CF527}">
          <p14:sldIdLst>
            <p14:sldId id="256"/>
            <p14:sldId id="257"/>
            <p14:sldId id="258"/>
            <p14:sldId id="304"/>
            <p14:sldId id="260"/>
            <p14:sldId id="270"/>
            <p14:sldId id="263"/>
            <p14:sldId id="268"/>
            <p14:sldId id="265"/>
            <p14:sldId id="266"/>
            <p14:sldId id="272"/>
            <p14:sldId id="273"/>
            <p14:sldId id="274"/>
            <p14:sldId id="286"/>
            <p14:sldId id="275"/>
            <p14:sldId id="277"/>
            <p14:sldId id="278"/>
            <p14:sldId id="279"/>
            <p14:sldId id="280"/>
            <p14:sldId id="281"/>
            <p14:sldId id="296"/>
          </p14:sldIdLst>
        </p14:section>
        <p14:section name="Раздел без заголовка" id="{7B5A60AF-F124-4A81-A973-2A2CC350F781}">
          <p14:sldIdLst>
            <p14:sldId id="305"/>
          </p14:sldIdLst>
        </p14:section>
      </p14:sectionLst>
    </p:ex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3300"/>
    <a:srgbClr val="FFFF9F"/>
    <a:srgbClr val="FFCC00"/>
    <a:srgbClr val="CC9900"/>
    <a:srgbClr val="FFFF00"/>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1" d="100"/>
          <a:sy n="101" d="100"/>
        </p:scale>
        <p:origin x="-264"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pPr>
              <a:defRPr/>
            </a:pPr>
            <a:endParaRPr lang="ru-RU"/>
          </a:p>
        </p:txBody>
      </p:sp>
      <p:sp>
        <p:nvSpPr>
          <p:cNvPr id="1433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ru-RU"/>
          </a:p>
        </p:txBody>
      </p:sp>
      <p:sp>
        <p:nvSpPr>
          <p:cNvPr id="205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434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noProof="0"/>
              <a:t>Образец текста</a:t>
            </a:r>
          </a:p>
          <a:p>
            <a:pPr lvl="1"/>
            <a:r>
              <a:rPr lang="ru-RU" noProof="0"/>
              <a:t>Второй уровень</a:t>
            </a:r>
          </a:p>
          <a:p>
            <a:pPr lvl="2"/>
            <a:r>
              <a:rPr lang="ru-RU" noProof="0"/>
              <a:t>Третий уровень</a:t>
            </a:r>
          </a:p>
          <a:p>
            <a:pPr lvl="3"/>
            <a:r>
              <a:rPr lang="ru-RU" noProof="0"/>
              <a:t>Четвертый уровень</a:t>
            </a:r>
          </a:p>
          <a:p>
            <a:pPr lvl="4"/>
            <a:r>
              <a:rPr lang="ru-RU" noProof="0"/>
              <a:t>Пятый уровень</a:t>
            </a:r>
          </a:p>
        </p:txBody>
      </p:sp>
      <p:sp>
        <p:nvSpPr>
          <p:cNvPr id="1434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ru-RU"/>
          </a:p>
        </p:txBody>
      </p:sp>
      <p:sp>
        <p:nvSpPr>
          <p:cNvPr id="1434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7208C8E2-BBE6-4F50-9B65-28C9358B6C5A}" type="slidenum">
              <a:rPr lang="ru-RU" altLang="ru-RU"/>
              <a:pPr/>
              <a:t>‹#›</a:t>
            </a:fld>
            <a:endParaRPr lang="ru-RU" altLang="ru-RU"/>
          </a:p>
        </p:txBody>
      </p:sp>
    </p:spTree>
    <p:extLst>
      <p:ext uri="{BB962C8B-B14F-4D97-AF65-F5344CB8AC3E}">
        <p14:creationId xmlns:p14="http://schemas.microsoft.com/office/powerpoint/2010/main" val="174061709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p>
            <a:fld id="{438CB81E-1DF2-47FC-A72A-2D1EAD615730}" type="slidenum">
              <a:rPr lang="ru-RU" altLang="ru-RU"/>
              <a:pPr/>
              <a:t>7</a:t>
            </a:fld>
            <a:endParaRPr lang="ru-RU" altLang="ru-RU"/>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p:spPr>
        <p:txBody>
          <a:bodyPr/>
          <a:lstStyle/>
          <a:p>
            <a:pPr eaLnBrk="1" hangingPunct="1"/>
            <a:endParaRPr lang="ru-RU" alt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a:t>Образец заголовка</a:t>
            </a:r>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a:t>Образец подзаголовка</a:t>
            </a:r>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fld id="{DA63D4CF-F66D-4D0A-9417-77AF2D9F3CB6}" type="slidenum">
              <a:rPr lang="ru-RU" altLang="ru-RU"/>
              <a:pPr/>
              <a:t>‹#›</a:t>
            </a:fld>
            <a:endParaRPr lang="ru-RU" altLang="ru-RU"/>
          </a:p>
        </p:txBody>
      </p:sp>
    </p:spTree>
  </p:cSld>
  <p:clrMapOvr>
    <a:masterClrMapping/>
  </p:clrMapOvr>
  <p:transition>
    <p:wedg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fld id="{5DB827B5-C0CD-4830-891A-48DBD2233824}" type="slidenum">
              <a:rPr lang="ru-RU" altLang="ru-RU"/>
              <a:pPr/>
              <a:t>‹#›</a:t>
            </a:fld>
            <a:endParaRPr lang="ru-RU" altLang="ru-RU"/>
          </a:p>
        </p:txBody>
      </p:sp>
    </p:spTree>
  </p:cSld>
  <p:clrMapOvr>
    <a:masterClrMapping/>
  </p:clrMapOvr>
  <p:transition>
    <p:wedg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fld id="{FE127B44-3BE1-4928-844E-6FAA65B32B59}" type="slidenum">
              <a:rPr lang="ru-RU" altLang="ru-RU"/>
              <a:pPr/>
              <a:t>‹#›</a:t>
            </a:fld>
            <a:endParaRPr lang="ru-RU" altLang="ru-RU"/>
          </a:p>
        </p:txBody>
      </p:sp>
    </p:spTree>
  </p:cSld>
  <p:clrMapOvr>
    <a:masterClrMapping/>
  </p:clrMapOvr>
  <p:transition>
    <p:wedg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fld id="{365B678A-AE64-4D8E-9CEB-E00C522CCCA3}" type="slidenum">
              <a:rPr lang="ru-RU" altLang="ru-RU"/>
              <a:pPr/>
              <a:t>‹#›</a:t>
            </a:fld>
            <a:endParaRPr lang="ru-RU" altLang="ru-RU"/>
          </a:p>
        </p:txBody>
      </p:sp>
    </p:spTree>
  </p:cSld>
  <p:clrMapOvr>
    <a:masterClrMapping/>
  </p:clrMapOvr>
  <p:transition>
    <p:wedg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a:t>Образец текста</a:t>
            </a:r>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fld id="{BB67B4C0-0445-4364-9357-E7F54BBDD673}" type="slidenum">
              <a:rPr lang="ru-RU" altLang="ru-RU"/>
              <a:pPr/>
              <a:t>‹#›</a:t>
            </a:fld>
            <a:endParaRPr lang="ru-RU" altLang="ru-RU"/>
          </a:p>
        </p:txBody>
      </p:sp>
    </p:spTree>
  </p:cSld>
  <p:clrMapOvr>
    <a:masterClrMapping/>
  </p:clrMapOvr>
  <p:transition>
    <p:wedg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fld id="{3E4055F5-AEED-4D9E-AD07-F931D5BBCAE8}" type="slidenum">
              <a:rPr lang="ru-RU" altLang="ru-RU"/>
              <a:pPr/>
              <a:t>‹#›</a:t>
            </a:fld>
            <a:endParaRPr lang="ru-RU" altLang="ru-RU"/>
          </a:p>
        </p:txBody>
      </p:sp>
    </p:spTree>
  </p:cSld>
  <p:clrMapOvr>
    <a:masterClrMapping/>
  </p:clrMapOvr>
  <p:transition>
    <p:wedg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Rectangle 4"/>
          <p:cNvSpPr>
            <a:spLocks noGrp="1" noChangeArrowheads="1"/>
          </p:cNvSpPr>
          <p:nvPr>
            <p:ph type="dt" sz="half" idx="10"/>
          </p:nvPr>
        </p:nvSpPr>
        <p:spPr>
          <a:ln/>
        </p:spPr>
        <p:txBody>
          <a:bodyPr/>
          <a:lstStyle>
            <a:lvl1pPr>
              <a:defRPr/>
            </a:lvl1pPr>
          </a:lstStyle>
          <a:p>
            <a:pPr>
              <a:defRPr/>
            </a:pPr>
            <a:endParaRPr lang="ru-RU"/>
          </a:p>
        </p:txBody>
      </p:sp>
      <p:sp>
        <p:nvSpPr>
          <p:cNvPr id="8" name="Rectangle 5"/>
          <p:cNvSpPr>
            <a:spLocks noGrp="1" noChangeArrowheads="1"/>
          </p:cNvSpPr>
          <p:nvPr>
            <p:ph type="ftr" sz="quarter" idx="11"/>
          </p:nvPr>
        </p:nvSpPr>
        <p:spPr>
          <a:ln/>
        </p:spPr>
        <p:txBody>
          <a:bodyPr/>
          <a:lstStyle>
            <a:lvl1pPr>
              <a:defRPr/>
            </a:lvl1pPr>
          </a:lstStyle>
          <a:p>
            <a:pPr>
              <a:defRPr/>
            </a:pPr>
            <a:endParaRPr lang="ru-RU"/>
          </a:p>
        </p:txBody>
      </p:sp>
      <p:sp>
        <p:nvSpPr>
          <p:cNvPr id="9" name="Rectangle 6"/>
          <p:cNvSpPr>
            <a:spLocks noGrp="1" noChangeArrowheads="1"/>
          </p:cNvSpPr>
          <p:nvPr>
            <p:ph type="sldNum" sz="quarter" idx="12"/>
          </p:nvPr>
        </p:nvSpPr>
        <p:spPr>
          <a:ln/>
        </p:spPr>
        <p:txBody>
          <a:bodyPr/>
          <a:lstStyle>
            <a:lvl1pPr>
              <a:defRPr/>
            </a:lvl1pPr>
          </a:lstStyle>
          <a:p>
            <a:fld id="{7DEBB47C-BA2E-427B-A8F2-2CDB40F7E30A}" type="slidenum">
              <a:rPr lang="ru-RU" altLang="ru-RU"/>
              <a:pPr/>
              <a:t>‹#›</a:t>
            </a:fld>
            <a:endParaRPr lang="ru-RU" altLang="ru-RU"/>
          </a:p>
        </p:txBody>
      </p:sp>
    </p:spTree>
  </p:cSld>
  <p:clrMapOvr>
    <a:masterClrMapping/>
  </p:clrMapOvr>
  <p:transition>
    <p:wedg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Rectangle 4"/>
          <p:cNvSpPr>
            <a:spLocks noGrp="1" noChangeArrowheads="1"/>
          </p:cNvSpPr>
          <p:nvPr>
            <p:ph type="dt" sz="half" idx="10"/>
          </p:nvPr>
        </p:nvSpPr>
        <p:spPr>
          <a:ln/>
        </p:spPr>
        <p:txBody>
          <a:bodyPr/>
          <a:lstStyle>
            <a:lvl1pPr>
              <a:defRPr/>
            </a:lvl1pPr>
          </a:lstStyle>
          <a:p>
            <a:pPr>
              <a:defRPr/>
            </a:pPr>
            <a:endParaRPr lang="ru-RU"/>
          </a:p>
        </p:txBody>
      </p:sp>
      <p:sp>
        <p:nvSpPr>
          <p:cNvPr id="4" name="Rectangle 5"/>
          <p:cNvSpPr>
            <a:spLocks noGrp="1" noChangeArrowheads="1"/>
          </p:cNvSpPr>
          <p:nvPr>
            <p:ph type="ftr" sz="quarter" idx="11"/>
          </p:nvPr>
        </p:nvSpPr>
        <p:spPr>
          <a:ln/>
        </p:spPr>
        <p:txBody>
          <a:bodyPr/>
          <a:lstStyle>
            <a:lvl1pPr>
              <a:defRPr/>
            </a:lvl1pPr>
          </a:lstStyle>
          <a:p>
            <a:pPr>
              <a:defRPr/>
            </a:pPr>
            <a:endParaRPr lang="ru-RU"/>
          </a:p>
        </p:txBody>
      </p:sp>
      <p:sp>
        <p:nvSpPr>
          <p:cNvPr id="5" name="Rectangle 6"/>
          <p:cNvSpPr>
            <a:spLocks noGrp="1" noChangeArrowheads="1"/>
          </p:cNvSpPr>
          <p:nvPr>
            <p:ph type="sldNum" sz="quarter" idx="12"/>
          </p:nvPr>
        </p:nvSpPr>
        <p:spPr>
          <a:ln/>
        </p:spPr>
        <p:txBody>
          <a:bodyPr/>
          <a:lstStyle>
            <a:lvl1pPr>
              <a:defRPr/>
            </a:lvl1pPr>
          </a:lstStyle>
          <a:p>
            <a:fld id="{1BBA1C79-850B-4356-AA56-F831FF7B37AB}" type="slidenum">
              <a:rPr lang="ru-RU" altLang="ru-RU"/>
              <a:pPr/>
              <a:t>‹#›</a:t>
            </a:fld>
            <a:endParaRPr lang="ru-RU" altLang="ru-RU"/>
          </a:p>
        </p:txBody>
      </p:sp>
    </p:spTree>
  </p:cSld>
  <p:clrMapOvr>
    <a:masterClrMapping/>
  </p:clrMapOvr>
  <p:transition>
    <p:wedg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ru-RU"/>
          </a:p>
        </p:txBody>
      </p:sp>
      <p:sp>
        <p:nvSpPr>
          <p:cNvPr id="3" name="Rectangle 5"/>
          <p:cNvSpPr>
            <a:spLocks noGrp="1" noChangeArrowheads="1"/>
          </p:cNvSpPr>
          <p:nvPr>
            <p:ph type="ftr" sz="quarter" idx="11"/>
          </p:nvPr>
        </p:nvSpPr>
        <p:spPr>
          <a:ln/>
        </p:spPr>
        <p:txBody>
          <a:bodyPr/>
          <a:lstStyle>
            <a:lvl1pPr>
              <a:defRPr/>
            </a:lvl1pPr>
          </a:lstStyle>
          <a:p>
            <a:pPr>
              <a:defRPr/>
            </a:pPr>
            <a:endParaRPr lang="ru-RU"/>
          </a:p>
        </p:txBody>
      </p:sp>
      <p:sp>
        <p:nvSpPr>
          <p:cNvPr id="4" name="Rectangle 6"/>
          <p:cNvSpPr>
            <a:spLocks noGrp="1" noChangeArrowheads="1"/>
          </p:cNvSpPr>
          <p:nvPr>
            <p:ph type="sldNum" sz="quarter" idx="12"/>
          </p:nvPr>
        </p:nvSpPr>
        <p:spPr>
          <a:ln/>
        </p:spPr>
        <p:txBody>
          <a:bodyPr/>
          <a:lstStyle>
            <a:lvl1pPr>
              <a:defRPr/>
            </a:lvl1pPr>
          </a:lstStyle>
          <a:p>
            <a:fld id="{5F3B6E18-3D54-4906-B058-3DD68EA5B764}" type="slidenum">
              <a:rPr lang="ru-RU" altLang="ru-RU"/>
              <a:pPr/>
              <a:t>‹#›</a:t>
            </a:fld>
            <a:endParaRPr lang="ru-RU" altLang="ru-RU"/>
          </a:p>
        </p:txBody>
      </p:sp>
    </p:spTree>
  </p:cSld>
  <p:clrMapOvr>
    <a:masterClrMapping/>
  </p:clrMapOvr>
  <p:transition>
    <p:wedg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fld id="{D798397A-56AD-42E3-A499-9617EE0AD23F}" type="slidenum">
              <a:rPr lang="ru-RU" altLang="ru-RU"/>
              <a:pPr/>
              <a:t>‹#›</a:t>
            </a:fld>
            <a:endParaRPr lang="ru-RU" altLang="ru-RU"/>
          </a:p>
        </p:txBody>
      </p:sp>
    </p:spTree>
  </p:cSld>
  <p:clrMapOvr>
    <a:masterClrMapping/>
  </p:clrMapOvr>
  <p:transition>
    <p:wedg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fld id="{8A94203A-A4A7-4350-9656-E6030C8AB49E}" type="slidenum">
              <a:rPr lang="ru-RU" altLang="ru-RU"/>
              <a:pPr/>
              <a:t>‹#›</a:t>
            </a:fld>
            <a:endParaRPr lang="ru-RU" altLang="ru-RU"/>
          </a:p>
        </p:txBody>
      </p:sp>
    </p:spTree>
  </p:cSld>
  <p:clrMapOvr>
    <a:masterClrMapping/>
  </p:clrMapOvr>
  <p:transition>
    <p:wedg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altLang="ru-RU"/>
              <a:t>Образец заголовка</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altLang="ru-RU"/>
              <a:t>Образец текста</a:t>
            </a:r>
          </a:p>
          <a:p>
            <a:pPr lvl="1"/>
            <a:r>
              <a:rPr lang="ru-RU" altLang="ru-RU"/>
              <a:t>Второй уровень</a:t>
            </a:r>
          </a:p>
          <a:p>
            <a:pPr lvl="2"/>
            <a:r>
              <a:rPr lang="ru-RU" altLang="ru-RU"/>
              <a:t>Третий уровень</a:t>
            </a:r>
          </a:p>
          <a:p>
            <a:pPr lvl="3"/>
            <a:r>
              <a:rPr lang="ru-RU" altLang="ru-RU"/>
              <a:t>Четвертый уровень</a:t>
            </a:r>
          </a:p>
          <a:p>
            <a:pPr lvl="4"/>
            <a:r>
              <a:rPr lang="ru-RU" altLang="ru-RU"/>
              <a:t>Пятый уровень</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atin typeface="Arial" charset="0"/>
              </a:defRPr>
            </a:lvl1pPr>
          </a:lstStyle>
          <a:p>
            <a:pPr>
              <a:defRPr/>
            </a:pPr>
            <a:endParaRPr lang="ru-RU"/>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atin typeface="Arial" charset="0"/>
              </a:defRPr>
            </a:lvl1pPr>
          </a:lstStyle>
          <a:p>
            <a:pPr>
              <a:defRPr/>
            </a:pPr>
            <a:endParaRPr lang="ru-RU"/>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vl1pPr>
          </a:lstStyle>
          <a:p>
            <a:fld id="{DD86D878-B1B8-4C6D-886B-0BD6DA41A10E}" type="slidenum">
              <a:rPr lang="ru-RU" altLang="ru-RU"/>
              <a:pPr/>
              <a:t>‹#›</a:t>
            </a:fld>
            <a:endParaRPr lang="ru-RU" alt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wedg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1" presetClass="entr" presetSubtype="0" fill="hold" grpId="0" nodeType="with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768" decel="100000"/>
                                        <p:tgtEl>
                                          <p:spTgt spid="1026"/>
                                        </p:tgtEl>
                                      </p:cBhvr>
                                    </p:animEffect>
                                    <p:animScale>
                                      <p:cBhvr>
                                        <p:cTn id="8" dur="768" decel="100000"/>
                                        <p:tgtEl>
                                          <p:spTgt spid="1026"/>
                                        </p:tgtEl>
                                      </p:cBhvr>
                                      <p:from x="10000" y="10000"/>
                                      <p:to x="200000" y="450000"/>
                                    </p:animScale>
                                    <p:animScale>
                                      <p:cBhvr>
                                        <p:cTn id="9" dur="1230" accel="100000" fill="hold">
                                          <p:stCondLst>
                                            <p:cond delay="768"/>
                                          </p:stCondLst>
                                        </p:cTn>
                                        <p:tgtEl>
                                          <p:spTgt spid="1026"/>
                                        </p:tgtEl>
                                      </p:cBhvr>
                                      <p:from x="200000" y="450000"/>
                                      <p:to x="100000" y="100000"/>
                                    </p:animScale>
                                    <p:set>
                                      <p:cBhvr>
                                        <p:cTn id="10" dur="768" fill="hold"/>
                                        <p:tgtEl>
                                          <p:spTgt spid="1026"/>
                                        </p:tgtEl>
                                        <p:attrNameLst>
                                          <p:attrName>ppt_x</p:attrName>
                                        </p:attrNameLst>
                                      </p:cBhvr>
                                      <p:to>
                                        <p:strVal val="(0.5)"/>
                                      </p:to>
                                    </p:set>
                                    <p:anim from="(0.5)" to="(#ppt_x)" calcmode="lin" valueType="num">
                                      <p:cBhvr>
                                        <p:cTn id="11" dur="1230" accel="100000" fill="hold">
                                          <p:stCondLst>
                                            <p:cond delay="768"/>
                                          </p:stCondLst>
                                        </p:cTn>
                                        <p:tgtEl>
                                          <p:spTgt spid="1026"/>
                                        </p:tgtEl>
                                        <p:attrNameLst>
                                          <p:attrName>ppt_x</p:attrName>
                                        </p:attrNameLst>
                                      </p:cBhvr>
                                    </p:anim>
                                    <p:set>
                                      <p:cBhvr>
                                        <p:cTn id="12" dur="768" fill="hold"/>
                                        <p:tgtEl>
                                          <p:spTgt spid="1026"/>
                                        </p:tgtEl>
                                        <p:attrNameLst>
                                          <p:attrName>ppt_y</p:attrName>
                                        </p:attrNameLst>
                                      </p:cBhvr>
                                      <p:to>
                                        <p:strVal val="(#ppt_y+0.4)"/>
                                      </p:to>
                                    </p:set>
                                    <p:anim from="(#ppt_y+0.4)" to="(#ppt_y)" calcmode="lin" valueType="num">
                                      <p:cBhvr>
                                        <p:cTn id="13" dur="1230" accel="100000" fill="hold">
                                          <p:stCondLst>
                                            <p:cond delay="768"/>
                                          </p:stCondLst>
                                        </p:cTn>
                                        <p:tgtEl>
                                          <p:spTgt spid="1026"/>
                                        </p:tgtEl>
                                        <p:attrNameLst>
                                          <p:attrName>ppt_y</p:attrName>
                                        </p:attrNameLst>
                                      </p:cBhvr>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53" presetClass="entr" presetSubtype="0" fill="hold" grpId="0" nodeType="clickEffect">
                                  <p:stCondLst>
                                    <p:cond delay="0"/>
                                  </p:stCondLst>
                                  <p:childTnLst>
                                    <p:set>
                                      <p:cBhvr>
                                        <p:cTn id="17" dur="1" fill="hold">
                                          <p:stCondLst>
                                            <p:cond delay="0"/>
                                          </p:stCondLst>
                                        </p:cTn>
                                        <p:tgtEl>
                                          <p:spTgt spid="1027">
                                            <p:txEl>
                                              <p:pRg st="0" end="0"/>
                                            </p:txEl>
                                          </p:spTgt>
                                        </p:tgtEl>
                                        <p:attrNameLst>
                                          <p:attrName>style.visibility</p:attrName>
                                        </p:attrNameLst>
                                      </p:cBhvr>
                                      <p:to>
                                        <p:strVal val="visible"/>
                                      </p:to>
                                    </p:set>
                                    <p:anim calcmode="lin" valueType="num">
                                      <p:cBhvr>
                                        <p:cTn id="18" dur="500" fill="hold"/>
                                        <p:tgtEl>
                                          <p:spTgt spid="1027">
                                            <p:txEl>
                                              <p:pRg st="0" end="0"/>
                                            </p:txEl>
                                          </p:spTgt>
                                        </p:tgtEl>
                                        <p:attrNameLst>
                                          <p:attrName>ppt_w</p:attrName>
                                        </p:attrNameLst>
                                      </p:cBhvr>
                                      <p:tavLst>
                                        <p:tav tm="0">
                                          <p:val>
                                            <p:fltVal val="0"/>
                                          </p:val>
                                        </p:tav>
                                        <p:tav tm="100000">
                                          <p:val>
                                            <p:strVal val="#ppt_w"/>
                                          </p:val>
                                        </p:tav>
                                      </p:tavLst>
                                    </p:anim>
                                    <p:anim calcmode="lin" valueType="num">
                                      <p:cBhvr>
                                        <p:cTn id="19" dur="500" fill="hold"/>
                                        <p:tgtEl>
                                          <p:spTgt spid="1027">
                                            <p:txEl>
                                              <p:pRg st="0" end="0"/>
                                            </p:txEl>
                                          </p:spTgt>
                                        </p:tgtEl>
                                        <p:attrNameLst>
                                          <p:attrName>ppt_h</p:attrName>
                                        </p:attrNameLst>
                                      </p:cBhvr>
                                      <p:tavLst>
                                        <p:tav tm="0">
                                          <p:val>
                                            <p:fltVal val="0"/>
                                          </p:val>
                                        </p:tav>
                                        <p:tav tm="100000">
                                          <p:val>
                                            <p:strVal val="#ppt_h"/>
                                          </p:val>
                                        </p:tav>
                                      </p:tavLst>
                                    </p:anim>
                                    <p:animEffect transition="in" filter="fade">
                                      <p:cBhvr>
                                        <p:cTn id="20" dur="500"/>
                                        <p:tgtEl>
                                          <p:spTgt spid="1027">
                                            <p:txEl>
                                              <p:pRg st="0" end="0"/>
                                            </p:txEl>
                                          </p:spTgt>
                                        </p:tgtEl>
                                      </p:cBhvr>
                                    </p:animEffect>
                                  </p:childTnLst>
                                </p:cTn>
                              </p:par>
                              <p:par>
                                <p:cTn id="21" presetID="53" presetClass="entr" presetSubtype="0" fill="hold" grpId="0" nodeType="withEffect">
                                  <p:stCondLst>
                                    <p:cond delay="0"/>
                                  </p:stCondLst>
                                  <p:childTnLst>
                                    <p:set>
                                      <p:cBhvr>
                                        <p:cTn id="22" dur="1" fill="hold">
                                          <p:stCondLst>
                                            <p:cond delay="0"/>
                                          </p:stCondLst>
                                        </p:cTn>
                                        <p:tgtEl>
                                          <p:spTgt spid="1027">
                                            <p:txEl>
                                              <p:pRg st="1" end="1"/>
                                            </p:txEl>
                                          </p:spTgt>
                                        </p:tgtEl>
                                        <p:attrNameLst>
                                          <p:attrName>style.visibility</p:attrName>
                                        </p:attrNameLst>
                                      </p:cBhvr>
                                      <p:to>
                                        <p:strVal val="visible"/>
                                      </p:to>
                                    </p:set>
                                    <p:anim calcmode="lin" valueType="num">
                                      <p:cBhvr>
                                        <p:cTn id="23" dur="500" fill="hold"/>
                                        <p:tgtEl>
                                          <p:spTgt spid="1027">
                                            <p:txEl>
                                              <p:pRg st="1" end="1"/>
                                            </p:txEl>
                                          </p:spTgt>
                                        </p:tgtEl>
                                        <p:attrNameLst>
                                          <p:attrName>ppt_w</p:attrName>
                                        </p:attrNameLst>
                                      </p:cBhvr>
                                      <p:tavLst>
                                        <p:tav tm="0">
                                          <p:val>
                                            <p:fltVal val="0"/>
                                          </p:val>
                                        </p:tav>
                                        <p:tav tm="100000">
                                          <p:val>
                                            <p:strVal val="#ppt_w"/>
                                          </p:val>
                                        </p:tav>
                                      </p:tavLst>
                                    </p:anim>
                                    <p:anim calcmode="lin" valueType="num">
                                      <p:cBhvr>
                                        <p:cTn id="24" dur="500" fill="hold"/>
                                        <p:tgtEl>
                                          <p:spTgt spid="1027">
                                            <p:txEl>
                                              <p:pRg st="1" end="1"/>
                                            </p:txEl>
                                          </p:spTgt>
                                        </p:tgtEl>
                                        <p:attrNameLst>
                                          <p:attrName>ppt_h</p:attrName>
                                        </p:attrNameLst>
                                      </p:cBhvr>
                                      <p:tavLst>
                                        <p:tav tm="0">
                                          <p:val>
                                            <p:fltVal val="0"/>
                                          </p:val>
                                        </p:tav>
                                        <p:tav tm="100000">
                                          <p:val>
                                            <p:strVal val="#ppt_h"/>
                                          </p:val>
                                        </p:tav>
                                      </p:tavLst>
                                    </p:anim>
                                    <p:animEffect transition="in" filter="fade">
                                      <p:cBhvr>
                                        <p:cTn id="25" dur="500"/>
                                        <p:tgtEl>
                                          <p:spTgt spid="1027">
                                            <p:txEl>
                                              <p:pRg st="1" end="1"/>
                                            </p:txEl>
                                          </p:spTgt>
                                        </p:tgtEl>
                                      </p:cBhvr>
                                    </p:animEffect>
                                  </p:childTnLst>
                                </p:cTn>
                              </p:par>
                              <p:par>
                                <p:cTn id="26" presetID="53" presetClass="entr" presetSubtype="0" fill="hold" grpId="0" nodeType="withEffect">
                                  <p:stCondLst>
                                    <p:cond delay="0"/>
                                  </p:stCondLst>
                                  <p:childTnLst>
                                    <p:set>
                                      <p:cBhvr>
                                        <p:cTn id="27" dur="1" fill="hold">
                                          <p:stCondLst>
                                            <p:cond delay="0"/>
                                          </p:stCondLst>
                                        </p:cTn>
                                        <p:tgtEl>
                                          <p:spTgt spid="1027">
                                            <p:txEl>
                                              <p:pRg st="2" end="2"/>
                                            </p:txEl>
                                          </p:spTgt>
                                        </p:tgtEl>
                                        <p:attrNameLst>
                                          <p:attrName>style.visibility</p:attrName>
                                        </p:attrNameLst>
                                      </p:cBhvr>
                                      <p:to>
                                        <p:strVal val="visible"/>
                                      </p:to>
                                    </p:set>
                                    <p:anim calcmode="lin" valueType="num">
                                      <p:cBhvr>
                                        <p:cTn id="28" dur="500" fill="hold"/>
                                        <p:tgtEl>
                                          <p:spTgt spid="1027">
                                            <p:txEl>
                                              <p:pRg st="2" end="2"/>
                                            </p:txEl>
                                          </p:spTgt>
                                        </p:tgtEl>
                                        <p:attrNameLst>
                                          <p:attrName>ppt_w</p:attrName>
                                        </p:attrNameLst>
                                      </p:cBhvr>
                                      <p:tavLst>
                                        <p:tav tm="0">
                                          <p:val>
                                            <p:fltVal val="0"/>
                                          </p:val>
                                        </p:tav>
                                        <p:tav tm="100000">
                                          <p:val>
                                            <p:strVal val="#ppt_w"/>
                                          </p:val>
                                        </p:tav>
                                      </p:tavLst>
                                    </p:anim>
                                    <p:anim calcmode="lin" valueType="num">
                                      <p:cBhvr>
                                        <p:cTn id="29" dur="500" fill="hold"/>
                                        <p:tgtEl>
                                          <p:spTgt spid="1027">
                                            <p:txEl>
                                              <p:pRg st="2" end="2"/>
                                            </p:txEl>
                                          </p:spTgt>
                                        </p:tgtEl>
                                        <p:attrNameLst>
                                          <p:attrName>ppt_h</p:attrName>
                                        </p:attrNameLst>
                                      </p:cBhvr>
                                      <p:tavLst>
                                        <p:tav tm="0">
                                          <p:val>
                                            <p:fltVal val="0"/>
                                          </p:val>
                                        </p:tav>
                                        <p:tav tm="100000">
                                          <p:val>
                                            <p:strVal val="#ppt_h"/>
                                          </p:val>
                                        </p:tav>
                                      </p:tavLst>
                                    </p:anim>
                                    <p:animEffect transition="in" filter="fade">
                                      <p:cBhvr>
                                        <p:cTn id="30" dur="500"/>
                                        <p:tgtEl>
                                          <p:spTgt spid="1027">
                                            <p:txEl>
                                              <p:pRg st="2" end="2"/>
                                            </p:txEl>
                                          </p:spTgt>
                                        </p:tgtEl>
                                      </p:cBhvr>
                                    </p:animEffect>
                                  </p:childTnLst>
                                </p:cTn>
                              </p:par>
                              <p:par>
                                <p:cTn id="31" presetID="53" presetClass="entr" presetSubtype="0" fill="hold" grpId="0" nodeType="withEffect">
                                  <p:stCondLst>
                                    <p:cond delay="0"/>
                                  </p:stCondLst>
                                  <p:childTnLst>
                                    <p:set>
                                      <p:cBhvr>
                                        <p:cTn id="32" dur="1" fill="hold">
                                          <p:stCondLst>
                                            <p:cond delay="0"/>
                                          </p:stCondLst>
                                        </p:cTn>
                                        <p:tgtEl>
                                          <p:spTgt spid="1027">
                                            <p:txEl>
                                              <p:pRg st="3" end="3"/>
                                            </p:txEl>
                                          </p:spTgt>
                                        </p:tgtEl>
                                        <p:attrNameLst>
                                          <p:attrName>style.visibility</p:attrName>
                                        </p:attrNameLst>
                                      </p:cBhvr>
                                      <p:to>
                                        <p:strVal val="visible"/>
                                      </p:to>
                                    </p:set>
                                    <p:anim calcmode="lin" valueType="num">
                                      <p:cBhvr>
                                        <p:cTn id="33" dur="500" fill="hold"/>
                                        <p:tgtEl>
                                          <p:spTgt spid="1027">
                                            <p:txEl>
                                              <p:pRg st="3" end="3"/>
                                            </p:txEl>
                                          </p:spTgt>
                                        </p:tgtEl>
                                        <p:attrNameLst>
                                          <p:attrName>ppt_w</p:attrName>
                                        </p:attrNameLst>
                                      </p:cBhvr>
                                      <p:tavLst>
                                        <p:tav tm="0">
                                          <p:val>
                                            <p:fltVal val="0"/>
                                          </p:val>
                                        </p:tav>
                                        <p:tav tm="100000">
                                          <p:val>
                                            <p:strVal val="#ppt_w"/>
                                          </p:val>
                                        </p:tav>
                                      </p:tavLst>
                                    </p:anim>
                                    <p:anim calcmode="lin" valueType="num">
                                      <p:cBhvr>
                                        <p:cTn id="34" dur="500" fill="hold"/>
                                        <p:tgtEl>
                                          <p:spTgt spid="1027">
                                            <p:txEl>
                                              <p:pRg st="3" end="3"/>
                                            </p:txEl>
                                          </p:spTgt>
                                        </p:tgtEl>
                                        <p:attrNameLst>
                                          <p:attrName>ppt_h</p:attrName>
                                        </p:attrNameLst>
                                      </p:cBhvr>
                                      <p:tavLst>
                                        <p:tav tm="0">
                                          <p:val>
                                            <p:fltVal val="0"/>
                                          </p:val>
                                        </p:tav>
                                        <p:tav tm="100000">
                                          <p:val>
                                            <p:strVal val="#ppt_h"/>
                                          </p:val>
                                        </p:tav>
                                      </p:tavLst>
                                    </p:anim>
                                    <p:animEffect transition="in" filter="fade">
                                      <p:cBhvr>
                                        <p:cTn id="35" dur="500"/>
                                        <p:tgtEl>
                                          <p:spTgt spid="1027">
                                            <p:txEl>
                                              <p:pRg st="3" end="3"/>
                                            </p:txEl>
                                          </p:spTgt>
                                        </p:tgtEl>
                                      </p:cBhvr>
                                    </p:animEffect>
                                  </p:childTnLst>
                                </p:cTn>
                              </p:par>
                              <p:par>
                                <p:cTn id="36" presetID="53" presetClass="entr" presetSubtype="0" fill="hold" grpId="0" nodeType="withEffect">
                                  <p:stCondLst>
                                    <p:cond delay="0"/>
                                  </p:stCondLst>
                                  <p:childTnLst>
                                    <p:set>
                                      <p:cBhvr>
                                        <p:cTn id="37" dur="1" fill="hold">
                                          <p:stCondLst>
                                            <p:cond delay="0"/>
                                          </p:stCondLst>
                                        </p:cTn>
                                        <p:tgtEl>
                                          <p:spTgt spid="1027">
                                            <p:txEl>
                                              <p:pRg st="4" end="4"/>
                                            </p:txEl>
                                          </p:spTgt>
                                        </p:tgtEl>
                                        <p:attrNameLst>
                                          <p:attrName>style.visibility</p:attrName>
                                        </p:attrNameLst>
                                      </p:cBhvr>
                                      <p:to>
                                        <p:strVal val="visible"/>
                                      </p:to>
                                    </p:set>
                                    <p:anim calcmode="lin" valueType="num">
                                      <p:cBhvr>
                                        <p:cTn id="38" dur="500" fill="hold"/>
                                        <p:tgtEl>
                                          <p:spTgt spid="1027">
                                            <p:txEl>
                                              <p:pRg st="4" end="4"/>
                                            </p:txEl>
                                          </p:spTgt>
                                        </p:tgtEl>
                                        <p:attrNameLst>
                                          <p:attrName>ppt_w</p:attrName>
                                        </p:attrNameLst>
                                      </p:cBhvr>
                                      <p:tavLst>
                                        <p:tav tm="0">
                                          <p:val>
                                            <p:fltVal val="0"/>
                                          </p:val>
                                        </p:tav>
                                        <p:tav tm="100000">
                                          <p:val>
                                            <p:strVal val="#ppt_w"/>
                                          </p:val>
                                        </p:tav>
                                      </p:tavLst>
                                    </p:anim>
                                    <p:anim calcmode="lin" valueType="num">
                                      <p:cBhvr>
                                        <p:cTn id="39" dur="500" fill="hold"/>
                                        <p:tgtEl>
                                          <p:spTgt spid="1027">
                                            <p:txEl>
                                              <p:pRg st="4" end="4"/>
                                            </p:txEl>
                                          </p:spTgt>
                                        </p:tgtEl>
                                        <p:attrNameLst>
                                          <p:attrName>ppt_h</p:attrName>
                                        </p:attrNameLst>
                                      </p:cBhvr>
                                      <p:tavLst>
                                        <p:tav tm="0">
                                          <p:val>
                                            <p:fltVal val="0"/>
                                          </p:val>
                                        </p:tav>
                                        <p:tav tm="100000">
                                          <p:val>
                                            <p:strVal val="#ppt_h"/>
                                          </p:val>
                                        </p:tav>
                                      </p:tavLst>
                                    </p:anim>
                                    <p:animEffect transition="in" filter="fade">
                                      <p:cBhvr>
                                        <p:cTn id="40" dur="500"/>
                                        <p:tgtEl>
                                          <p:spTgt spid="102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6" grpId="0"/>
      <p:bldP spid="1027" grpId="0" build="p">
        <p:tmplLst>
          <p:tmpl lvl="1">
            <p:tnLst>
              <p:par>
                <p:cTn presetID="53" presetClass="entr" presetSubtype="0" fill="hold" nodeType="clickEffect">
                  <p:stCondLst>
                    <p:cond delay="0"/>
                  </p:stCondLst>
                  <p:childTnLst>
                    <p:set>
                      <p:cBhvr>
                        <p:cTn dur="1" fill="hold">
                          <p:stCondLst>
                            <p:cond delay="0"/>
                          </p:stCondLst>
                        </p:cTn>
                        <p:tgtEl>
                          <p:spTgt spid="1027"/>
                        </p:tgtEl>
                        <p:attrNameLst>
                          <p:attrName>style.visibility</p:attrName>
                        </p:attrNameLst>
                      </p:cBhvr>
                      <p:to>
                        <p:strVal val="visible"/>
                      </p:to>
                    </p:set>
                    <p:anim calcmode="lin" valueType="num">
                      <p:cBhvr>
                        <p:cTn dur="500" fill="hold"/>
                        <p:tgtEl>
                          <p:spTgt spid="1027"/>
                        </p:tgtEl>
                        <p:attrNameLst>
                          <p:attrName>ppt_w</p:attrName>
                        </p:attrNameLst>
                      </p:cBhvr>
                      <p:tavLst>
                        <p:tav tm="0">
                          <p:val>
                            <p:fltVal val="0"/>
                          </p:val>
                        </p:tav>
                        <p:tav tm="100000">
                          <p:val>
                            <p:strVal val="#ppt_w"/>
                          </p:val>
                        </p:tav>
                      </p:tavLst>
                    </p:anim>
                    <p:anim calcmode="lin" valueType="num">
                      <p:cBhvr>
                        <p:cTn dur="500" fill="hold"/>
                        <p:tgtEl>
                          <p:spTgt spid="1027"/>
                        </p:tgtEl>
                        <p:attrNameLst>
                          <p:attrName>ppt_h</p:attrName>
                        </p:attrNameLst>
                      </p:cBhvr>
                      <p:tavLst>
                        <p:tav tm="0">
                          <p:val>
                            <p:fltVal val="0"/>
                          </p:val>
                        </p:tav>
                        <p:tav tm="100000">
                          <p:val>
                            <p:strVal val="#ppt_h"/>
                          </p:val>
                        </p:tav>
                      </p:tavLst>
                    </p:anim>
                    <p:animEffect transition="in" filter="fade">
                      <p:cBhvr>
                        <p:cTn dur="500"/>
                        <p:tgtEl>
                          <p:spTgt spid="1027"/>
                        </p:tgtEl>
                      </p:cBhvr>
                    </p:animEffect>
                  </p:childTnLst>
                </p:cTn>
              </p:par>
            </p:tnLst>
          </p:tmpl>
          <p:tmpl lvl="2">
            <p:tnLst>
              <p:par>
                <p:cTn presetID="53"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 calcmode="lin" valueType="num">
                      <p:cBhvr>
                        <p:cTn dur="500" fill="hold"/>
                        <p:tgtEl>
                          <p:spTgt spid="1027"/>
                        </p:tgtEl>
                        <p:attrNameLst>
                          <p:attrName>ppt_w</p:attrName>
                        </p:attrNameLst>
                      </p:cBhvr>
                      <p:tavLst>
                        <p:tav tm="0">
                          <p:val>
                            <p:fltVal val="0"/>
                          </p:val>
                        </p:tav>
                        <p:tav tm="100000">
                          <p:val>
                            <p:strVal val="#ppt_w"/>
                          </p:val>
                        </p:tav>
                      </p:tavLst>
                    </p:anim>
                    <p:anim calcmode="lin" valueType="num">
                      <p:cBhvr>
                        <p:cTn dur="500" fill="hold"/>
                        <p:tgtEl>
                          <p:spTgt spid="1027"/>
                        </p:tgtEl>
                        <p:attrNameLst>
                          <p:attrName>ppt_h</p:attrName>
                        </p:attrNameLst>
                      </p:cBhvr>
                      <p:tavLst>
                        <p:tav tm="0">
                          <p:val>
                            <p:fltVal val="0"/>
                          </p:val>
                        </p:tav>
                        <p:tav tm="100000">
                          <p:val>
                            <p:strVal val="#ppt_h"/>
                          </p:val>
                        </p:tav>
                      </p:tavLst>
                    </p:anim>
                    <p:animEffect transition="in" filter="fade">
                      <p:cBhvr>
                        <p:cTn dur="500"/>
                        <p:tgtEl>
                          <p:spTgt spid="1027"/>
                        </p:tgtEl>
                      </p:cBhvr>
                    </p:animEffect>
                  </p:childTnLst>
                </p:cTn>
              </p:par>
            </p:tnLst>
          </p:tmpl>
          <p:tmpl lvl="3">
            <p:tnLst>
              <p:par>
                <p:cTn presetID="53"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 calcmode="lin" valueType="num">
                      <p:cBhvr>
                        <p:cTn dur="500" fill="hold"/>
                        <p:tgtEl>
                          <p:spTgt spid="1027"/>
                        </p:tgtEl>
                        <p:attrNameLst>
                          <p:attrName>ppt_w</p:attrName>
                        </p:attrNameLst>
                      </p:cBhvr>
                      <p:tavLst>
                        <p:tav tm="0">
                          <p:val>
                            <p:fltVal val="0"/>
                          </p:val>
                        </p:tav>
                        <p:tav tm="100000">
                          <p:val>
                            <p:strVal val="#ppt_w"/>
                          </p:val>
                        </p:tav>
                      </p:tavLst>
                    </p:anim>
                    <p:anim calcmode="lin" valueType="num">
                      <p:cBhvr>
                        <p:cTn dur="500" fill="hold"/>
                        <p:tgtEl>
                          <p:spTgt spid="1027"/>
                        </p:tgtEl>
                        <p:attrNameLst>
                          <p:attrName>ppt_h</p:attrName>
                        </p:attrNameLst>
                      </p:cBhvr>
                      <p:tavLst>
                        <p:tav tm="0">
                          <p:val>
                            <p:fltVal val="0"/>
                          </p:val>
                        </p:tav>
                        <p:tav tm="100000">
                          <p:val>
                            <p:strVal val="#ppt_h"/>
                          </p:val>
                        </p:tav>
                      </p:tavLst>
                    </p:anim>
                    <p:animEffect transition="in" filter="fade">
                      <p:cBhvr>
                        <p:cTn dur="500"/>
                        <p:tgtEl>
                          <p:spTgt spid="1027"/>
                        </p:tgtEl>
                      </p:cBhvr>
                    </p:animEffect>
                  </p:childTnLst>
                </p:cTn>
              </p:par>
            </p:tnLst>
          </p:tmpl>
          <p:tmpl lvl="4">
            <p:tnLst>
              <p:par>
                <p:cTn presetID="53"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 calcmode="lin" valueType="num">
                      <p:cBhvr>
                        <p:cTn dur="500" fill="hold"/>
                        <p:tgtEl>
                          <p:spTgt spid="1027"/>
                        </p:tgtEl>
                        <p:attrNameLst>
                          <p:attrName>ppt_w</p:attrName>
                        </p:attrNameLst>
                      </p:cBhvr>
                      <p:tavLst>
                        <p:tav tm="0">
                          <p:val>
                            <p:fltVal val="0"/>
                          </p:val>
                        </p:tav>
                        <p:tav tm="100000">
                          <p:val>
                            <p:strVal val="#ppt_w"/>
                          </p:val>
                        </p:tav>
                      </p:tavLst>
                    </p:anim>
                    <p:anim calcmode="lin" valueType="num">
                      <p:cBhvr>
                        <p:cTn dur="500" fill="hold"/>
                        <p:tgtEl>
                          <p:spTgt spid="1027"/>
                        </p:tgtEl>
                        <p:attrNameLst>
                          <p:attrName>ppt_h</p:attrName>
                        </p:attrNameLst>
                      </p:cBhvr>
                      <p:tavLst>
                        <p:tav tm="0">
                          <p:val>
                            <p:fltVal val="0"/>
                          </p:val>
                        </p:tav>
                        <p:tav tm="100000">
                          <p:val>
                            <p:strVal val="#ppt_h"/>
                          </p:val>
                        </p:tav>
                      </p:tavLst>
                    </p:anim>
                    <p:animEffect transition="in" filter="fade">
                      <p:cBhvr>
                        <p:cTn dur="500"/>
                        <p:tgtEl>
                          <p:spTgt spid="1027"/>
                        </p:tgtEl>
                      </p:cBhvr>
                    </p:animEffect>
                  </p:childTnLst>
                </p:cTn>
              </p:par>
            </p:tnLst>
          </p:tmpl>
          <p:tmpl lvl="5">
            <p:tnLst>
              <p:par>
                <p:cTn presetID="53"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 calcmode="lin" valueType="num">
                      <p:cBhvr>
                        <p:cTn dur="500" fill="hold"/>
                        <p:tgtEl>
                          <p:spTgt spid="1027"/>
                        </p:tgtEl>
                        <p:attrNameLst>
                          <p:attrName>ppt_w</p:attrName>
                        </p:attrNameLst>
                      </p:cBhvr>
                      <p:tavLst>
                        <p:tav tm="0">
                          <p:val>
                            <p:fltVal val="0"/>
                          </p:val>
                        </p:tav>
                        <p:tav tm="100000">
                          <p:val>
                            <p:strVal val="#ppt_w"/>
                          </p:val>
                        </p:tav>
                      </p:tavLst>
                    </p:anim>
                    <p:anim calcmode="lin" valueType="num">
                      <p:cBhvr>
                        <p:cTn dur="500" fill="hold"/>
                        <p:tgtEl>
                          <p:spTgt spid="1027"/>
                        </p:tgtEl>
                        <p:attrNameLst>
                          <p:attrName>ppt_h</p:attrName>
                        </p:attrNameLst>
                      </p:cBhvr>
                      <p:tavLst>
                        <p:tav tm="0">
                          <p:val>
                            <p:fltVal val="0"/>
                          </p:val>
                        </p:tav>
                        <p:tav tm="100000">
                          <p:val>
                            <p:strVal val="#ppt_h"/>
                          </p:val>
                        </p:tav>
                      </p:tavLst>
                    </p:anim>
                    <p:animEffect transition="in" filter="fade">
                      <p:cBhvr>
                        <p:cTn dur="500"/>
                        <p:tgtEl>
                          <p:spTgt spid="1027"/>
                        </p:tgtEl>
                      </p:cBhvr>
                    </p:animEffect>
                  </p:childTnLst>
                </p:cTn>
              </p:par>
            </p:tnLst>
          </p:tmpl>
        </p:tmplLst>
      </p:bldP>
    </p:bldLst>
  </p:timing>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1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1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1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file:///C:\Documents%20and%20Settings\&#1071;\&#1052;&#1086;&#1080;%20&#1076;&#1086;&#1082;&#1091;&#1084;&#1077;&#1085;&#1090;&#1099;\&#1041;&#1072;&#1089;&#1082;&#1077;&#1090;&#1073;&#1086;&#1083;\ball.htm" TargetMode="External"/><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file:///C:\Documents%20and%20Settings\&#1071;\&#1052;&#1086;&#1080;%20&#1076;&#1086;&#1082;&#1091;&#1084;&#1077;&#1085;&#1090;&#1099;\&#1041;&#1072;&#1089;&#1082;&#1077;&#1090;&#1073;&#1086;&#1083;\ball.htm" TargetMode="External"/><Relationship Id="rId1" Type="http://schemas.openxmlformats.org/officeDocument/2006/relationships/slideLayout" Target="../slideLayouts/slideLayout2.xml"/><Relationship Id="rId4" Type="http://schemas.openxmlformats.org/officeDocument/2006/relationships/image" Target="../media/image26.jpeg"/></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hyperlink" Target="file:///C:\Documents%20and%20Settings\&#1071;\&#1052;&#1086;&#1080;%20&#1076;&#1086;&#1082;&#1091;&#1084;&#1077;&#1085;&#1090;&#1099;\&#1041;&#1072;&#1089;&#1082;&#1077;&#1090;&#1073;&#1086;&#1083;\basket.htm" TargetMode="External"/><Relationship Id="rId2" Type="http://schemas.openxmlformats.org/officeDocument/2006/relationships/hyperlink" Target="file:///C:\Documents%20and%20Settings\&#1071;\&#1052;&#1086;&#1080;%20&#1076;&#1086;&#1082;&#1091;&#1084;&#1077;&#1085;&#1090;&#1099;\&#1041;&#1072;&#1089;&#1082;&#1077;&#1090;&#1073;&#1086;&#1083;\ploschadka.htm" TargetMode="Externa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1.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9.gif"/></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0" y="2349500"/>
            <a:ext cx="9144000" cy="1612900"/>
          </a:xfrm>
        </p:spPr>
        <p:txBody>
          <a:bodyPr/>
          <a:lstStyle/>
          <a:p>
            <a:pPr eaLnBrk="1" hangingPunct="1"/>
            <a:r>
              <a:rPr lang="ru-RU" altLang="ru-RU" sz="6600">
                <a:solidFill>
                  <a:srgbClr val="FF3300"/>
                </a:solidFill>
                <a:latin typeface="Times New Roman" pitchFamily="18" charset="0"/>
              </a:rPr>
              <a:t>ВСЁ О БАСКЕТБОЛЕ</a:t>
            </a:r>
          </a:p>
        </p:txBody>
      </p:sp>
      <p:pic>
        <p:nvPicPr>
          <p:cNvPr id="3075" name="Picture 4" descr="untitled"/>
          <p:cNvPicPr>
            <a:picLocks noChangeAspect="1" noChangeArrowheads="1"/>
          </p:cNvPicPr>
          <p:nvPr/>
        </p:nvPicPr>
        <p:blipFill>
          <a:blip r:embed="rId2"/>
          <a:srcRect/>
          <a:stretch>
            <a:fillRect/>
          </a:stretch>
        </p:blipFill>
        <p:spPr bwMode="auto">
          <a:xfrm>
            <a:off x="0" y="0"/>
            <a:ext cx="9144000" cy="2297113"/>
          </a:xfrm>
          <a:prstGeom prst="rect">
            <a:avLst/>
          </a:prstGeom>
          <a:noFill/>
          <a:ln w="9525">
            <a:noFill/>
            <a:miter lim="800000"/>
            <a:headEnd/>
            <a:tailEnd/>
          </a:ln>
        </p:spPr>
      </p:pic>
      <p:sp>
        <p:nvSpPr>
          <p:cNvPr id="2" name="TextBox 1">
            <a:extLst>
              <a:ext uri="{FF2B5EF4-FFF2-40B4-BE49-F238E27FC236}">
                <a16:creationId xmlns:a16="http://schemas.microsoft.com/office/drawing/2014/main" xmlns="" id="{547C728D-92D1-4936-AAB0-159165C0F089}"/>
              </a:ext>
            </a:extLst>
          </p:cNvPr>
          <p:cNvSpPr txBox="1"/>
          <p:nvPr/>
        </p:nvSpPr>
        <p:spPr>
          <a:xfrm>
            <a:off x="5580112" y="5445224"/>
            <a:ext cx="5544616" cy="923330"/>
          </a:xfrm>
          <a:prstGeom prst="rect">
            <a:avLst/>
          </a:prstGeom>
          <a:noFill/>
        </p:spPr>
        <p:txBody>
          <a:bodyPr wrap="square" rtlCol="0">
            <a:spAutoFit/>
          </a:bodyPr>
          <a:lstStyle/>
          <a:p>
            <a:r>
              <a:rPr lang="ru-RU" dirty="0"/>
              <a:t>П</a:t>
            </a:r>
            <a:r>
              <a:rPr lang="ru-RU" dirty="0" smtClean="0"/>
              <a:t>одготовила</a:t>
            </a:r>
            <a:r>
              <a:rPr lang="ru-RU" dirty="0"/>
              <a:t>: </a:t>
            </a:r>
          </a:p>
          <a:p>
            <a:r>
              <a:rPr lang="ru-RU" dirty="0" err="1" smtClean="0"/>
              <a:t>Шубитидзе</a:t>
            </a:r>
            <a:r>
              <a:rPr lang="ru-RU" dirty="0" smtClean="0"/>
              <a:t> А.Т.</a:t>
            </a:r>
          </a:p>
          <a:p>
            <a:endParaRPr lang="ru-RU" dirty="0"/>
          </a:p>
        </p:txBody>
      </p:sp>
    </p:spTree>
  </p:cSld>
  <p:clrMapOvr>
    <a:masterClrMapping/>
  </p:clrMapOvr>
  <p:transition>
    <p:wedg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3"/>
          <p:cNvSpPr>
            <a:spLocks noGrp="1" noChangeArrowheads="1"/>
          </p:cNvSpPr>
          <p:nvPr>
            <p:ph type="body" idx="1"/>
          </p:nvPr>
        </p:nvSpPr>
        <p:spPr>
          <a:xfrm>
            <a:off x="0" y="2276475"/>
            <a:ext cx="9144000" cy="4581525"/>
          </a:xfrm>
          <a:solidFill>
            <a:srgbClr val="FFFF9F"/>
          </a:solidFill>
        </p:spPr>
        <p:txBody>
          <a:bodyPr/>
          <a:lstStyle/>
          <a:p>
            <a:pPr eaLnBrk="1" hangingPunct="1">
              <a:buFontTx/>
              <a:buNone/>
              <a:defRPr/>
            </a:pPr>
            <a:r>
              <a:rPr lang="ru-RU" sz="3600" b="1">
                <a:solidFill>
                  <a:srgbClr val="000000"/>
                </a:solidFill>
              </a:rPr>
              <a:t>   </a:t>
            </a:r>
            <a:r>
              <a:rPr lang="ru-RU" b="1">
                <a:solidFill>
                  <a:srgbClr val="000000"/>
                </a:solidFill>
                <a:effectLst>
                  <a:outerShdw blurRad="38100" dist="38100" dir="2700000" algn="tl">
                    <a:srgbClr val="FFFFFF"/>
                  </a:outerShdw>
                </a:effectLst>
                <a:latin typeface="Times New Roman" pitchFamily="18" charset="0"/>
              </a:rPr>
              <a:t>Ведение мяча (дриблинг)</a:t>
            </a:r>
            <a:r>
              <a:rPr lang="ru-RU" sz="2800">
                <a:effectLst>
                  <a:outerShdw blurRad="38100" dist="38100" dir="2700000" algn="tl">
                    <a:srgbClr val="FFFFFF"/>
                  </a:outerShdw>
                </a:effectLst>
                <a:latin typeface="Times New Roman" pitchFamily="18" charset="0"/>
              </a:rPr>
              <a:t> </a:t>
            </a:r>
            <a:r>
              <a:rPr lang="ru-RU" sz="2800" b="1">
                <a:solidFill>
                  <a:srgbClr val="000000"/>
                </a:solidFill>
                <a:effectLst>
                  <a:outerShdw blurRad="38100" dist="38100" dir="2700000" algn="tl">
                    <a:srgbClr val="FFFFFF"/>
                  </a:outerShdw>
                </a:effectLst>
                <a:latin typeface="Times New Roman" pitchFamily="18" charset="0"/>
              </a:rPr>
              <a:t>– важный элемент техники баскетбола, так как позволяет игроку, владеющему мячом, не нарушая строгих баскетбольных правил, выходить на удобную для атаки позицию, приближаться к кольцу и забрасывать мяч.</a:t>
            </a:r>
          </a:p>
          <a:p>
            <a:pPr eaLnBrk="1" hangingPunct="1">
              <a:defRPr/>
            </a:pPr>
            <a:endParaRPr lang="ru-RU" sz="2800">
              <a:latin typeface="Times New Roman" pitchFamily="18" charset="0"/>
            </a:endParaRPr>
          </a:p>
        </p:txBody>
      </p:sp>
      <p:pic>
        <p:nvPicPr>
          <p:cNvPr id="19459" name="Picture 4" descr="untitled"/>
          <p:cNvPicPr>
            <a:picLocks noChangeAspect="1" noChangeArrowheads="1"/>
          </p:cNvPicPr>
          <p:nvPr/>
        </p:nvPicPr>
        <p:blipFill>
          <a:blip r:embed="rId2"/>
          <a:srcRect/>
          <a:stretch>
            <a:fillRect/>
          </a:stretch>
        </p:blipFill>
        <p:spPr bwMode="auto">
          <a:xfrm>
            <a:off x="0" y="0"/>
            <a:ext cx="9144000" cy="2297113"/>
          </a:xfrm>
          <a:prstGeom prst="rect">
            <a:avLst/>
          </a:prstGeom>
          <a:noFill/>
          <a:ln w="9525">
            <a:noFill/>
            <a:miter lim="800000"/>
            <a:headEnd/>
            <a:tailEnd/>
          </a:ln>
        </p:spPr>
      </p:pic>
      <p:pic>
        <p:nvPicPr>
          <p:cNvPr id="19460" name="Picture 5" descr="sporta-1218"/>
          <p:cNvPicPr>
            <a:picLocks noChangeAspect="1" noChangeArrowheads="1" noCrop="1"/>
          </p:cNvPicPr>
          <p:nvPr/>
        </p:nvPicPr>
        <p:blipFill>
          <a:blip r:embed="rId3"/>
          <a:srcRect/>
          <a:stretch>
            <a:fillRect/>
          </a:stretch>
        </p:blipFill>
        <p:spPr bwMode="auto">
          <a:xfrm>
            <a:off x="3851275" y="4946650"/>
            <a:ext cx="1728788" cy="1546225"/>
          </a:xfrm>
          <a:prstGeom prst="rect">
            <a:avLst/>
          </a:prstGeom>
          <a:noFill/>
          <a:ln w="9525">
            <a:noFill/>
            <a:miter lim="800000"/>
            <a:headEnd/>
            <a:tailEnd/>
          </a:ln>
        </p:spPr>
      </p:pic>
      <p:sp>
        <p:nvSpPr>
          <p:cNvPr id="12294" name="Rectangle 6"/>
          <p:cNvSpPr>
            <a:spLocks noChangeArrowheads="1"/>
          </p:cNvSpPr>
          <p:nvPr/>
        </p:nvSpPr>
        <p:spPr bwMode="auto">
          <a:xfrm>
            <a:off x="0" y="0"/>
            <a:ext cx="8964613" cy="2103438"/>
          </a:xfrm>
          <a:prstGeom prst="rect">
            <a:avLst/>
          </a:prstGeom>
          <a:noFill/>
          <a:ln w="9525">
            <a:noFill/>
            <a:miter lim="800000"/>
            <a:headEnd/>
            <a:tailEnd/>
          </a:ln>
          <a:effectLst/>
        </p:spPr>
        <p:txBody>
          <a:bodyPr wrap="square">
            <a:spAutoFit/>
          </a:bodyPr>
          <a:lstStyle/>
          <a:p>
            <a:pPr algn="ctr" eaLnBrk="1" hangingPunct="1">
              <a:defRPr/>
            </a:pPr>
            <a:endParaRPr lang="ru-RU" sz="3200" b="1" dirty="0">
              <a:solidFill>
                <a:srgbClr val="FFFF00"/>
              </a:solidFill>
              <a:latin typeface="Times New Roman" pitchFamily="18" charset="0"/>
            </a:endParaRPr>
          </a:p>
          <a:p>
            <a:pPr algn="ctr" eaLnBrk="1" hangingPunct="1">
              <a:defRPr/>
            </a:pPr>
            <a:r>
              <a:rPr lang="ru-RU" sz="3200" b="1" dirty="0">
                <a:solidFill>
                  <a:srgbClr val="FFFF00"/>
                </a:solidFill>
                <a:latin typeface="Times New Roman" pitchFamily="18" charset="0"/>
              </a:rPr>
              <a:t>Техника владения</a:t>
            </a:r>
          </a:p>
          <a:p>
            <a:pPr algn="ctr" eaLnBrk="1" hangingPunct="1">
              <a:defRPr/>
            </a:pPr>
            <a:r>
              <a:rPr lang="ru-RU" sz="3200" b="1" dirty="0">
                <a:solidFill>
                  <a:srgbClr val="FFFF00"/>
                </a:solidFill>
                <a:latin typeface="Times New Roman" pitchFamily="18" charset="0"/>
              </a:rPr>
              <a:t> мячом</a:t>
            </a:r>
          </a:p>
          <a:p>
            <a:pPr algn="ctr" eaLnBrk="1" hangingPunct="1">
              <a:defRPr/>
            </a:pPr>
            <a:endParaRPr lang="ru-RU" b="1" dirty="0">
              <a:solidFill>
                <a:schemeClr val="tx2"/>
              </a:solidFill>
              <a:effectLst>
                <a:outerShdw blurRad="38100" dist="38100" dir="2700000" algn="tl">
                  <a:srgbClr val="C0C0C0"/>
                </a:outerShdw>
              </a:effectLst>
            </a:endParaRPr>
          </a:p>
          <a:p>
            <a:pPr eaLnBrk="1" hangingPunct="1">
              <a:defRPr/>
            </a:pPr>
            <a:endParaRPr lang="ru-RU" b="1" dirty="0">
              <a:solidFill>
                <a:schemeClr val="tx2"/>
              </a:solidFill>
              <a:effectLst>
                <a:outerShdw blurRad="38100" dist="38100" dir="2700000" algn="tl">
                  <a:srgbClr val="C0C0C0"/>
                </a:outerShdw>
              </a:effectLst>
            </a:endParaRPr>
          </a:p>
        </p:txBody>
      </p:sp>
    </p:spTree>
  </p:cSld>
  <p:clrMapOvr>
    <a:masterClrMapping/>
  </p:clrMapOvr>
  <p:transition>
    <p:wedg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3"/>
          <p:cNvSpPr>
            <a:spLocks noGrp="1" noChangeArrowheads="1"/>
          </p:cNvSpPr>
          <p:nvPr>
            <p:ph type="body" idx="1"/>
          </p:nvPr>
        </p:nvSpPr>
        <p:spPr>
          <a:xfrm>
            <a:off x="0" y="2349500"/>
            <a:ext cx="6227763" cy="4508500"/>
          </a:xfrm>
          <a:solidFill>
            <a:srgbClr val="FFFF9F"/>
          </a:solidFill>
        </p:spPr>
        <p:txBody>
          <a:bodyPr/>
          <a:lstStyle/>
          <a:p>
            <a:pPr eaLnBrk="1" hangingPunct="1">
              <a:defRPr/>
            </a:pPr>
            <a:r>
              <a:rPr lang="ru-RU" sz="2800" b="1">
                <a:solidFill>
                  <a:srgbClr val="000000"/>
                </a:solidFill>
                <a:effectLst>
                  <a:outerShdw blurRad="38100" dist="38100" dir="2700000" algn="tl">
                    <a:srgbClr val="FFFFFF"/>
                  </a:outerShdw>
                </a:effectLst>
                <a:latin typeface="Times New Roman" pitchFamily="18" charset="0"/>
              </a:rPr>
              <a:t>Ведение осуществляется толчками мяча в площадку упругим движением пальцев, без задержки его (но не шлепками по мячу).</a:t>
            </a:r>
          </a:p>
        </p:txBody>
      </p:sp>
      <p:pic>
        <p:nvPicPr>
          <p:cNvPr id="20483" name="Picture 4" descr="untitled"/>
          <p:cNvPicPr>
            <a:picLocks noChangeAspect="1" noChangeArrowheads="1"/>
          </p:cNvPicPr>
          <p:nvPr/>
        </p:nvPicPr>
        <p:blipFill>
          <a:blip r:embed="rId2"/>
          <a:srcRect/>
          <a:stretch>
            <a:fillRect/>
          </a:stretch>
        </p:blipFill>
        <p:spPr bwMode="auto">
          <a:xfrm>
            <a:off x="6480" y="2434"/>
            <a:ext cx="9144000" cy="2297113"/>
          </a:xfrm>
          <a:prstGeom prst="rect">
            <a:avLst/>
          </a:prstGeom>
          <a:noFill/>
          <a:ln w="9525">
            <a:noFill/>
            <a:miter lim="800000"/>
            <a:headEnd/>
            <a:tailEnd/>
          </a:ln>
        </p:spPr>
      </p:pic>
      <p:pic>
        <p:nvPicPr>
          <p:cNvPr id="20484" name="Picture 14" descr="игрок"/>
          <p:cNvPicPr>
            <a:picLocks noChangeAspect="1" noChangeArrowheads="1"/>
          </p:cNvPicPr>
          <p:nvPr/>
        </p:nvPicPr>
        <p:blipFill>
          <a:blip r:embed="rId3"/>
          <a:srcRect/>
          <a:stretch>
            <a:fillRect/>
          </a:stretch>
        </p:blipFill>
        <p:spPr bwMode="auto">
          <a:xfrm>
            <a:off x="6376988" y="2263775"/>
            <a:ext cx="2767012" cy="4594225"/>
          </a:xfrm>
          <a:prstGeom prst="rect">
            <a:avLst/>
          </a:prstGeom>
          <a:noFill/>
          <a:ln w="25400">
            <a:solidFill>
              <a:srgbClr val="FFFF00"/>
            </a:solidFill>
            <a:miter lim="800000"/>
            <a:headEnd/>
            <a:tailEnd/>
          </a:ln>
        </p:spPr>
      </p:pic>
      <p:sp>
        <p:nvSpPr>
          <p:cNvPr id="21510" name="Rectangle 6"/>
          <p:cNvSpPr>
            <a:spLocks noChangeArrowheads="1"/>
          </p:cNvSpPr>
          <p:nvPr/>
        </p:nvSpPr>
        <p:spPr bwMode="auto">
          <a:xfrm>
            <a:off x="2915816" y="836613"/>
            <a:ext cx="5759872" cy="1616075"/>
          </a:xfrm>
          <a:prstGeom prst="rect">
            <a:avLst/>
          </a:prstGeom>
          <a:noFill/>
          <a:ln w="9525">
            <a:noFill/>
            <a:miter lim="800000"/>
            <a:headEnd/>
            <a:tailEnd/>
          </a:ln>
          <a:effectLst/>
        </p:spPr>
        <p:txBody>
          <a:bodyPr wrap="square">
            <a:spAutoFit/>
          </a:bodyPr>
          <a:lstStyle/>
          <a:p>
            <a:pPr eaLnBrk="1" hangingPunct="1">
              <a:defRPr/>
            </a:pPr>
            <a:r>
              <a:rPr lang="ru-RU" sz="3200" b="1" dirty="0">
                <a:solidFill>
                  <a:srgbClr val="FFFF00"/>
                </a:solidFill>
                <a:latin typeface="Times New Roman" pitchFamily="18" charset="0"/>
              </a:rPr>
              <a:t>Ведение мяча</a:t>
            </a:r>
          </a:p>
          <a:p>
            <a:pPr eaLnBrk="1" hangingPunct="1">
              <a:defRPr/>
            </a:pPr>
            <a:endParaRPr lang="ru-RU" sz="3200" b="1" dirty="0">
              <a:solidFill>
                <a:srgbClr val="FFFF00"/>
              </a:solidFill>
              <a:latin typeface="Times New Roman" pitchFamily="18" charset="0"/>
            </a:endParaRPr>
          </a:p>
          <a:p>
            <a:pPr eaLnBrk="1" hangingPunct="1">
              <a:defRPr/>
            </a:pPr>
            <a:endParaRPr lang="ru-RU" dirty="0">
              <a:solidFill>
                <a:schemeClr val="tx2"/>
              </a:solidFill>
              <a:effectLst>
                <a:outerShdw blurRad="38100" dist="38100" dir="2700000" algn="tl">
                  <a:srgbClr val="C0C0C0"/>
                </a:outerShdw>
              </a:effectLst>
            </a:endParaRPr>
          </a:p>
          <a:p>
            <a:pPr eaLnBrk="1" hangingPunct="1">
              <a:defRPr/>
            </a:pPr>
            <a:endParaRPr lang="ru-RU" dirty="0">
              <a:solidFill>
                <a:schemeClr val="tx2"/>
              </a:solidFill>
              <a:effectLst>
                <a:outerShdw blurRad="38100" dist="38100" dir="2700000" algn="tl">
                  <a:srgbClr val="C0C0C0"/>
                </a:outerShdw>
              </a:effectLst>
            </a:endParaRPr>
          </a:p>
        </p:txBody>
      </p:sp>
      <p:pic>
        <p:nvPicPr>
          <p:cNvPr id="20486" name="Picture 7" descr="я5"/>
          <p:cNvPicPr>
            <a:picLocks noChangeAspect="1" noChangeArrowheads="1"/>
          </p:cNvPicPr>
          <p:nvPr/>
        </p:nvPicPr>
        <p:blipFill>
          <a:blip r:embed="rId4"/>
          <a:srcRect/>
          <a:stretch>
            <a:fillRect/>
          </a:stretch>
        </p:blipFill>
        <p:spPr bwMode="auto">
          <a:xfrm>
            <a:off x="0" y="4184650"/>
            <a:ext cx="6227763" cy="2355850"/>
          </a:xfrm>
          <a:prstGeom prst="rect">
            <a:avLst/>
          </a:prstGeom>
          <a:noFill/>
          <a:ln w="25400">
            <a:solidFill>
              <a:srgbClr val="FFFF00"/>
            </a:solidFill>
            <a:miter lim="800000"/>
            <a:headEnd/>
            <a:tailEnd/>
          </a:ln>
        </p:spPr>
      </p:pic>
    </p:spTree>
  </p:cSld>
  <p:clrMapOvr>
    <a:masterClrMapping/>
  </p:clrMapOvr>
  <p:transition>
    <p:wedg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3"/>
          <p:cNvSpPr>
            <a:spLocks noGrp="1" noChangeArrowheads="1"/>
          </p:cNvSpPr>
          <p:nvPr>
            <p:ph type="body" idx="1"/>
          </p:nvPr>
        </p:nvSpPr>
        <p:spPr>
          <a:xfrm>
            <a:off x="0" y="2349500"/>
            <a:ext cx="9144000" cy="2087563"/>
          </a:xfrm>
          <a:solidFill>
            <a:srgbClr val="FFFF9F"/>
          </a:solidFill>
        </p:spPr>
        <p:txBody>
          <a:bodyPr/>
          <a:lstStyle/>
          <a:p>
            <a:pPr eaLnBrk="1" hangingPunct="1">
              <a:lnSpc>
                <a:spcPct val="90000"/>
              </a:lnSpc>
              <a:buFontTx/>
              <a:buNone/>
              <a:defRPr/>
            </a:pPr>
            <a:r>
              <a:rPr lang="ru-RU" sz="2800" b="1" u="sng">
                <a:solidFill>
                  <a:srgbClr val="000000"/>
                </a:solidFill>
                <a:effectLst>
                  <a:outerShdw blurRad="38100" dist="38100" dir="2700000" algn="tl">
                    <a:srgbClr val="FFFFFF"/>
                  </a:outerShdw>
                </a:effectLst>
              </a:rPr>
              <a:t>Ловля</a:t>
            </a:r>
            <a:r>
              <a:rPr lang="ru-RU" sz="2800" b="1">
                <a:solidFill>
                  <a:srgbClr val="000000"/>
                </a:solidFill>
                <a:effectLst>
                  <a:outerShdw blurRad="38100" dist="38100" dir="2700000" algn="tl">
                    <a:srgbClr val="FFFFFF"/>
                  </a:outerShdw>
                </a:effectLst>
              </a:rPr>
              <a:t> </a:t>
            </a:r>
            <a:r>
              <a:rPr lang="ru-RU" sz="2400" b="1">
                <a:solidFill>
                  <a:srgbClr val="000000"/>
                </a:solidFill>
                <a:effectLst>
                  <a:outerShdw blurRad="38100" dist="38100" dir="2700000" algn="tl">
                    <a:srgbClr val="FFFFFF"/>
                  </a:outerShdw>
                </a:effectLst>
              </a:rPr>
              <a:t>– </a:t>
            </a:r>
            <a:r>
              <a:rPr lang="ru-RU" sz="2700" b="1">
                <a:solidFill>
                  <a:srgbClr val="000000"/>
                </a:solidFill>
                <a:effectLst>
                  <a:outerShdw blurRad="38100" dist="38100" dir="2700000" algn="tl">
                    <a:srgbClr val="FFFFFF"/>
                  </a:outerShdw>
                </a:effectLst>
              </a:rPr>
              <a:t>прием, с помощью которого баскетболист овладевает мячом.</a:t>
            </a:r>
          </a:p>
          <a:p>
            <a:pPr eaLnBrk="1" hangingPunct="1">
              <a:lnSpc>
                <a:spcPct val="90000"/>
              </a:lnSpc>
              <a:buFontTx/>
              <a:buNone/>
              <a:defRPr/>
            </a:pPr>
            <a:r>
              <a:rPr lang="ru-RU" sz="2400" b="1">
                <a:solidFill>
                  <a:srgbClr val="000000"/>
                </a:solidFill>
                <a:effectLst>
                  <a:outerShdw blurRad="38100" dist="38100" dir="2700000" algn="tl">
                    <a:srgbClr val="FFFFFF"/>
                  </a:outerShdw>
                </a:effectLst>
              </a:rPr>
              <a:t>Следует сделать к мячу шаг, вытянуть прямые и ненапряженные руки с широко расставленными пальцами. Большие пальцы направлены друг к другу.</a:t>
            </a:r>
          </a:p>
          <a:p>
            <a:pPr eaLnBrk="1" hangingPunct="1">
              <a:lnSpc>
                <a:spcPct val="90000"/>
              </a:lnSpc>
              <a:buFontTx/>
              <a:buNone/>
              <a:defRPr/>
            </a:pPr>
            <a:endParaRPr lang="ru-RU" sz="2700" b="1">
              <a:solidFill>
                <a:srgbClr val="000000"/>
              </a:solidFill>
              <a:effectLst>
                <a:outerShdw blurRad="38100" dist="38100" dir="2700000" algn="tl">
                  <a:srgbClr val="FFFFFF"/>
                </a:outerShdw>
              </a:effectLst>
            </a:endParaRPr>
          </a:p>
        </p:txBody>
      </p:sp>
      <p:pic>
        <p:nvPicPr>
          <p:cNvPr id="21507" name="Picture 4" descr="untitled"/>
          <p:cNvPicPr>
            <a:picLocks noChangeAspect="1" noChangeArrowheads="1"/>
          </p:cNvPicPr>
          <p:nvPr/>
        </p:nvPicPr>
        <p:blipFill>
          <a:blip r:embed="rId2"/>
          <a:srcRect/>
          <a:stretch>
            <a:fillRect/>
          </a:stretch>
        </p:blipFill>
        <p:spPr bwMode="auto">
          <a:xfrm>
            <a:off x="0" y="0"/>
            <a:ext cx="9144000" cy="2297113"/>
          </a:xfrm>
          <a:prstGeom prst="rect">
            <a:avLst/>
          </a:prstGeom>
          <a:noFill/>
          <a:ln w="9525">
            <a:noFill/>
            <a:miter lim="800000"/>
            <a:headEnd/>
            <a:tailEnd/>
          </a:ln>
        </p:spPr>
      </p:pic>
      <p:pic>
        <p:nvPicPr>
          <p:cNvPr id="21508" name="Picture 7" descr="лов мяч 2 рук"/>
          <p:cNvPicPr>
            <a:picLocks noChangeAspect="1" noChangeArrowheads="1"/>
          </p:cNvPicPr>
          <p:nvPr/>
        </p:nvPicPr>
        <p:blipFill>
          <a:blip r:embed="rId3"/>
          <a:srcRect/>
          <a:stretch>
            <a:fillRect/>
          </a:stretch>
        </p:blipFill>
        <p:spPr bwMode="auto">
          <a:xfrm>
            <a:off x="1619250" y="4437063"/>
            <a:ext cx="5832475" cy="2420937"/>
          </a:xfrm>
          <a:prstGeom prst="rect">
            <a:avLst/>
          </a:prstGeom>
          <a:noFill/>
          <a:ln w="25400">
            <a:solidFill>
              <a:srgbClr val="FFFF00"/>
            </a:solidFill>
            <a:miter lim="800000"/>
            <a:headEnd/>
            <a:tailEnd/>
          </a:ln>
        </p:spPr>
      </p:pic>
      <p:pic>
        <p:nvPicPr>
          <p:cNvPr id="21509" name="Picture 7" descr="detcle_070527_game_01"/>
          <p:cNvPicPr>
            <a:picLocks noChangeAspect="1" noChangeArrowheads="1"/>
          </p:cNvPicPr>
          <p:nvPr/>
        </p:nvPicPr>
        <p:blipFill>
          <a:blip r:embed="rId4"/>
          <a:srcRect/>
          <a:stretch>
            <a:fillRect/>
          </a:stretch>
        </p:blipFill>
        <p:spPr bwMode="auto">
          <a:xfrm>
            <a:off x="7454900" y="0"/>
            <a:ext cx="1689100" cy="2349500"/>
          </a:xfrm>
          <a:prstGeom prst="rect">
            <a:avLst/>
          </a:prstGeom>
          <a:noFill/>
          <a:ln w="9525">
            <a:noFill/>
            <a:miter lim="800000"/>
            <a:headEnd/>
            <a:tailEnd/>
          </a:ln>
        </p:spPr>
      </p:pic>
    </p:spTree>
  </p:cSld>
  <p:clrMapOvr>
    <a:masterClrMapping/>
  </p:clrMapOvr>
  <p:transition>
    <p:wedg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3"/>
          <p:cNvSpPr>
            <a:spLocks noGrp="1" noChangeArrowheads="1"/>
          </p:cNvSpPr>
          <p:nvPr>
            <p:ph type="body" idx="1"/>
          </p:nvPr>
        </p:nvSpPr>
        <p:spPr>
          <a:xfrm>
            <a:off x="0" y="2276475"/>
            <a:ext cx="9144000" cy="4581525"/>
          </a:xfrm>
          <a:solidFill>
            <a:srgbClr val="FFFF9F"/>
          </a:solidFill>
        </p:spPr>
        <p:txBody>
          <a:bodyPr/>
          <a:lstStyle/>
          <a:p>
            <a:pPr eaLnBrk="1" hangingPunct="1">
              <a:defRPr/>
            </a:pPr>
            <a:r>
              <a:rPr lang="ru-RU" sz="3400" b="1" u="sng">
                <a:solidFill>
                  <a:srgbClr val="000000"/>
                </a:solidFill>
                <a:effectLst>
                  <a:outerShdw blurRad="38100" dist="38100" dir="2700000" algn="tl">
                    <a:srgbClr val="FFFFFF"/>
                  </a:outerShdw>
                </a:effectLst>
              </a:rPr>
              <a:t>Передача</a:t>
            </a:r>
            <a:r>
              <a:rPr lang="ru-RU" b="1">
                <a:solidFill>
                  <a:srgbClr val="000000"/>
                </a:solidFill>
                <a:effectLst>
                  <a:outerShdw blurRad="38100" dist="38100" dir="2700000" algn="tl">
                    <a:srgbClr val="FFFFFF"/>
                  </a:outerShdw>
                </a:effectLst>
              </a:rPr>
              <a:t>– основной прием, с помощью которого партнеры взаимодействуют в игре и приближают мяч к корзине противника.</a:t>
            </a:r>
          </a:p>
          <a:p>
            <a:pPr eaLnBrk="1" hangingPunct="1">
              <a:defRPr/>
            </a:pPr>
            <a:r>
              <a:rPr lang="ru-RU" b="1">
                <a:solidFill>
                  <a:srgbClr val="000000"/>
                </a:solidFill>
                <a:effectLst>
                  <a:outerShdw blurRad="38100" dist="38100" dir="2700000" algn="tl">
                    <a:srgbClr val="FFFFFF"/>
                  </a:outerShdw>
                </a:effectLst>
              </a:rPr>
              <a:t>Передача может быть выполнена различными способами, которые отличаются друг от друга по исходному положению и характеру движений</a:t>
            </a:r>
          </a:p>
        </p:txBody>
      </p:sp>
      <p:pic>
        <p:nvPicPr>
          <p:cNvPr id="22531" name="Picture 4" descr="untitled"/>
          <p:cNvPicPr>
            <a:picLocks noChangeAspect="1" noChangeArrowheads="1"/>
          </p:cNvPicPr>
          <p:nvPr/>
        </p:nvPicPr>
        <p:blipFill>
          <a:blip r:embed="rId2"/>
          <a:srcRect/>
          <a:stretch>
            <a:fillRect/>
          </a:stretch>
        </p:blipFill>
        <p:spPr bwMode="auto">
          <a:xfrm>
            <a:off x="0" y="0"/>
            <a:ext cx="9144000" cy="2297113"/>
          </a:xfrm>
          <a:prstGeom prst="rect">
            <a:avLst/>
          </a:prstGeom>
          <a:noFill/>
          <a:ln w="9525">
            <a:noFill/>
            <a:miter lim="800000"/>
            <a:headEnd/>
            <a:tailEnd/>
          </a:ln>
        </p:spPr>
      </p:pic>
      <p:pic>
        <p:nvPicPr>
          <p:cNvPr id="22532" name="Picture 5" descr="Олимпиада 012"/>
          <p:cNvPicPr>
            <a:picLocks noChangeAspect="1" noChangeArrowheads="1"/>
          </p:cNvPicPr>
          <p:nvPr/>
        </p:nvPicPr>
        <p:blipFill>
          <a:blip r:embed="rId3"/>
          <a:srcRect b="33673"/>
          <a:stretch>
            <a:fillRect/>
          </a:stretch>
        </p:blipFill>
        <p:spPr bwMode="auto">
          <a:xfrm>
            <a:off x="4568825" y="0"/>
            <a:ext cx="4575175" cy="2276475"/>
          </a:xfrm>
          <a:prstGeom prst="rect">
            <a:avLst/>
          </a:prstGeom>
          <a:noFill/>
          <a:ln w="9525">
            <a:noFill/>
            <a:miter lim="800000"/>
            <a:headEnd/>
            <a:tailEnd/>
          </a:ln>
        </p:spPr>
      </p:pic>
    </p:spTree>
  </p:cSld>
  <p:clrMapOvr>
    <a:masterClrMapping/>
  </p:clrMapOvr>
  <p:transition>
    <p:wedg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body" idx="1"/>
          </p:nvPr>
        </p:nvSpPr>
        <p:spPr>
          <a:xfrm>
            <a:off x="0" y="2276475"/>
            <a:ext cx="9144000" cy="4581525"/>
          </a:xfrm>
          <a:solidFill>
            <a:srgbClr val="FFFF9F"/>
          </a:solidFill>
        </p:spPr>
        <p:txBody>
          <a:bodyPr/>
          <a:lstStyle/>
          <a:p>
            <a:pPr eaLnBrk="1" hangingPunct="1"/>
            <a:r>
              <a:rPr lang="ru-RU" altLang="ru-RU" sz="2400" b="1">
                <a:latin typeface="Times New Roman" pitchFamily="18" charset="0"/>
              </a:rPr>
              <a:t>При передаче мяча уверенность является очень важным фактором. При этом следует придерживаться основного правила - "Не уверен - не отдавай" и "Виноват дающий." Игрок, который передает мяч, несет ответственность за то, чтобы передаваемый мяч точно дошел до адресата. </a:t>
            </a:r>
          </a:p>
          <a:p>
            <a:pPr eaLnBrk="1" hangingPunct="1"/>
            <a:r>
              <a:rPr lang="ru-RU" altLang="ru-RU" sz="2400" b="1">
                <a:latin typeface="Times New Roman" pitchFamily="18" charset="0"/>
              </a:rPr>
              <a:t>Основные способы передачи мяча в баскетболе:</a:t>
            </a:r>
            <a:br>
              <a:rPr lang="ru-RU" altLang="ru-RU" sz="2400" b="1">
                <a:latin typeface="Times New Roman" pitchFamily="18" charset="0"/>
              </a:rPr>
            </a:br>
            <a:r>
              <a:rPr lang="ru-RU" altLang="ru-RU" sz="2400" b="1">
                <a:latin typeface="Times New Roman" pitchFamily="18" charset="0"/>
              </a:rPr>
              <a:t>- пас от плеча;</a:t>
            </a:r>
            <a:br>
              <a:rPr lang="ru-RU" altLang="ru-RU" sz="2400" b="1">
                <a:latin typeface="Times New Roman" pitchFamily="18" charset="0"/>
              </a:rPr>
            </a:br>
            <a:r>
              <a:rPr lang="ru-RU" altLang="ru-RU" sz="2400" b="1">
                <a:latin typeface="Times New Roman" pitchFamily="18" charset="0"/>
              </a:rPr>
              <a:t>- пас от груди;</a:t>
            </a:r>
            <a:br>
              <a:rPr lang="ru-RU" altLang="ru-RU" sz="2400" b="1">
                <a:latin typeface="Times New Roman" pitchFamily="18" charset="0"/>
              </a:rPr>
            </a:br>
            <a:r>
              <a:rPr lang="ru-RU" altLang="ru-RU" sz="2400" b="1">
                <a:latin typeface="Times New Roman" pitchFamily="18" charset="0"/>
              </a:rPr>
              <a:t>- пас из-за головы;</a:t>
            </a:r>
          </a:p>
          <a:p>
            <a:pPr eaLnBrk="1" hangingPunct="1">
              <a:buFontTx/>
              <a:buNone/>
            </a:pPr>
            <a:r>
              <a:rPr lang="ru-RU" altLang="ru-RU" sz="2400" b="1">
                <a:latin typeface="Times New Roman" pitchFamily="18" charset="0"/>
              </a:rPr>
              <a:t>    - пасы снизу, сбоку, из рук в руки.</a:t>
            </a:r>
          </a:p>
        </p:txBody>
      </p:sp>
      <p:pic>
        <p:nvPicPr>
          <p:cNvPr id="23555" name="Picture 3" descr="untitled"/>
          <p:cNvPicPr>
            <a:picLocks noChangeAspect="1" noChangeArrowheads="1"/>
          </p:cNvPicPr>
          <p:nvPr/>
        </p:nvPicPr>
        <p:blipFill>
          <a:blip r:embed="rId2"/>
          <a:srcRect/>
          <a:stretch>
            <a:fillRect/>
          </a:stretch>
        </p:blipFill>
        <p:spPr bwMode="auto">
          <a:xfrm>
            <a:off x="0" y="0"/>
            <a:ext cx="9144000" cy="2276475"/>
          </a:xfrm>
          <a:prstGeom prst="rect">
            <a:avLst/>
          </a:prstGeom>
          <a:noFill/>
          <a:ln w="9525">
            <a:noFill/>
            <a:miter lim="800000"/>
            <a:headEnd/>
            <a:tailEnd/>
          </a:ln>
        </p:spPr>
      </p:pic>
      <p:pic>
        <p:nvPicPr>
          <p:cNvPr id="23556" name="Picture 4" descr="-1554849577_150_225_150_225"/>
          <p:cNvPicPr>
            <a:picLocks noChangeAspect="1" noChangeArrowheads="1"/>
          </p:cNvPicPr>
          <p:nvPr/>
        </p:nvPicPr>
        <p:blipFill>
          <a:blip r:embed="rId3"/>
          <a:srcRect/>
          <a:stretch>
            <a:fillRect/>
          </a:stretch>
        </p:blipFill>
        <p:spPr bwMode="auto">
          <a:xfrm>
            <a:off x="7421563" y="0"/>
            <a:ext cx="1722437" cy="2276475"/>
          </a:xfrm>
          <a:prstGeom prst="rect">
            <a:avLst/>
          </a:prstGeom>
          <a:noFill/>
          <a:ln w="9525">
            <a:noFill/>
            <a:miter lim="800000"/>
            <a:headEnd/>
            <a:tailEnd/>
          </a:ln>
        </p:spPr>
      </p:pic>
      <p:pic>
        <p:nvPicPr>
          <p:cNvPr id="23557" name="Picture 2" descr="C:\Documents and Settings\User\Рабочий стол\ИРИНА КОСМОС\баскетбол\act_jason_kidd.jpg"/>
          <p:cNvPicPr>
            <a:picLocks noChangeAspect="1" noChangeArrowheads="1"/>
          </p:cNvPicPr>
          <p:nvPr/>
        </p:nvPicPr>
        <p:blipFill>
          <a:blip r:embed="rId4"/>
          <a:srcRect/>
          <a:stretch>
            <a:fillRect/>
          </a:stretch>
        </p:blipFill>
        <p:spPr bwMode="auto">
          <a:xfrm>
            <a:off x="7419975" y="4149725"/>
            <a:ext cx="1724025" cy="2708275"/>
          </a:xfrm>
          <a:prstGeom prst="rect">
            <a:avLst/>
          </a:prstGeom>
          <a:noFill/>
          <a:ln w="9525">
            <a:noFill/>
            <a:miter lim="800000"/>
            <a:headEnd/>
            <a:tailEnd/>
          </a:ln>
        </p:spPr>
      </p:pic>
    </p:spTree>
  </p:cSld>
  <p:clrMapOvr>
    <a:masterClrMapping/>
  </p:clrMapOvr>
  <p:transition>
    <p:wedg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3"/>
          <p:cNvSpPr>
            <a:spLocks noGrp="1" noChangeArrowheads="1"/>
          </p:cNvSpPr>
          <p:nvPr>
            <p:ph type="body" idx="1"/>
          </p:nvPr>
        </p:nvSpPr>
        <p:spPr>
          <a:xfrm>
            <a:off x="0" y="2276475"/>
            <a:ext cx="9144000" cy="2016125"/>
          </a:xfrm>
          <a:solidFill>
            <a:srgbClr val="FFFF9F"/>
          </a:solidFill>
        </p:spPr>
        <p:txBody>
          <a:bodyPr/>
          <a:lstStyle/>
          <a:p>
            <a:pPr eaLnBrk="1" hangingPunct="1"/>
            <a:r>
              <a:rPr lang="ru-RU" altLang="ru-RU" sz="2800" b="1">
                <a:latin typeface="Times New Roman" pitchFamily="18" charset="0"/>
              </a:rPr>
              <a:t>Передача мяча двумя руками от груди</a:t>
            </a:r>
          </a:p>
          <a:p>
            <a:pPr eaLnBrk="1" hangingPunct="1"/>
            <a:r>
              <a:rPr lang="ru-RU" altLang="ru-RU" sz="2800" b="1">
                <a:solidFill>
                  <a:srgbClr val="000000"/>
                </a:solidFill>
                <a:latin typeface="Times New Roman" pitchFamily="18" charset="0"/>
              </a:rPr>
              <a:t>Эта передача наиболее точная и надежная, ее можно выполнять как стоя на месте, так и в движении. Мяч резко выталкивается в нужном направлении.</a:t>
            </a:r>
            <a:endParaRPr lang="ru-RU" altLang="ru-RU" sz="2800">
              <a:latin typeface="Times New Roman" pitchFamily="18" charset="0"/>
            </a:endParaRPr>
          </a:p>
        </p:txBody>
      </p:sp>
      <p:pic>
        <p:nvPicPr>
          <p:cNvPr id="24579" name="Picture 4" descr="untitled"/>
          <p:cNvPicPr>
            <a:picLocks noChangeAspect="1" noChangeArrowheads="1"/>
          </p:cNvPicPr>
          <p:nvPr/>
        </p:nvPicPr>
        <p:blipFill>
          <a:blip r:embed="rId2"/>
          <a:srcRect/>
          <a:stretch>
            <a:fillRect/>
          </a:stretch>
        </p:blipFill>
        <p:spPr bwMode="auto">
          <a:xfrm>
            <a:off x="0" y="0"/>
            <a:ext cx="9144000" cy="2297113"/>
          </a:xfrm>
          <a:prstGeom prst="rect">
            <a:avLst/>
          </a:prstGeom>
          <a:noFill/>
          <a:ln w="9525">
            <a:noFill/>
            <a:miter lim="800000"/>
            <a:headEnd/>
            <a:tailEnd/>
          </a:ln>
        </p:spPr>
      </p:pic>
      <p:pic>
        <p:nvPicPr>
          <p:cNvPr id="24580" name="Picture 1030" descr="пер мяч 2 рук от груди"/>
          <p:cNvPicPr>
            <a:picLocks noChangeAspect="1" noChangeArrowheads="1"/>
          </p:cNvPicPr>
          <p:nvPr/>
        </p:nvPicPr>
        <p:blipFill>
          <a:blip r:embed="rId3"/>
          <a:srcRect/>
          <a:stretch>
            <a:fillRect/>
          </a:stretch>
        </p:blipFill>
        <p:spPr bwMode="auto">
          <a:xfrm>
            <a:off x="971550" y="4230688"/>
            <a:ext cx="7272338" cy="2627312"/>
          </a:xfrm>
          <a:prstGeom prst="rect">
            <a:avLst/>
          </a:prstGeom>
          <a:solidFill>
            <a:srgbClr val="FFFF9F"/>
          </a:solidFill>
          <a:ln w="25400">
            <a:solidFill>
              <a:srgbClr val="FFFF00"/>
            </a:solidFill>
            <a:miter lim="800000"/>
            <a:headEnd/>
            <a:tailEnd/>
          </a:ln>
        </p:spPr>
      </p:pic>
      <p:pic>
        <p:nvPicPr>
          <p:cNvPr id="24581" name="Picture 5" descr="kobekidd600051127_thumb"/>
          <p:cNvPicPr>
            <a:picLocks noChangeAspect="1" noChangeArrowheads="1"/>
          </p:cNvPicPr>
          <p:nvPr/>
        </p:nvPicPr>
        <p:blipFill>
          <a:blip r:embed="rId4"/>
          <a:srcRect/>
          <a:stretch>
            <a:fillRect/>
          </a:stretch>
        </p:blipFill>
        <p:spPr bwMode="auto">
          <a:xfrm>
            <a:off x="7191375" y="0"/>
            <a:ext cx="1952625" cy="2276475"/>
          </a:xfrm>
          <a:prstGeom prst="rect">
            <a:avLst/>
          </a:prstGeom>
          <a:noFill/>
          <a:ln w="9525">
            <a:noFill/>
            <a:miter lim="800000"/>
            <a:headEnd/>
            <a:tailEnd/>
          </a:ln>
        </p:spPr>
      </p:pic>
    </p:spTree>
  </p:cSld>
  <p:clrMapOvr>
    <a:masterClrMapping/>
  </p:clrMapOvr>
  <p:transition>
    <p:wedg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3"/>
          <p:cNvSpPr>
            <a:spLocks noGrp="1" noChangeArrowheads="1"/>
          </p:cNvSpPr>
          <p:nvPr>
            <p:ph type="body" idx="1"/>
          </p:nvPr>
        </p:nvSpPr>
        <p:spPr>
          <a:xfrm>
            <a:off x="0" y="2276475"/>
            <a:ext cx="9144000" cy="4581525"/>
          </a:xfrm>
          <a:solidFill>
            <a:srgbClr val="FFFF9F"/>
          </a:solidFill>
        </p:spPr>
        <p:txBody>
          <a:bodyPr/>
          <a:lstStyle/>
          <a:p>
            <a:pPr eaLnBrk="1" hangingPunct="1">
              <a:lnSpc>
                <a:spcPct val="90000"/>
              </a:lnSpc>
              <a:buFontTx/>
              <a:buNone/>
            </a:pPr>
            <a:r>
              <a:rPr lang="ru-RU" altLang="ru-RU" sz="2400" b="1">
                <a:latin typeface="Times New Roman" pitchFamily="18" charset="0"/>
              </a:rPr>
              <a:t>В баскетболе действия игроков обороны по завладению </a:t>
            </a:r>
            <a:r>
              <a:rPr lang="ru-RU" altLang="ru-RU" sz="2400" b="1">
                <a:latin typeface="Times New Roman" pitchFamily="18" charset="0"/>
                <a:hlinkClick r:id="rId2" action="ppaction://hlinkfile"/>
              </a:rPr>
              <a:t>мячом</a:t>
            </a:r>
            <a:r>
              <a:rPr lang="ru-RU" altLang="ru-RU" sz="2400" b="1">
                <a:latin typeface="Times New Roman" pitchFamily="18" charset="0"/>
              </a:rPr>
              <a:t> называется перехват. Такой элемент игры выполняется при броске или передаче мяча игроками атаки. Когда нападающий ждет передачи мяча стоя на месте, не выходит ему навстречу, то перехватить такой мяч сравнительно легко - мяч следует ловить в прыжке после рывка одной или двумя руками.</a:t>
            </a:r>
          </a:p>
          <a:p>
            <a:pPr eaLnBrk="1" hangingPunct="1">
              <a:lnSpc>
                <a:spcPct val="90000"/>
              </a:lnSpc>
              <a:buFontTx/>
              <a:buNone/>
            </a:pPr>
            <a:r>
              <a:rPr lang="ru-RU" altLang="ru-RU" sz="2400" b="1">
                <a:latin typeface="Times New Roman" pitchFamily="18" charset="0"/>
              </a:rPr>
              <a:t> Перехват мяча при ведении. В том случае, когда нападающий противника ведет мяч слишком высоко и не прикрывает его корпусом, то перехватить такой мяч не составит большого труда - необходимо сделать рывок и выбить мяч у него одной или двумя руками. </a:t>
            </a:r>
            <a:br>
              <a:rPr lang="ru-RU" altLang="ru-RU" sz="2400" b="1">
                <a:latin typeface="Times New Roman" pitchFamily="18" charset="0"/>
              </a:rPr>
            </a:br>
            <a:endParaRPr lang="ru-RU" altLang="ru-RU" sz="2400" b="1">
              <a:latin typeface="Times New Roman" pitchFamily="18" charset="0"/>
            </a:endParaRPr>
          </a:p>
        </p:txBody>
      </p:sp>
      <p:pic>
        <p:nvPicPr>
          <p:cNvPr id="27651" name="Picture 4" descr="untitled"/>
          <p:cNvPicPr>
            <a:picLocks noChangeAspect="1" noChangeArrowheads="1"/>
          </p:cNvPicPr>
          <p:nvPr/>
        </p:nvPicPr>
        <p:blipFill>
          <a:blip r:embed="rId3"/>
          <a:srcRect/>
          <a:stretch>
            <a:fillRect/>
          </a:stretch>
        </p:blipFill>
        <p:spPr bwMode="auto">
          <a:xfrm>
            <a:off x="0" y="0"/>
            <a:ext cx="9144000" cy="2276475"/>
          </a:xfrm>
          <a:prstGeom prst="rect">
            <a:avLst/>
          </a:prstGeom>
          <a:noFill/>
          <a:ln w="9525">
            <a:noFill/>
            <a:miter lim="800000"/>
            <a:headEnd/>
            <a:tailEnd/>
          </a:ln>
        </p:spPr>
      </p:pic>
      <p:sp>
        <p:nvSpPr>
          <p:cNvPr id="27652" name="Rectangle 6"/>
          <p:cNvSpPr>
            <a:spLocks noChangeArrowheads="1"/>
          </p:cNvSpPr>
          <p:nvPr/>
        </p:nvSpPr>
        <p:spPr bwMode="auto">
          <a:xfrm>
            <a:off x="5940425" y="620713"/>
            <a:ext cx="3203575" cy="1824037"/>
          </a:xfrm>
          <a:prstGeom prst="rect">
            <a:avLst/>
          </a:prstGeom>
          <a:noFill/>
          <a:ln w="9525">
            <a:noFill/>
            <a:miter lim="800000"/>
            <a:headEnd/>
            <a:tailEnd/>
          </a:ln>
        </p:spPr>
        <p:txBody>
          <a:bodyPr>
            <a:spAutoFit/>
          </a:bodyPr>
          <a:lstStyle/>
          <a:p>
            <a:pPr algn="ctr" eaLnBrk="1" hangingPunct="1">
              <a:spcBef>
                <a:spcPct val="20000"/>
              </a:spcBef>
            </a:pPr>
            <a:r>
              <a:rPr lang="ru-RU" altLang="ru-RU" sz="3200" b="1">
                <a:solidFill>
                  <a:srgbClr val="FFFF00"/>
                </a:solidFill>
                <a:latin typeface="Times New Roman" pitchFamily="18" charset="0"/>
              </a:rPr>
              <a:t>Перехват</a:t>
            </a:r>
          </a:p>
          <a:p>
            <a:pPr eaLnBrk="1" hangingPunct="1">
              <a:spcBef>
                <a:spcPct val="20000"/>
              </a:spcBef>
              <a:buFontTx/>
              <a:buChar char="•"/>
            </a:pPr>
            <a:endParaRPr lang="ru-RU" altLang="ru-RU" sz="3200" b="1">
              <a:solidFill>
                <a:srgbClr val="FFFF00"/>
              </a:solidFill>
              <a:latin typeface="Times New Roman" pitchFamily="18" charset="0"/>
            </a:endParaRPr>
          </a:p>
          <a:p>
            <a:pPr eaLnBrk="1" hangingPunct="1">
              <a:spcBef>
                <a:spcPct val="20000"/>
              </a:spcBef>
              <a:buFontTx/>
              <a:buChar char="•"/>
            </a:pPr>
            <a:endParaRPr lang="ru-RU" altLang="ru-RU" b="1"/>
          </a:p>
          <a:p>
            <a:pPr eaLnBrk="1" hangingPunct="1">
              <a:spcBef>
                <a:spcPct val="20000"/>
              </a:spcBef>
              <a:buFontTx/>
              <a:buChar char="•"/>
            </a:pPr>
            <a:endParaRPr lang="ru-RU" altLang="ru-RU" b="1"/>
          </a:p>
        </p:txBody>
      </p:sp>
      <p:pic>
        <p:nvPicPr>
          <p:cNvPr id="26631" name="Picture 7" descr="wings"/>
          <p:cNvPicPr>
            <a:picLocks noChangeAspect="1" noChangeArrowheads="1"/>
          </p:cNvPicPr>
          <p:nvPr/>
        </p:nvPicPr>
        <p:blipFill>
          <a:blip r:embed="rId4"/>
          <a:srcRect/>
          <a:stretch>
            <a:fillRect/>
          </a:stretch>
        </p:blipFill>
        <p:spPr bwMode="auto">
          <a:xfrm>
            <a:off x="0" y="260350"/>
            <a:ext cx="6408738" cy="1662113"/>
          </a:xfrm>
          <a:prstGeom prst="rect">
            <a:avLst/>
          </a:prstGeom>
          <a:noFill/>
          <a:ln w="9525">
            <a:noFill/>
            <a:miter lim="800000"/>
            <a:headEnd/>
            <a:tailEnd/>
          </a:ln>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withEffect">
                                  <p:stCondLst>
                                    <p:cond delay="0"/>
                                  </p:stCondLst>
                                  <p:childTnLst>
                                    <p:set>
                                      <p:cBhvr>
                                        <p:cTn id="6" dur="1" fill="hold">
                                          <p:stCondLst>
                                            <p:cond delay="0"/>
                                          </p:stCondLst>
                                        </p:cTn>
                                        <p:tgtEl>
                                          <p:spTgt spid="26631"/>
                                        </p:tgtEl>
                                        <p:attrNameLst>
                                          <p:attrName>style.visibility</p:attrName>
                                        </p:attrNameLst>
                                      </p:cBhvr>
                                      <p:to>
                                        <p:strVal val="visible"/>
                                      </p:to>
                                    </p:set>
                                    <p:animEffect transition="in" filter="dissolve">
                                      <p:cBhvr>
                                        <p:cTn id="7" dur="500"/>
                                        <p:tgtEl>
                                          <p:spTgt spid="266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3"/>
          <p:cNvSpPr>
            <a:spLocks noGrp="1" noChangeArrowheads="1"/>
          </p:cNvSpPr>
          <p:nvPr>
            <p:ph type="body" idx="1"/>
          </p:nvPr>
        </p:nvSpPr>
        <p:spPr>
          <a:xfrm>
            <a:off x="2411413" y="2276475"/>
            <a:ext cx="6732587" cy="4581525"/>
          </a:xfrm>
          <a:solidFill>
            <a:srgbClr val="FFFF9F"/>
          </a:solidFill>
        </p:spPr>
        <p:txBody>
          <a:bodyPr/>
          <a:lstStyle/>
          <a:p>
            <a:pPr eaLnBrk="1" hangingPunct="1">
              <a:buFontTx/>
              <a:buNone/>
            </a:pPr>
            <a:endParaRPr lang="ru-RU" altLang="ru-RU" sz="2400" b="1">
              <a:latin typeface="Times New Roman" pitchFamily="18" charset="0"/>
            </a:endParaRPr>
          </a:p>
          <a:p>
            <a:pPr algn="ctr" eaLnBrk="1" hangingPunct="1">
              <a:buFontTx/>
              <a:buNone/>
            </a:pPr>
            <a:r>
              <a:rPr lang="ru-RU" altLang="ru-RU" sz="2400" b="1">
                <a:latin typeface="Times New Roman" pitchFamily="18" charset="0"/>
              </a:rPr>
              <a:t>Самым важным элементом в баскетболе является бросок в корзину. Для того чтобы выиграть матч, команда должна набрать больше очков, чем противник, а это можно достичь только за счет более точных бросков по корзине.</a:t>
            </a:r>
          </a:p>
          <a:p>
            <a:pPr algn="ctr" eaLnBrk="1" hangingPunct="1">
              <a:buFontTx/>
              <a:buNone/>
            </a:pPr>
            <a:r>
              <a:rPr lang="ru-RU" altLang="ru-RU" sz="2400" b="1">
                <a:latin typeface="Times New Roman" pitchFamily="18" charset="0"/>
              </a:rPr>
              <a:t> Чтобы принести максимум пользы своей команде, каждый игрок должен уметь поражать корзину с различных позиций.</a:t>
            </a:r>
          </a:p>
        </p:txBody>
      </p:sp>
      <p:pic>
        <p:nvPicPr>
          <p:cNvPr id="28675" name="Picture 4" descr="-1383503643_150_224_150_224"/>
          <p:cNvPicPr>
            <a:picLocks noChangeAspect="1" noChangeArrowheads="1"/>
          </p:cNvPicPr>
          <p:nvPr/>
        </p:nvPicPr>
        <p:blipFill>
          <a:blip r:embed="rId2"/>
          <a:srcRect r="17853"/>
          <a:stretch>
            <a:fillRect/>
          </a:stretch>
        </p:blipFill>
        <p:spPr bwMode="auto">
          <a:xfrm>
            <a:off x="0" y="2276475"/>
            <a:ext cx="2335213" cy="4248150"/>
          </a:xfrm>
          <a:prstGeom prst="rect">
            <a:avLst/>
          </a:prstGeom>
          <a:noFill/>
          <a:ln w="9525">
            <a:noFill/>
            <a:miter lim="800000"/>
            <a:headEnd/>
            <a:tailEnd/>
          </a:ln>
        </p:spPr>
      </p:pic>
      <p:pic>
        <p:nvPicPr>
          <p:cNvPr id="28676" name="Picture 5" descr="untitled"/>
          <p:cNvPicPr>
            <a:picLocks noChangeAspect="1" noChangeArrowheads="1"/>
          </p:cNvPicPr>
          <p:nvPr/>
        </p:nvPicPr>
        <p:blipFill>
          <a:blip r:embed="rId3"/>
          <a:srcRect/>
          <a:stretch>
            <a:fillRect/>
          </a:stretch>
        </p:blipFill>
        <p:spPr bwMode="auto">
          <a:xfrm>
            <a:off x="0" y="0"/>
            <a:ext cx="9144000" cy="2297113"/>
          </a:xfrm>
          <a:prstGeom prst="rect">
            <a:avLst/>
          </a:prstGeom>
          <a:noFill/>
          <a:ln w="9525">
            <a:noFill/>
            <a:miter lim="800000"/>
            <a:headEnd/>
            <a:tailEnd/>
          </a:ln>
        </p:spPr>
      </p:pic>
      <p:sp>
        <p:nvSpPr>
          <p:cNvPr id="28677" name="Text Box 6"/>
          <p:cNvSpPr txBox="1">
            <a:spLocks noChangeArrowheads="1"/>
          </p:cNvSpPr>
          <p:nvPr/>
        </p:nvSpPr>
        <p:spPr bwMode="auto">
          <a:xfrm>
            <a:off x="0" y="784225"/>
            <a:ext cx="8675688" cy="2289175"/>
          </a:xfrm>
          <a:prstGeom prst="rect">
            <a:avLst/>
          </a:prstGeom>
          <a:noFill/>
          <a:ln w="9525">
            <a:noFill/>
            <a:miter lim="800000"/>
            <a:headEnd/>
            <a:tailEnd/>
          </a:ln>
        </p:spPr>
        <p:txBody>
          <a:bodyPr wrap="square">
            <a:spAutoFit/>
          </a:bodyPr>
          <a:lstStyle/>
          <a:p>
            <a:pPr algn="ctr" eaLnBrk="1" hangingPunct="1"/>
            <a:r>
              <a:rPr lang="ru-RU" altLang="ru-RU" sz="3600" b="1" dirty="0">
                <a:solidFill>
                  <a:srgbClr val="FFFF00"/>
                </a:solidFill>
                <a:latin typeface="Times New Roman" pitchFamily="18" charset="0"/>
              </a:rPr>
              <a:t>БРОСКИ</a:t>
            </a:r>
          </a:p>
          <a:p>
            <a:pPr algn="ctr" eaLnBrk="1" hangingPunct="1"/>
            <a:endParaRPr lang="ru-RU" altLang="ru-RU" sz="3600" b="1" dirty="0">
              <a:solidFill>
                <a:srgbClr val="FFFF00"/>
              </a:solidFill>
              <a:latin typeface="Times New Roman" pitchFamily="18" charset="0"/>
            </a:endParaRPr>
          </a:p>
          <a:p>
            <a:pPr eaLnBrk="1" hangingPunct="1"/>
            <a:endParaRPr lang="ru-RU" altLang="ru-RU" sz="3600" dirty="0">
              <a:solidFill>
                <a:srgbClr val="FFFF00"/>
              </a:solidFill>
              <a:latin typeface="Times New Roman" pitchFamily="18" charset="0"/>
            </a:endParaRPr>
          </a:p>
          <a:p>
            <a:pPr eaLnBrk="1" hangingPunct="1"/>
            <a:endParaRPr lang="ru-RU" altLang="ru-RU" dirty="0"/>
          </a:p>
          <a:p>
            <a:pPr eaLnBrk="1" hangingPunct="1"/>
            <a:endParaRPr lang="ru-RU" altLang="ru-RU" dirty="0"/>
          </a:p>
        </p:txBody>
      </p:sp>
    </p:spTree>
  </p:cSld>
  <p:clrMapOvr>
    <a:masterClrMapping/>
  </p:clrMapOvr>
  <p:transition>
    <p:wedg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3"/>
          <p:cNvSpPr>
            <a:spLocks noGrp="1" noChangeArrowheads="1"/>
          </p:cNvSpPr>
          <p:nvPr>
            <p:ph type="body" idx="1"/>
          </p:nvPr>
        </p:nvSpPr>
        <p:spPr>
          <a:xfrm>
            <a:off x="0" y="2276475"/>
            <a:ext cx="4932363" cy="4581525"/>
          </a:xfrm>
          <a:solidFill>
            <a:srgbClr val="FFFF9F"/>
          </a:solidFill>
        </p:spPr>
        <p:txBody>
          <a:bodyPr/>
          <a:lstStyle/>
          <a:p>
            <a:pPr eaLnBrk="1" hangingPunct="1">
              <a:lnSpc>
                <a:spcPct val="80000"/>
              </a:lnSpc>
              <a:buFontTx/>
              <a:buNone/>
            </a:pPr>
            <a:r>
              <a:rPr lang="ru-RU" altLang="ru-RU" sz="2000" b="1">
                <a:latin typeface="Times New Roman" pitchFamily="18" charset="0"/>
              </a:rPr>
              <a:t>Классификация бросков по корзине будет выглядеть следующим образом: </a:t>
            </a:r>
            <a:br>
              <a:rPr lang="ru-RU" altLang="ru-RU" sz="2000" b="1">
                <a:latin typeface="Times New Roman" pitchFamily="18" charset="0"/>
              </a:rPr>
            </a:br>
            <a:r>
              <a:rPr lang="ru-RU" altLang="ru-RU" sz="2000" b="1">
                <a:latin typeface="Times New Roman" pitchFamily="18" charset="0"/>
              </a:rPr>
              <a:t>1) броски одной рукой, броски двумя руками;</a:t>
            </a:r>
            <a:br>
              <a:rPr lang="ru-RU" altLang="ru-RU" sz="2000" b="1">
                <a:latin typeface="Times New Roman" pitchFamily="18" charset="0"/>
              </a:rPr>
            </a:br>
            <a:r>
              <a:rPr lang="ru-RU" altLang="ru-RU" sz="2000" b="1">
                <a:latin typeface="Times New Roman" pitchFamily="18" charset="0"/>
              </a:rPr>
              <a:t>2) броски от груди, сверху, снизу, сверху вниз, добивание;</a:t>
            </a:r>
            <a:br>
              <a:rPr lang="ru-RU" altLang="ru-RU" sz="2000" b="1">
                <a:latin typeface="Times New Roman" pitchFamily="18" charset="0"/>
              </a:rPr>
            </a:br>
            <a:r>
              <a:rPr lang="ru-RU" altLang="ru-RU" sz="2000" b="1">
                <a:latin typeface="Times New Roman" pitchFamily="18" charset="0"/>
              </a:rPr>
              <a:t>3) бросок с вращением мяча, с отскоком от щита, без отскока от щита;</a:t>
            </a:r>
            <a:br>
              <a:rPr lang="ru-RU" altLang="ru-RU" sz="2000" b="1">
                <a:latin typeface="Times New Roman" pitchFamily="18" charset="0"/>
              </a:rPr>
            </a:br>
            <a:r>
              <a:rPr lang="ru-RU" altLang="ru-RU" sz="2000" b="1">
                <a:latin typeface="Times New Roman" pitchFamily="18" charset="0"/>
              </a:rPr>
              <a:t>4) по характеру передвижения игрока по площадке – в движении, в прыжке, с места;</a:t>
            </a:r>
            <a:br>
              <a:rPr lang="ru-RU" altLang="ru-RU" sz="2000" b="1">
                <a:latin typeface="Times New Roman" pitchFamily="18" charset="0"/>
              </a:rPr>
            </a:br>
            <a:r>
              <a:rPr lang="ru-RU" altLang="ru-RU" sz="2000" b="1">
                <a:latin typeface="Times New Roman" pitchFamily="18" charset="0"/>
              </a:rPr>
              <a:t>5) по расстоянию – ближние, средние, дальние;</a:t>
            </a:r>
            <a:br>
              <a:rPr lang="ru-RU" altLang="ru-RU" sz="2000" b="1">
                <a:latin typeface="Times New Roman" pitchFamily="18" charset="0"/>
              </a:rPr>
            </a:br>
            <a:r>
              <a:rPr lang="ru-RU" altLang="ru-RU" sz="2000" b="1">
                <a:latin typeface="Times New Roman" pitchFamily="18" charset="0"/>
              </a:rPr>
              <a:t>6) по направлению к щиту – прямо перед щитом, параллельно к щиту, под углом к щиту. </a:t>
            </a:r>
            <a:br>
              <a:rPr lang="ru-RU" altLang="ru-RU" sz="2000" b="1">
                <a:latin typeface="Times New Roman" pitchFamily="18" charset="0"/>
              </a:rPr>
            </a:br>
            <a:endParaRPr lang="ru-RU" altLang="ru-RU" sz="2000" b="1">
              <a:latin typeface="Times New Roman" pitchFamily="18" charset="0"/>
            </a:endParaRPr>
          </a:p>
        </p:txBody>
      </p:sp>
      <p:pic>
        <p:nvPicPr>
          <p:cNvPr id="29699" name="Picture 4" descr="untitled"/>
          <p:cNvPicPr>
            <a:picLocks noChangeAspect="1" noChangeArrowheads="1"/>
          </p:cNvPicPr>
          <p:nvPr/>
        </p:nvPicPr>
        <p:blipFill>
          <a:blip r:embed="rId2"/>
          <a:srcRect/>
          <a:stretch>
            <a:fillRect/>
          </a:stretch>
        </p:blipFill>
        <p:spPr bwMode="auto">
          <a:xfrm>
            <a:off x="0" y="0"/>
            <a:ext cx="9144000" cy="2297113"/>
          </a:xfrm>
          <a:prstGeom prst="rect">
            <a:avLst/>
          </a:prstGeom>
          <a:noFill/>
          <a:ln w="9525">
            <a:noFill/>
            <a:miter lim="800000"/>
            <a:headEnd/>
            <a:tailEnd/>
          </a:ln>
        </p:spPr>
      </p:pic>
      <p:pic>
        <p:nvPicPr>
          <p:cNvPr id="29700" name="Picture 5" descr="0"/>
          <p:cNvPicPr>
            <a:picLocks noChangeAspect="1" noChangeArrowheads="1"/>
          </p:cNvPicPr>
          <p:nvPr/>
        </p:nvPicPr>
        <p:blipFill>
          <a:blip r:embed="rId3"/>
          <a:srcRect l="15379"/>
          <a:stretch>
            <a:fillRect/>
          </a:stretch>
        </p:blipFill>
        <p:spPr bwMode="auto">
          <a:xfrm>
            <a:off x="5089525" y="2276475"/>
            <a:ext cx="4054475" cy="4581525"/>
          </a:xfrm>
          <a:prstGeom prst="rect">
            <a:avLst/>
          </a:prstGeom>
          <a:noFill/>
          <a:ln w="9525">
            <a:noFill/>
            <a:miter lim="800000"/>
            <a:headEnd/>
            <a:tailEnd/>
          </a:ln>
        </p:spPr>
      </p:pic>
      <p:sp>
        <p:nvSpPr>
          <p:cNvPr id="29701" name="Rectangle 6"/>
          <p:cNvSpPr>
            <a:spLocks noChangeArrowheads="1"/>
          </p:cNvSpPr>
          <p:nvPr/>
        </p:nvSpPr>
        <p:spPr bwMode="auto">
          <a:xfrm>
            <a:off x="2195736" y="692696"/>
            <a:ext cx="4175125" cy="1890712"/>
          </a:xfrm>
          <a:prstGeom prst="rect">
            <a:avLst/>
          </a:prstGeom>
          <a:noFill/>
          <a:ln w="9525">
            <a:noFill/>
            <a:miter lim="800000"/>
            <a:headEnd/>
            <a:tailEnd/>
          </a:ln>
        </p:spPr>
        <p:txBody>
          <a:bodyPr>
            <a:spAutoFit/>
          </a:bodyPr>
          <a:lstStyle/>
          <a:p>
            <a:pPr algn="ctr" eaLnBrk="1" hangingPunct="1"/>
            <a:r>
              <a:rPr lang="ru-RU" altLang="ru-RU" sz="3200" b="1" dirty="0">
                <a:solidFill>
                  <a:srgbClr val="FFFF00"/>
                </a:solidFill>
                <a:latin typeface="Times New Roman" pitchFamily="18" charset="0"/>
              </a:rPr>
              <a:t>Классификация бросков</a:t>
            </a:r>
          </a:p>
          <a:p>
            <a:pPr eaLnBrk="1" hangingPunct="1"/>
            <a:endParaRPr lang="ru-RU" altLang="ru-RU" b="1" dirty="0"/>
          </a:p>
          <a:p>
            <a:pPr eaLnBrk="1" hangingPunct="1"/>
            <a:endParaRPr lang="ru-RU" altLang="ru-RU" b="1" dirty="0"/>
          </a:p>
          <a:p>
            <a:pPr eaLnBrk="1" hangingPunct="1"/>
            <a:endParaRPr lang="ru-RU" altLang="ru-RU" b="1" dirty="0"/>
          </a:p>
        </p:txBody>
      </p:sp>
    </p:spTree>
  </p:cSld>
  <p:clrMapOvr>
    <a:masterClrMapping/>
  </p:clrMapOvr>
  <p:transition>
    <p:wedg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3"/>
          <p:cNvSpPr>
            <a:spLocks noGrp="1" noChangeArrowheads="1"/>
          </p:cNvSpPr>
          <p:nvPr>
            <p:ph type="body" idx="1"/>
          </p:nvPr>
        </p:nvSpPr>
        <p:spPr>
          <a:xfrm>
            <a:off x="0" y="2349500"/>
            <a:ext cx="3924300" cy="4508500"/>
          </a:xfrm>
          <a:solidFill>
            <a:srgbClr val="FFFF9F"/>
          </a:solidFill>
        </p:spPr>
        <p:txBody>
          <a:bodyPr/>
          <a:lstStyle/>
          <a:p>
            <a:pPr eaLnBrk="1" hangingPunct="1">
              <a:lnSpc>
                <a:spcPct val="80000"/>
              </a:lnSpc>
              <a:buFontTx/>
              <a:buNone/>
            </a:pPr>
            <a:r>
              <a:rPr lang="ru-RU" altLang="ru-RU" sz="2400" b="1">
                <a:latin typeface="Times New Roman" pitchFamily="18" charset="0"/>
              </a:rPr>
              <a:t>Одним из важнейших элементов является подбор, при котором игрок овладевает </a:t>
            </a:r>
            <a:r>
              <a:rPr lang="ru-RU" altLang="ru-RU" sz="2400" b="1">
                <a:latin typeface="Times New Roman" pitchFamily="18" charset="0"/>
                <a:hlinkClick r:id="rId2" action="ppaction://hlinkfile"/>
              </a:rPr>
              <a:t>мячом</a:t>
            </a:r>
            <a:r>
              <a:rPr lang="ru-RU" altLang="ru-RU" sz="2400" b="1">
                <a:latin typeface="Times New Roman" pitchFamily="18" charset="0"/>
              </a:rPr>
              <a:t> после выполнения неудачно 2-х или 3-х очкового броска. Различаются несколько видов подборов: </a:t>
            </a:r>
            <a:br>
              <a:rPr lang="ru-RU" altLang="ru-RU" sz="2400" b="1">
                <a:latin typeface="Times New Roman" pitchFamily="18" charset="0"/>
              </a:rPr>
            </a:br>
            <a:r>
              <a:rPr lang="ru-RU" altLang="ru-RU" sz="2400" b="1">
                <a:latin typeface="Times New Roman" pitchFamily="18" charset="0"/>
              </a:rPr>
              <a:t>- подбор в нападении, на чужом щите </a:t>
            </a:r>
            <a:br>
              <a:rPr lang="ru-RU" altLang="ru-RU" sz="2400" b="1">
                <a:latin typeface="Times New Roman" pitchFamily="18" charset="0"/>
              </a:rPr>
            </a:br>
            <a:r>
              <a:rPr lang="ru-RU" altLang="ru-RU" sz="2400" b="1">
                <a:latin typeface="Times New Roman" pitchFamily="18" charset="0"/>
              </a:rPr>
              <a:t>- подбор в защите, на своем щите </a:t>
            </a:r>
            <a:br>
              <a:rPr lang="ru-RU" altLang="ru-RU" sz="2400" b="1">
                <a:latin typeface="Times New Roman" pitchFamily="18" charset="0"/>
              </a:rPr>
            </a:br>
            <a:r>
              <a:rPr lang="ru-RU" altLang="ru-RU" sz="2400" b="1">
                <a:latin typeface="Times New Roman" pitchFamily="18" charset="0"/>
              </a:rPr>
              <a:t>- коллективный подбор. </a:t>
            </a:r>
          </a:p>
        </p:txBody>
      </p:sp>
      <p:pic>
        <p:nvPicPr>
          <p:cNvPr id="30723" name="Picture 4" descr="untitled"/>
          <p:cNvPicPr>
            <a:picLocks noChangeAspect="1" noChangeArrowheads="1"/>
          </p:cNvPicPr>
          <p:nvPr/>
        </p:nvPicPr>
        <p:blipFill>
          <a:blip r:embed="rId3"/>
          <a:srcRect/>
          <a:stretch>
            <a:fillRect/>
          </a:stretch>
        </p:blipFill>
        <p:spPr bwMode="auto">
          <a:xfrm>
            <a:off x="0" y="0"/>
            <a:ext cx="9144000" cy="2297113"/>
          </a:xfrm>
          <a:prstGeom prst="rect">
            <a:avLst/>
          </a:prstGeom>
          <a:noFill/>
          <a:ln w="9525">
            <a:noFill/>
            <a:miter lim="800000"/>
            <a:headEnd/>
            <a:tailEnd/>
          </a:ln>
        </p:spPr>
      </p:pic>
      <p:pic>
        <p:nvPicPr>
          <p:cNvPr id="30724" name="Picture 5" descr="C:\Documents and Settings\User\Рабочий стол\ИРИНА КОСМОС\баскетбол\th_375921.jpg"/>
          <p:cNvPicPr>
            <a:picLocks noChangeAspect="1" noChangeArrowheads="1"/>
          </p:cNvPicPr>
          <p:nvPr/>
        </p:nvPicPr>
        <p:blipFill>
          <a:blip r:embed="rId4"/>
          <a:srcRect l="5260" t="11752" r="21635"/>
          <a:stretch>
            <a:fillRect/>
          </a:stretch>
        </p:blipFill>
        <p:spPr bwMode="auto">
          <a:xfrm>
            <a:off x="3995738" y="2276475"/>
            <a:ext cx="5148262" cy="4581525"/>
          </a:xfrm>
          <a:prstGeom prst="rect">
            <a:avLst/>
          </a:prstGeom>
          <a:noFill/>
          <a:ln w="9525">
            <a:noFill/>
            <a:miter lim="800000"/>
            <a:headEnd/>
            <a:tailEnd/>
          </a:ln>
        </p:spPr>
      </p:pic>
      <p:sp>
        <p:nvSpPr>
          <p:cNvPr id="30725" name="Rectangle 6"/>
          <p:cNvSpPr>
            <a:spLocks noChangeArrowheads="1"/>
          </p:cNvSpPr>
          <p:nvPr/>
        </p:nvSpPr>
        <p:spPr bwMode="auto">
          <a:xfrm>
            <a:off x="3383756" y="764704"/>
            <a:ext cx="2376488" cy="1341437"/>
          </a:xfrm>
          <a:prstGeom prst="rect">
            <a:avLst/>
          </a:prstGeom>
          <a:noFill/>
          <a:ln w="9525">
            <a:noFill/>
            <a:miter lim="800000"/>
            <a:headEnd/>
            <a:tailEnd/>
          </a:ln>
        </p:spPr>
        <p:txBody>
          <a:bodyPr>
            <a:spAutoFit/>
          </a:bodyPr>
          <a:lstStyle/>
          <a:p>
            <a:pPr algn="ctr" eaLnBrk="1" hangingPunct="1"/>
            <a:r>
              <a:rPr lang="ru-RU" altLang="ru-RU" sz="3200" b="1" dirty="0">
                <a:solidFill>
                  <a:srgbClr val="FFFF00"/>
                </a:solidFill>
                <a:latin typeface="Times New Roman" pitchFamily="18" charset="0"/>
              </a:rPr>
              <a:t>Подбор</a:t>
            </a:r>
          </a:p>
          <a:p>
            <a:pPr eaLnBrk="1" hangingPunct="1"/>
            <a:endParaRPr lang="ru-RU" altLang="ru-RU" sz="3200" b="1" dirty="0">
              <a:solidFill>
                <a:srgbClr val="FFFF00"/>
              </a:solidFill>
              <a:latin typeface="Times New Roman" pitchFamily="18" charset="0"/>
            </a:endParaRPr>
          </a:p>
          <a:p>
            <a:pPr eaLnBrk="1" hangingPunct="1"/>
            <a:endParaRPr lang="ru-RU" altLang="ru-RU" b="1" dirty="0"/>
          </a:p>
        </p:txBody>
      </p:sp>
    </p:spTree>
  </p:cSld>
  <p:clrMapOvr>
    <a:masterClrMapping/>
  </p:clrMapOvr>
  <p:transition>
    <p:wedg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
          <p:cNvSpPr>
            <a:spLocks noGrp="1" noChangeArrowheads="1"/>
          </p:cNvSpPr>
          <p:nvPr>
            <p:ph type="body" idx="1"/>
          </p:nvPr>
        </p:nvSpPr>
        <p:spPr>
          <a:xfrm>
            <a:off x="-5883" y="764704"/>
            <a:ext cx="9144000" cy="6669360"/>
          </a:xfrm>
          <a:solidFill>
            <a:srgbClr val="FFFF9F"/>
          </a:solidFill>
        </p:spPr>
        <p:txBody>
          <a:bodyPr anchor="ctr"/>
          <a:lstStyle/>
          <a:p>
            <a:pPr algn="ctr" eaLnBrk="1" hangingPunct="1">
              <a:buFontTx/>
              <a:buNone/>
            </a:pPr>
            <a:r>
              <a:rPr lang="ru-RU" altLang="ru-RU" b="1" dirty="0">
                <a:latin typeface="Times New Roman" pitchFamily="18" charset="0"/>
              </a:rPr>
              <a:t>История баскетбола</a:t>
            </a:r>
          </a:p>
          <a:p>
            <a:pPr algn="ctr" eaLnBrk="1" hangingPunct="1">
              <a:buFontTx/>
              <a:buNone/>
            </a:pPr>
            <a:endParaRPr lang="ru-RU" altLang="ru-RU" b="1" dirty="0">
              <a:latin typeface="Times New Roman" pitchFamily="18" charset="0"/>
            </a:endParaRPr>
          </a:p>
          <a:p>
            <a:pPr algn="ctr" eaLnBrk="1" hangingPunct="1">
              <a:buFontTx/>
              <a:buNone/>
            </a:pPr>
            <a:r>
              <a:rPr lang="ru-RU" altLang="ru-RU" b="1" dirty="0">
                <a:latin typeface="Times New Roman" pitchFamily="18" charset="0"/>
              </a:rPr>
              <a:t>ИСТОРИЯ БАСКЕТБОЛА</a:t>
            </a:r>
          </a:p>
          <a:p>
            <a:pPr eaLnBrk="1" hangingPunct="1">
              <a:buFontTx/>
              <a:buNone/>
            </a:pPr>
            <a:r>
              <a:rPr lang="ru-RU" altLang="ru-RU" b="1" dirty="0">
                <a:latin typeface="Times New Roman" pitchFamily="18" charset="0"/>
              </a:rPr>
              <a:t>А начиналось это так:</a:t>
            </a:r>
          </a:p>
          <a:p>
            <a:pPr eaLnBrk="1" hangingPunct="1">
              <a:buFontTx/>
              <a:buNone/>
            </a:pPr>
            <a:r>
              <a:rPr lang="ru-RU" altLang="ru-RU" sz="2800" b="1" dirty="0">
                <a:latin typeface="Times New Roman" pitchFamily="18" charset="0"/>
              </a:rPr>
              <a:t> </a:t>
            </a:r>
            <a:r>
              <a:rPr lang="ru-RU" altLang="ru-RU" b="1" dirty="0">
                <a:latin typeface="Times New Roman" pitchFamily="18" charset="0"/>
              </a:rPr>
              <a:t>скромный преподаватель физического воспитания  колледжа Джеймс </a:t>
            </a:r>
            <a:r>
              <a:rPr lang="ru-RU" altLang="ru-RU" b="1" dirty="0" err="1">
                <a:latin typeface="Times New Roman" pitchFamily="18" charset="0"/>
              </a:rPr>
              <a:t>Нейсмит</a:t>
            </a:r>
            <a:r>
              <a:rPr lang="ru-RU" altLang="ru-RU" b="1" dirty="0">
                <a:latin typeface="Times New Roman" pitchFamily="18" charset="0"/>
              </a:rPr>
              <a:t> изобрёл игру, смысл которой сводился к тому, чтобы за определенный отрывок времени забросить как можно больше мячей в корзину команды соперника.</a:t>
            </a:r>
            <a:r>
              <a:rPr lang="ru-RU" altLang="ru-RU" dirty="0">
                <a:latin typeface="Times New Roman" pitchFamily="18" charset="0"/>
              </a:rPr>
              <a:t> </a:t>
            </a:r>
            <a:endParaRPr lang="ru-RU" altLang="ru-RU" sz="2800" b="1" dirty="0">
              <a:latin typeface="Times New Roman" pitchFamily="18" charset="0"/>
            </a:endParaRPr>
          </a:p>
          <a:p>
            <a:pPr eaLnBrk="1" hangingPunct="1">
              <a:buFontTx/>
              <a:buNone/>
            </a:pPr>
            <a:endParaRPr lang="ru-RU" altLang="ru-RU" sz="2800" b="1" dirty="0">
              <a:latin typeface="Times New Roman" pitchFamily="18" charset="0"/>
            </a:endParaRPr>
          </a:p>
        </p:txBody>
      </p:sp>
      <p:sp>
        <p:nvSpPr>
          <p:cNvPr id="4099" name="AutoShape 5" descr="Все о баскетболе"/>
          <p:cNvSpPr>
            <a:spLocks noChangeAspect="1" noChangeArrowheads="1"/>
          </p:cNvSpPr>
          <p:nvPr/>
        </p:nvSpPr>
        <p:spPr bwMode="auto">
          <a:xfrm>
            <a:off x="155575" y="46038"/>
            <a:ext cx="304800" cy="304800"/>
          </a:xfrm>
          <a:prstGeom prst="rect">
            <a:avLst/>
          </a:prstGeom>
          <a:noFill/>
          <a:ln w="9525">
            <a:noFill/>
            <a:miter lim="800000"/>
            <a:headEnd/>
            <a:tailEnd/>
          </a:ln>
        </p:spPr>
        <p:txBody>
          <a:bodyPr/>
          <a:lstStyle/>
          <a:p>
            <a:pPr eaLnBrk="1" hangingPunct="1"/>
            <a:endParaRPr lang="ru-RU" altLang="ru-RU"/>
          </a:p>
        </p:txBody>
      </p:sp>
      <p:sp>
        <p:nvSpPr>
          <p:cNvPr id="4100" name="AutoShape 7" descr="Все о баскетболе"/>
          <p:cNvSpPr>
            <a:spLocks noChangeAspect="1" noChangeArrowheads="1"/>
          </p:cNvSpPr>
          <p:nvPr/>
        </p:nvSpPr>
        <p:spPr bwMode="auto">
          <a:xfrm>
            <a:off x="155575" y="46038"/>
            <a:ext cx="304800" cy="304800"/>
          </a:xfrm>
          <a:prstGeom prst="rect">
            <a:avLst/>
          </a:prstGeom>
          <a:noFill/>
          <a:ln w="9525">
            <a:noFill/>
            <a:miter lim="800000"/>
            <a:headEnd/>
            <a:tailEnd/>
          </a:ln>
        </p:spPr>
        <p:txBody>
          <a:bodyPr/>
          <a:lstStyle/>
          <a:p>
            <a:pPr eaLnBrk="1" hangingPunct="1"/>
            <a:endParaRPr lang="ru-RU" altLang="ru-RU"/>
          </a:p>
        </p:txBody>
      </p:sp>
      <p:pic>
        <p:nvPicPr>
          <p:cNvPr id="4101" name="Picture 9" descr="untitled"/>
          <p:cNvPicPr>
            <a:picLocks noChangeAspect="1" noChangeArrowheads="1"/>
          </p:cNvPicPr>
          <p:nvPr/>
        </p:nvPicPr>
        <p:blipFill>
          <a:blip r:embed="rId2"/>
          <a:srcRect/>
          <a:stretch>
            <a:fillRect/>
          </a:stretch>
        </p:blipFill>
        <p:spPr bwMode="auto">
          <a:xfrm>
            <a:off x="0" y="0"/>
            <a:ext cx="9144000" cy="1916113"/>
          </a:xfrm>
          <a:prstGeom prst="rect">
            <a:avLst/>
          </a:prstGeom>
          <a:noFill/>
          <a:ln w="9525">
            <a:noFill/>
            <a:miter lim="800000"/>
            <a:headEnd/>
            <a:tailEnd/>
          </a:ln>
        </p:spPr>
      </p:pic>
    </p:spTree>
  </p:cSld>
  <p:clrMapOvr>
    <a:masterClrMapping/>
  </p:clrMapOvr>
  <p:transition>
    <p:wedg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3"/>
          <p:cNvSpPr>
            <a:spLocks noGrp="1" noChangeArrowheads="1"/>
          </p:cNvSpPr>
          <p:nvPr>
            <p:ph type="body" idx="1"/>
          </p:nvPr>
        </p:nvSpPr>
        <p:spPr>
          <a:xfrm>
            <a:off x="0" y="2276475"/>
            <a:ext cx="5076825" cy="4581525"/>
          </a:xfrm>
          <a:solidFill>
            <a:srgbClr val="FFFF9F"/>
          </a:solidFill>
        </p:spPr>
        <p:txBody>
          <a:bodyPr/>
          <a:lstStyle/>
          <a:p>
            <a:pPr algn="ctr" eaLnBrk="1" hangingPunct="1">
              <a:lnSpc>
                <a:spcPct val="80000"/>
              </a:lnSpc>
              <a:buFontTx/>
              <a:buNone/>
            </a:pPr>
            <a:r>
              <a:rPr lang="ru-RU" altLang="ru-RU" sz="2800" b="1">
                <a:latin typeface="Times New Roman" pitchFamily="18" charset="0"/>
              </a:rPr>
              <a:t>Фол – это несоблюдение правил игры, вызываемое персональным контактом игрока или неспортивным его поведением. </a:t>
            </a:r>
          </a:p>
          <a:p>
            <a:pPr algn="ctr" eaLnBrk="1" hangingPunct="1">
              <a:lnSpc>
                <a:spcPct val="80000"/>
              </a:lnSpc>
              <a:buFontTx/>
              <a:buNone/>
            </a:pPr>
            <a:r>
              <a:rPr lang="ru-RU" altLang="ru-RU" sz="2800" b="1">
                <a:latin typeface="Times New Roman" pitchFamily="18" charset="0"/>
              </a:rPr>
              <a:t>Виды фолов:</a:t>
            </a:r>
            <a:br>
              <a:rPr lang="ru-RU" altLang="ru-RU" sz="2800" b="1">
                <a:latin typeface="Times New Roman" pitchFamily="18" charset="0"/>
              </a:rPr>
            </a:br>
            <a:r>
              <a:rPr lang="ru-RU" altLang="ru-RU" sz="2800" b="1">
                <a:latin typeface="Times New Roman" pitchFamily="18" charset="0"/>
              </a:rPr>
              <a:t>- персональный;</a:t>
            </a:r>
            <a:br>
              <a:rPr lang="ru-RU" altLang="ru-RU" sz="2800" b="1">
                <a:latin typeface="Times New Roman" pitchFamily="18" charset="0"/>
              </a:rPr>
            </a:br>
            <a:r>
              <a:rPr lang="ru-RU" altLang="ru-RU" sz="2800" b="1">
                <a:latin typeface="Times New Roman" pitchFamily="18" charset="0"/>
              </a:rPr>
              <a:t>- технический;</a:t>
            </a:r>
            <a:br>
              <a:rPr lang="ru-RU" altLang="ru-RU" sz="2800" b="1">
                <a:latin typeface="Times New Roman" pitchFamily="18" charset="0"/>
              </a:rPr>
            </a:br>
            <a:r>
              <a:rPr lang="ru-RU" altLang="ru-RU" sz="2800" b="1">
                <a:latin typeface="Times New Roman" pitchFamily="18" charset="0"/>
              </a:rPr>
              <a:t>- неспортивный;</a:t>
            </a:r>
            <a:br>
              <a:rPr lang="ru-RU" altLang="ru-RU" sz="2800" b="1">
                <a:latin typeface="Times New Roman" pitchFamily="18" charset="0"/>
              </a:rPr>
            </a:br>
            <a:r>
              <a:rPr lang="ru-RU" altLang="ru-RU" sz="2800" b="1">
                <a:latin typeface="Times New Roman" pitchFamily="18" charset="0"/>
              </a:rPr>
              <a:t>- дисквалифицирующий.</a:t>
            </a:r>
          </a:p>
          <a:p>
            <a:pPr algn="ctr" eaLnBrk="1" hangingPunct="1">
              <a:lnSpc>
                <a:spcPct val="80000"/>
              </a:lnSpc>
              <a:buFontTx/>
              <a:buNone/>
            </a:pPr>
            <a:endParaRPr lang="ru-RU" altLang="ru-RU" sz="2800" b="1">
              <a:latin typeface="Times New Roman" pitchFamily="18" charset="0"/>
            </a:endParaRPr>
          </a:p>
        </p:txBody>
      </p:sp>
      <p:pic>
        <p:nvPicPr>
          <p:cNvPr id="31747" name="Picture 4" descr="untitled"/>
          <p:cNvPicPr>
            <a:picLocks noChangeAspect="1" noChangeArrowheads="1"/>
          </p:cNvPicPr>
          <p:nvPr/>
        </p:nvPicPr>
        <p:blipFill>
          <a:blip r:embed="rId2"/>
          <a:srcRect/>
          <a:stretch>
            <a:fillRect/>
          </a:stretch>
        </p:blipFill>
        <p:spPr bwMode="auto">
          <a:xfrm>
            <a:off x="0" y="0"/>
            <a:ext cx="9144000" cy="2297113"/>
          </a:xfrm>
          <a:prstGeom prst="rect">
            <a:avLst/>
          </a:prstGeom>
          <a:noFill/>
          <a:ln w="9525">
            <a:noFill/>
            <a:miter lim="800000"/>
            <a:headEnd/>
            <a:tailEnd/>
          </a:ln>
        </p:spPr>
      </p:pic>
      <p:sp>
        <p:nvSpPr>
          <p:cNvPr id="31748" name="Text Box 5"/>
          <p:cNvSpPr txBox="1">
            <a:spLocks noChangeArrowheads="1"/>
          </p:cNvSpPr>
          <p:nvPr/>
        </p:nvSpPr>
        <p:spPr bwMode="auto">
          <a:xfrm>
            <a:off x="3563888" y="908720"/>
            <a:ext cx="1820863" cy="1616075"/>
          </a:xfrm>
          <a:prstGeom prst="rect">
            <a:avLst/>
          </a:prstGeom>
          <a:noFill/>
          <a:ln w="9525">
            <a:noFill/>
            <a:miter lim="800000"/>
            <a:headEnd/>
            <a:tailEnd/>
          </a:ln>
        </p:spPr>
        <p:txBody>
          <a:bodyPr>
            <a:spAutoFit/>
          </a:bodyPr>
          <a:lstStyle/>
          <a:p>
            <a:pPr algn="ctr" eaLnBrk="1" hangingPunct="1"/>
            <a:r>
              <a:rPr lang="ru-RU" altLang="ru-RU" sz="3200" b="1" dirty="0">
                <a:solidFill>
                  <a:srgbClr val="FFFF00"/>
                </a:solidFill>
                <a:latin typeface="Times New Roman" pitchFamily="18" charset="0"/>
              </a:rPr>
              <a:t>Фол</a:t>
            </a:r>
          </a:p>
          <a:p>
            <a:pPr eaLnBrk="1" hangingPunct="1"/>
            <a:endParaRPr lang="ru-RU" altLang="ru-RU" sz="3200" b="1" dirty="0">
              <a:solidFill>
                <a:srgbClr val="FFFF00"/>
              </a:solidFill>
              <a:latin typeface="Times New Roman" pitchFamily="18" charset="0"/>
            </a:endParaRPr>
          </a:p>
          <a:p>
            <a:pPr eaLnBrk="1" hangingPunct="1"/>
            <a:endParaRPr lang="ru-RU" altLang="ru-RU" dirty="0"/>
          </a:p>
          <a:p>
            <a:pPr eaLnBrk="1" hangingPunct="1"/>
            <a:endParaRPr lang="ru-RU" altLang="ru-RU" dirty="0"/>
          </a:p>
        </p:txBody>
      </p:sp>
      <p:pic>
        <p:nvPicPr>
          <p:cNvPr id="31749" name="Picture 6" descr="-"/>
          <p:cNvPicPr>
            <a:picLocks noChangeAspect="1" noChangeArrowheads="1"/>
          </p:cNvPicPr>
          <p:nvPr/>
        </p:nvPicPr>
        <p:blipFill>
          <a:blip r:embed="rId3"/>
          <a:srcRect l="5489" r="17914"/>
          <a:stretch>
            <a:fillRect/>
          </a:stretch>
        </p:blipFill>
        <p:spPr bwMode="auto">
          <a:xfrm>
            <a:off x="5111750" y="2276475"/>
            <a:ext cx="4032250" cy="4581525"/>
          </a:xfrm>
          <a:prstGeom prst="rect">
            <a:avLst/>
          </a:prstGeom>
          <a:noFill/>
          <a:ln w="9525">
            <a:noFill/>
            <a:miter lim="800000"/>
            <a:headEnd/>
            <a:tailEnd/>
          </a:ln>
        </p:spPr>
      </p:pic>
    </p:spTree>
  </p:cSld>
  <p:clrMapOvr>
    <a:masterClrMapping/>
  </p:clrMapOvr>
  <p:transition>
    <p:wedg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3"/>
          <p:cNvSpPr>
            <a:spLocks noGrp="1" noChangeArrowheads="1"/>
          </p:cNvSpPr>
          <p:nvPr>
            <p:ph type="body" idx="1"/>
          </p:nvPr>
        </p:nvSpPr>
        <p:spPr>
          <a:xfrm>
            <a:off x="0" y="2276475"/>
            <a:ext cx="6156325" cy="4581525"/>
          </a:xfrm>
          <a:solidFill>
            <a:srgbClr val="FFFF9F"/>
          </a:solidFill>
        </p:spPr>
        <p:txBody>
          <a:bodyPr/>
          <a:lstStyle/>
          <a:p>
            <a:pPr algn="ctr" eaLnBrk="1" hangingPunct="1">
              <a:lnSpc>
                <a:spcPct val="80000"/>
              </a:lnSpc>
              <a:buFontTx/>
              <a:buNone/>
            </a:pPr>
            <a:r>
              <a:rPr lang="ru-RU" altLang="ru-RU" sz="2500" b="1">
                <a:latin typeface="Times New Roman" pitchFamily="18" charset="0"/>
              </a:rPr>
              <a:t>В игре баскетбол различают два типа защиты – зонная и персональная. </a:t>
            </a:r>
          </a:p>
          <a:p>
            <a:pPr eaLnBrk="1" hangingPunct="1">
              <a:lnSpc>
                <a:spcPct val="80000"/>
              </a:lnSpc>
              <a:buFontTx/>
              <a:buNone/>
            </a:pPr>
            <a:r>
              <a:rPr lang="ru-RU" altLang="ru-RU" sz="2200" b="1">
                <a:latin typeface="Times New Roman" pitchFamily="18" charset="0"/>
              </a:rPr>
              <a:t>При зонной защите каждый игрок команды может опекать любого соперника, который находится в отведенном ему участке площадки. В случае персональной защиты каждый баскетболист опекает только ”своего” игрока. Большой эффект приносит так называемый прессинг – один из видов активной обороны, при котором соперника опекают не только вблизи своего щита, но и на дальних подступах к нему, часто по всей игровой площадке. Основной целью прессинга является не дать сопернику спокойно проводить розыгрыш мяча и организовать атаку. </a:t>
            </a:r>
          </a:p>
        </p:txBody>
      </p:sp>
      <p:pic>
        <p:nvPicPr>
          <p:cNvPr id="34819" name="Picture 4" descr="untitled"/>
          <p:cNvPicPr>
            <a:picLocks noChangeAspect="1" noChangeArrowheads="1"/>
          </p:cNvPicPr>
          <p:nvPr/>
        </p:nvPicPr>
        <p:blipFill>
          <a:blip r:embed="rId2"/>
          <a:srcRect/>
          <a:stretch>
            <a:fillRect/>
          </a:stretch>
        </p:blipFill>
        <p:spPr bwMode="auto">
          <a:xfrm>
            <a:off x="0" y="0"/>
            <a:ext cx="9144000" cy="2297113"/>
          </a:xfrm>
          <a:prstGeom prst="rect">
            <a:avLst/>
          </a:prstGeom>
          <a:noFill/>
          <a:ln w="9525">
            <a:noFill/>
            <a:miter lim="800000"/>
            <a:headEnd/>
            <a:tailEnd/>
          </a:ln>
        </p:spPr>
      </p:pic>
      <p:pic>
        <p:nvPicPr>
          <p:cNvPr id="34820" name="Picture 5" descr="Изображение 198"/>
          <p:cNvPicPr>
            <a:picLocks noChangeAspect="1" noChangeArrowheads="1"/>
          </p:cNvPicPr>
          <p:nvPr/>
        </p:nvPicPr>
        <p:blipFill>
          <a:blip r:embed="rId3"/>
          <a:srcRect l="47493" t="1492" r="6134"/>
          <a:stretch>
            <a:fillRect/>
          </a:stretch>
        </p:blipFill>
        <p:spPr bwMode="auto">
          <a:xfrm>
            <a:off x="6269038" y="2276475"/>
            <a:ext cx="2874962" cy="4581525"/>
          </a:xfrm>
          <a:prstGeom prst="rect">
            <a:avLst/>
          </a:prstGeom>
          <a:noFill/>
          <a:ln w="9525">
            <a:noFill/>
            <a:miter lim="800000"/>
            <a:headEnd/>
            <a:tailEnd/>
          </a:ln>
        </p:spPr>
      </p:pic>
    </p:spTree>
  </p:cSld>
  <p:clrMapOvr>
    <a:masterClrMapping/>
  </p:clrMapOvr>
  <p:transition>
    <p:wedg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847FF5D0-FB45-42C6-9DD9-1F8FF61513A9}"/>
              </a:ext>
            </a:extLst>
          </p:cNvPr>
          <p:cNvSpPr>
            <a:spLocks noGrp="1"/>
          </p:cNvSpPr>
          <p:nvPr>
            <p:ph type="title"/>
          </p:nvPr>
        </p:nvSpPr>
        <p:spPr/>
        <p:txBody>
          <a:bodyPr/>
          <a:lstStyle/>
          <a:p>
            <a:r>
              <a:rPr lang="ru-RU" b="1" dirty="0"/>
              <a:t>Интересные факты о баскетболе:</a:t>
            </a:r>
          </a:p>
        </p:txBody>
      </p:sp>
      <p:sp>
        <p:nvSpPr>
          <p:cNvPr id="3" name="Объект 2">
            <a:extLst>
              <a:ext uri="{FF2B5EF4-FFF2-40B4-BE49-F238E27FC236}">
                <a16:creationId xmlns:a16="http://schemas.microsoft.com/office/drawing/2014/main" xmlns="" id="{10E7B108-FC1E-4C2A-ACB0-4EDF9E2F74F3}"/>
              </a:ext>
            </a:extLst>
          </p:cNvPr>
          <p:cNvSpPr>
            <a:spLocks noGrp="1"/>
          </p:cNvSpPr>
          <p:nvPr>
            <p:ph idx="1"/>
          </p:nvPr>
        </p:nvSpPr>
        <p:spPr/>
        <p:txBody>
          <a:bodyPr/>
          <a:lstStyle/>
          <a:p>
            <a:pPr marL="514350" indent="-514350">
              <a:buAutoNum type="arabicParenR"/>
            </a:pPr>
            <a:r>
              <a:rPr lang="ru-RU" dirty="0"/>
              <a:t>Сначала в баскетбол играли футбольным мячом</a:t>
            </a:r>
          </a:p>
          <a:p>
            <a:pPr marL="514350" indent="-514350">
              <a:buAutoNum type="arabicParenR"/>
            </a:pPr>
            <a:r>
              <a:rPr lang="ru-RU" dirty="0"/>
              <a:t>Настоящий баскетбольный мяч появился только в 1929 году</a:t>
            </a:r>
            <a:r>
              <a:rPr lang="en-US" dirty="0"/>
              <a:t>, </a:t>
            </a:r>
            <a:r>
              <a:rPr lang="ru-RU" dirty="0"/>
              <a:t>и он был коричневого цвета</a:t>
            </a:r>
          </a:p>
          <a:p>
            <a:pPr marL="514350" indent="-514350">
              <a:buAutoNum type="arabicParenR"/>
            </a:pPr>
            <a:r>
              <a:rPr lang="ru-RU" dirty="0"/>
              <a:t>И только через 20 с лишним лет мяч стал оранжевым  </a:t>
            </a:r>
          </a:p>
        </p:txBody>
      </p:sp>
    </p:spTree>
    <p:extLst>
      <p:ext uri="{BB962C8B-B14F-4D97-AF65-F5344CB8AC3E}">
        <p14:creationId xmlns:p14="http://schemas.microsoft.com/office/powerpoint/2010/main" val="3872834376"/>
      </p:ext>
    </p:extLst>
  </p:cSld>
  <p:clrMapOvr>
    <a:masterClrMapping/>
  </p:clrMapOvr>
  <p:transition>
    <p:wedg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3"/>
          <p:cNvSpPr>
            <a:spLocks noGrp="1" noChangeArrowheads="1"/>
          </p:cNvSpPr>
          <p:nvPr>
            <p:ph type="body" idx="1"/>
          </p:nvPr>
        </p:nvSpPr>
        <p:spPr>
          <a:xfrm>
            <a:off x="0" y="2133600"/>
            <a:ext cx="6443663" cy="4724400"/>
          </a:xfrm>
          <a:solidFill>
            <a:srgbClr val="FFFF9F"/>
          </a:solidFill>
        </p:spPr>
        <p:txBody>
          <a:bodyPr/>
          <a:lstStyle/>
          <a:p>
            <a:pPr eaLnBrk="1" hangingPunct="1">
              <a:lnSpc>
                <a:spcPct val="90000"/>
              </a:lnSpc>
              <a:buFontTx/>
              <a:buNone/>
            </a:pPr>
            <a:r>
              <a:rPr lang="ru-RU" altLang="ru-RU" sz="2800" b="1">
                <a:latin typeface="Times New Roman" pitchFamily="18" charset="0"/>
              </a:rPr>
              <a:t>Вместо колец, к перилам балкона, по обе стороны спортивного зала, Нейсмит прикрепил две простые корзины, и в довершение всего, вывесил на </a:t>
            </a:r>
            <a:br>
              <a:rPr lang="ru-RU" altLang="ru-RU" sz="2800" b="1">
                <a:latin typeface="Times New Roman" pitchFamily="18" charset="0"/>
              </a:rPr>
            </a:br>
            <a:r>
              <a:rPr lang="ru-RU" altLang="ru-RU" sz="2800" b="1">
                <a:latin typeface="Times New Roman" pitchFamily="18" charset="0"/>
              </a:rPr>
              <a:t>доске объявлений список тринадцати правил, которые должны были управлять этой новой игрой…</a:t>
            </a:r>
          </a:p>
          <a:p>
            <a:pPr eaLnBrk="1" hangingPunct="1">
              <a:lnSpc>
                <a:spcPct val="90000"/>
              </a:lnSpc>
              <a:buFontTx/>
              <a:buNone/>
            </a:pPr>
            <a:r>
              <a:rPr lang="ru-RU" altLang="ru-RU" sz="2800" b="1">
                <a:latin typeface="Times New Roman" pitchFamily="18" charset="0"/>
              </a:rPr>
              <a:t>    С течением времени баскетбол изменялся…</a:t>
            </a:r>
            <a:endParaRPr lang="ru-RU" altLang="ru-RU" sz="2800"/>
          </a:p>
        </p:txBody>
      </p:sp>
      <p:pic>
        <p:nvPicPr>
          <p:cNvPr id="5123" name="Picture 5" descr="untitled"/>
          <p:cNvPicPr>
            <a:picLocks noChangeAspect="1" noChangeArrowheads="1"/>
          </p:cNvPicPr>
          <p:nvPr/>
        </p:nvPicPr>
        <p:blipFill>
          <a:blip r:embed="rId2"/>
          <a:srcRect/>
          <a:stretch>
            <a:fillRect/>
          </a:stretch>
        </p:blipFill>
        <p:spPr bwMode="auto">
          <a:xfrm>
            <a:off x="0" y="0"/>
            <a:ext cx="9144000" cy="2133600"/>
          </a:xfrm>
          <a:prstGeom prst="rect">
            <a:avLst/>
          </a:prstGeom>
          <a:noFill/>
          <a:ln w="9525">
            <a:noFill/>
            <a:miter lim="800000"/>
            <a:headEnd/>
            <a:tailEnd/>
          </a:ln>
        </p:spPr>
      </p:pic>
      <p:pic>
        <p:nvPicPr>
          <p:cNvPr id="5124" name="Picture 6" descr="sporta-1257"/>
          <p:cNvPicPr>
            <a:picLocks noChangeAspect="1" noChangeArrowheads="1" noCrop="1"/>
          </p:cNvPicPr>
          <p:nvPr/>
        </p:nvPicPr>
        <p:blipFill>
          <a:blip r:embed="rId3"/>
          <a:srcRect/>
          <a:stretch>
            <a:fillRect/>
          </a:stretch>
        </p:blipFill>
        <p:spPr bwMode="auto">
          <a:xfrm>
            <a:off x="4787900" y="3257550"/>
            <a:ext cx="1550988" cy="3600450"/>
          </a:xfrm>
          <a:prstGeom prst="rect">
            <a:avLst/>
          </a:prstGeom>
          <a:noFill/>
          <a:ln w="9525">
            <a:noFill/>
            <a:miter lim="800000"/>
            <a:headEnd/>
            <a:tailEnd/>
          </a:ln>
        </p:spPr>
      </p:pic>
      <p:pic>
        <p:nvPicPr>
          <p:cNvPr id="4103" name="Picture 7" descr="1891_1925_3"/>
          <p:cNvPicPr>
            <a:picLocks noChangeAspect="1" noChangeArrowheads="1"/>
          </p:cNvPicPr>
          <p:nvPr/>
        </p:nvPicPr>
        <p:blipFill>
          <a:blip r:embed="rId4"/>
          <a:srcRect/>
          <a:stretch>
            <a:fillRect/>
          </a:stretch>
        </p:blipFill>
        <p:spPr bwMode="auto">
          <a:xfrm>
            <a:off x="6372225" y="2133600"/>
            <a:ext cx="2771775" cy="4724400"/>
          </a:xfrm>
          <a:prstGeom prst="rect">
            <a:avLst/>
          </a:prstGeom>
          <a:noFill/>
          <a:ln w="9525">
            <a:solidFill>
              <a:srgbClr val="9900CC"/>
            </a:solidFill>
            <a:miter lim="800000"/>
            <a:headEnd/>
            <a:tailEnd/>
          </a:ln>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3" presetClass="entr" presetSubtype="16" fill="hold" nodeType="afterEffect">
                                  <p:stCondLst>
                                    <p:cond delay="0"/>
                                  </p:stCondLst>
                                  <p:childTnLst>
                                    <p:set>
                                      <p:cBhvr>
                                        <p:cTn id="6" dur="1" fill="hold">
                                          <p:stCondLst>
                                            <p:cond delay="0"/>
                                          </p:stCondLst>
                                        </p:cTn>
                                        <p:tgtEl>
                                          <p:spTgt spid="4103"/>
                                        </p:tgtEl>
                                        <p:attrNameLst>
                                          <p:attrName>style.visibility</p:attrName>
                                        </p:attrNameLst>
                                      </p:cBhvr>
                                      <p:to>
                                        <p:strVal val="visible"/>
                                      </p:to>
                                    </p:set>
                                    <p:animEffect transition="in" filter="plus(in)">
                                      <p:cBhvr>
                                        <p:cTn id="7" dur="2000"/>
                                        <p:tgtEl>
                                          <p:spTgt spid="4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p:cNvSpPr>
            <a:spLocks noGrp="1" noChangeArrowheads="1"/>
          </p:cNvSpPr>
          <p:nvPr>
            <p:ph type="body" idx="1"/>
          </p:nvPr>
        </p:nvSpPr>
        <p:spPr>
          <a:xfrm>
            <a:off x="0" y="2133600"/>
            <a:ext cx="9144000" cy="4724400"/>
          </a:xfrm>
          <a:solidFill>
            <a:srgbClr val="FFFF9F"/>
          </a:solidFill>
        </p:spPr>
        <p:txBody>
          <a:bodyPr/>
          <a:lstStyle/>
          <a:p>
            <a:pPr eaLnBrk="1" hangingPunct="1">
              <a:lnSpc>
                <a:spcPct val="90000"/>
              </a:lnSpc>
              <a:buFontTx/>
              <a:buNone/>
            </a:pPr>
            <a:endParaRPr lang="ru-RU" altLang="ru-RU" sz="2400" b="1">
              <a:latin typeface="Times New Roman" pitchFamily="18" charset="0"/>
            </a:endParaRPr>
          </a:p>
          <a:p>
            <a:pPr eaLnBrk="1" hangingPunct="1">
              <a:lnSpc>
                <a:spcPct val="90000"/>
              </a:lnSpc>
              <a:buFontTx/>
              <a:buNone/>
            </a:pPr>
            <a:r>
              <a:rPr lang="ru-RU" altLang="ru-RU" sz="2400" b="1">
                <a:latin typeface="Times New Roman" pitchFamily="18" charset="0"/>
              </a:rPr>
              <a:t>В своем начале эта игра лишь отдаленно напоминала то фантастическое зрелище, которое известно нам сегодня под этим именем. В самом начале ведения мяча не существовало, играющие стороны только перебрасывали мяч друг другу, стоя на одном месте, и старались забросить его в корзину. Бросок осуществлялся обеими руками снизу или от груди. После удачного броска кому-нибудь из игроков приходилось забираться на приставленную к стене лестницу, и доставать из корзины закинутый мяч. Нейсмит задался целью создать коллективную игру, в которой принимало бы участие большого количества игроков, и на то время его изобретение отвечало его задумке.</a:t>
            </a:r>
            <a:endParaRPr lang="ru-RU" altLang="ru-RU" sz="2400">
              <a:latin typeface="Times New Roman" pitchFamily="18" charset="0"/>
            </a:endParaRPr>
          </a:p>
          <a:p>
            <a:pPr eaLnBrk="1" hangingPunct="1">
              <a:lnSpc>
                <a:spcPct val="90000"/>
              </a:lnSpc>
            </a:pPr>
            <a:endParaRPr lang="ru-RU" altLang="ru-RU" sz="2400">
              <a:latin typeface="Times New Roman" pitchFamily="18" charset="0"/>
            </a:endParaRPr>
          </a:p>
        </p:txBody>
      </p:sp>
      <p:pic>
        <p:nvPicPr>
          <p:cNvPr id="6147" name="Picture 4" descr="untitled"/>
          <p:cNvPicPr>
            <a:picLocks noChangeAspect="1" noChangeArrowheads="1"/>
          </p:cNvPicPr>
          <p:nvPr/>
        </p:nvPicPr>
        <p:blipFill>
          <a:blip r:embed="rId2"/>
          <a:srcRect/>
          <a:stretch>
            <a:fillRect/>
          </a:stretch>
        </p:blipFill>
        <p:spPr bwMode="auto">
          <a:xfrm>
            <a:off x="0" y="0"/>
            <a:ext cx="9144000" cy="2133600"/>
          </a:xfrm>
          <a:prstGeom prst="rect">
            <a:avLst/>
          </a:prstGeom>
          <a:noFill/>
          <a:ln w="9525">
            <a:noFill/>
            <a:miter lim="800000"/>
            <a:headEnd/>
            <a:tailEnd/>
          </a:ln>
        </p:spPr>
      </p:pic>
      <p:sp>
        <p:nvSpPr>
          <p:cNvPr id="6148" name="Rectangle 5"/>
          <p:cNvSpPr>
            <a:spLocks noChangeArrowheads="1"/>
          </p:cNvSpPr>
          <p:nvPr/>
        </p:nvSpPr>
        <p:spPr bwMode="auto">
          <a:xfrm>
            <a:off x="2051050" y="242888"/>
            <a:ext cx="7092950" cy="1828800"/>
          </a:xfrm>
          <a:prstGeom prst="rect">
            <a:avLst/>
          </a:prstGeom>
          <a:noFill/>
          <a:ln w="9525">
            <a:noFill/>
            <a:miter lim="800000"/>
            <a:headEnd/>
            <a:tailEnd/>
          </a:ln>
        </p:spPr>
        <p:txBody>
          <a:bodyPr anchor="ctr">
            <a:spAutoFit/>
          </a:bodyPr>
          <a:lstStyle/>
          <a:p>
            <a:pPr algn="ctr" eaLnBrk="1" hangingPunct="1"/>
            <a:r>
              <a:rPr lang="ru-RU" altLang="ru-RU" sz="3200" b="1">
                <a:solidFill>
                  <a:srgbClr val="FFFF00"/>
                </a:solidFill>
                <a:latin typeface="Times New Roman" pitchFamily="18" charset="0"/>
              </a:rPr>
              <a:t>Новая игра получила название</a:t>
            </a:r>
          </a:p>
          <a:p>
            <a:pPr algn="ctr" eaLnBrk="1" hangingPunct="1"/>
            <a:r>
              <a:rPr lang="ru-RU" altLang="ru-RU" sz="3200" b="1">
                <a:solidFill>
                  <a:srgbClr val="FFFF00"/>
                </a:solidFill>
                <a:latin typeface="Times New Roman" pitchFamily="18" charset="0"/>
              </a:rPr>
              <a:t> “баскетбол” (от английских слов </a:t>
            </a:r>
          </a:p>
          <a:p>
            <a:pPr algn="ctr" eaLnBrk="1" hangingPunct="1"/>
            <a:r>
              <a:rPr lang="ru-RU" altLang="ru-RU" sz="3200" b="1">
                <a:solidFill>
                  <a:srgbClr val="FFFF00"/>
                </a:solidFill>
                <a:latin typeface="Times New Roman" pitchFamily="18" charset="0"/>
              </a:rPr>
              <a:t>basket – корзина и ball – мяч). </a:t>
            </a:r>
            <a:endParaRPr lang="ru-RU" altLang="ru-RU"/>
          </a:p>
          <a:p>
            <a:pPr eaLnBrk="1" hangingPunct="1"/>
            <a:endParaRPr lang="ru-RU" altLang="ru-RU"/>
          </a:p>
        </p:txBody>
      </p:sp>
      <p:pic>
        <p:nvPicPr>
          <p:cNvPr id="55302" name="Picture 6" descr="the_next_victory_of_the_samara_command_2[1]"/>
          <p:cNvPicPr>
            <a:picLocks noChangeAspect="1" noChangeArrowheads="1"/>
          </p:cNvPicPr>
          <p:nvPr/>
        </p:nvPicPr>
        <p:blipFill>
          <a:blip r:embed="rId3"/>
          <a:srcRect/>
          <a:stretch>
            <a:fillRect/>
          </a:stretch>
        </p:blipFill>
        <p:spPr bwMode="auto">
          <a:xfrm>
            <a:off x="0" y="0"/>
            <a:ext cx="2484438" cy="2386013"/>
          </a:xfrm>
          <a:prstGeom prst="rect">
            <a:avLst/>
          </a:prstGeom>
          <a:noFill/>
          <a:ln w="9525">
            <a:noFill/>
            <a:miter lim="800000"/>
            <a:headEnd/>
            <a:tailEnd/>
          </a:ln>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1" presetClass="entr" presetSubtype="4" fill="hold" nodeType="afterEffect">
                                  <p:stCondLst>
                                    <p:cond delay="0"/>
                                  </p:stCondLst>
                                  <p:childTnLst>
                                    <p:set>
                                      <p:cBhvr>
                                        <p:cTn id="6" dur="1" fill="hold">
                                          <p:stCondLst>
                                            <p:cond delay="0"/>
                                          </p:stCondLst>
                                        </p:cTn>
                                        <p:tgtEl>
                                          <p:spTgt spid="55302"/>
                                        </p:tgtEl>
                                        <p:attrNameLst>
                                          <p:attrName>style.visibility</p:attrName>
                                        </p:attrNameLst>
                                      </p:cBhvr>
                                      <p:to>
                                        <p:strVal val="visible"/>
                                      </p:to>
                                    </p:set>
                                    <p:animEffect transition="in" filter="wheel(4)">
                                      <p:cBhvr>
                                        <p:cTn id="7" dur="2000"/>
                                        <p:tgtEl>
                                          <p:spTgt spid="553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4" descr="untitled"/>
          <p:cNvPicPr>
            <a:picLocks noChangeAspect="1" noChangeArrowheads="1"/>
          </p:cNvPicPr>
          <p:nvPr/>
        </p:nvPicPr>
        <p:blipFill>
          <a:blip r:embed="rId2"/>
          <a:srcRect/>
          <a:stretch>
            <a:fillRect/>
          </a:stretch>
        </p:blipFill>
        <p:spPr bwMode="auto">
          <a:xfrm>
            <a:off x="0" y="0"/>
            <a:ext cx="9144000" cy="1916113"/>
          </a:xfrm>
          <a:prstGeom prst="rect">
            <a:avLst/>
          </a:prstGeom>
          <a:noFill/>
          <a:ln w="9525">
            <a:noFill/>
            <a:miter lim="800000"/>
            <a:headEnd/>
            <a:tailEnd/>
          </a:ln>
        </p:spPr>
      </p:pic>
      <p:pic>
        <p:nvPicPr>
          <p:cNvPr id="8195" name="Picture 5" descr="-644584403_150_120_150_120_0_0_60_gallery_img_originals_25_9_7_basketb_2"/>
          <p:cNvPicPr>
            <a:picLocks noGrp="1" noChangeAspect="1" noChangeArrowheads="1"/>
          </p:cNvPicPr>
          <p:nvPr>
            <p:ph type="body" idx="1"/>
          </p:nvPr>
        </p:nvPicPr>
        <p:blipFill>
          <a:blip r:embed="rId3"/>
          <a:srcRect/>
          <a:stretch>
            <a:fillRect/>
          </a:stretch>
        </p:blipFill>
        <p:spPr>
          <a:xfrm>
            <a:off x="2987675" y="5084763"/>
            <a:ext cx="2160588" cy="1728787"/>
          </a:xfrm>
          <a:noFill/>
        </p:spPr>
      </p:pic>
      <p:sp>
        <p:nvSpPr>
          <p:cNvPr id="6150" name="Rectangle 6"/>
          <p:cNvSpPr>
            <a:spLocks noChangeArrowheads="1"/>
          </p:cNvSpPr>
          <p:nvPr/>
        </p:nvSpPr>
        <p:spPr bwMode="auto">
          <a:xfrm>
            <a:off x="1" y="0"/>
            <a:ext cx="9144000" cy="1828800"/>
          </a:xfrm>
          <a:prstGeom prst="rect">
            <a:avLst/>
          </a:prstGeom>
          <a:noFill/>
          <a:ln w="9525">
            <a:noFill/>
            <a:miter lim="800000"/>
            <a:headEnd/>
            <a:tailEnd/>
          </a:ln>
          <a:effectLst/>
        </p:spPr>
        <p:txBody>
          <a:bodyPr wrap="square">
            <a:spAutoFit/>
          </a:bodyPr>
          <a:lstStyle/>
          <a:p>
            <a:pPr algn="ctr" eaLnBrk="1" hangingPunct="1">
              <a:defRPr/>
            </a:pPr>
            <a:r>
              <a:rPr lang="ru-RU" sz="3200" dirty="0">
                <a:solidFill>
                  <a:srgbClr val="FFFF00"/>
                </a:solidFill>
                <a:effectLst>
                  <a:outerShdw blurRad="38100" dist="38100" dir="2700000" algn="tl">
                    <a:srgbClr val="C0C0C0"/>
                  </a:outerShdw>
                </a:effectLst>
                <a:latin typeface="Times New Roman" pitchFamily="18" charset="0"/>
              </a:rPr>
              <a:t>Площадка </a:t>
            </a:r>
          </a:p>
          <a:p>
            <a:pPr algn="ctr" eaLnBrk="1" hangingPunct="1">
              <a:defRPr/>
            </a:pPr>
            <a:r>
              <a:rPr lang="ru-RU" sz="3200" dirty="0">
                <a:solidFill>
                  <a:srgbClr val="FFFF00"/>
                </a:solidFill>
                <a:effectLst>
                  <a:outerShdw blurRad="38100" dist="38100" dir="2700000" algn="tl">
                    <a:srgbClr val="C0C0C0"/>
                  </a:outerShdw>
                </a:effectLst>
                <a:latin typeface="Times New Roman" pitchFamily="18" charset="0"/>
              </a:rPr>
              <a:t>и инвентарь</a:t>
            </a:r>
          </a:p>
          <a:p>
            <a:pPr algn="ctr" eaLnBrk="1" hangingPunct="1">
              <a:defRPr/>
            </a:pPr>
            <a:r>
              <a:rPr lang="ru-RU" sz="3200" dirty="0">
                <a:solidFill>
                  <a:srgbClr val="FFFF00"/>
                </a:solidFill>
                <a:effectLst>
                  <a:outerShdw blurRad="38100" dist="38100" dir="2700000" algn="tl">
                    <a:srgbClr val="C0C0C0"/>
                  </a:outerShdw>
                </a:effectLst>
                <a:latin typeface="Times New Roman" pitchFamily="18" charset="0"/>
              </a:rPr>
              <a:t> для игры</a:t>
            </a:r>
          </a:p>
          <a:p>
            <a:pPr eaLnBrk="1" hangingPunct="1">
              <a:defRPr/>
            </a:pPr>
            <a:endParaRPr lang="ru-RU" dirty="0">
              <a:solidFill>
                <a:schemeClr val="tx2"/>
              </a:solidFill>
              <a:effectLst>
                <a:outerShdw blurRad="38100" dist="38100" dir="2700000" algn="tl">
                  <a:srgbClr val="C0C0C0"/>
                </a:outerShdw>
              </a:effectLst>
            </a:endParaRPr>
          </a:p>
        </p:txBody>
      </p:sp>
      <p:pic>
        <p:nvPicPr>
          <p:cNvPr id="8197" name="Picture 4"/>
          <p:cNvPicPr>
            <a:picLocks noChangeAspect="1" noChangeArrowheads="1"/>
          </p:cNvPicPr>
          <p:nvPr/>
        </p:nvPicPr>
        <p:blipFill>
          <a:blip r:embed="rId4"/>
          <a:srcRect/>
          <a:stretch>
            <a:fillRect/>
          </a:stretch>
        </p:blipFill>
        <p:spPr bwMode="auto">
          <a:xfrm>
            <a:off x="3446463" y="1989138"/>
            <a:ext cx="5697537" cy="3344862"/>
          </a:xfrm>
          <a:prstGeom prst="rect">
            <a:avLst/>
          </a:prstGeom>
          <a:solidFill>
            <a:srgbClr val="FFFF9F">
              <a:alpha val="50195"/>
            </a:srgbClr>
          </a:solidFill>
          <a:ln w="76200" cmpd="tri">
            <a:solidFill>
              <a:srgbClr val="FFFF99"/>
            </a:solidFill>
            <a:miter lim="800000"/>
            <a:headEnd/>
            <a:tailEnd/>
          </a:ln>
        </p:spPr>
      </p:pic>
      <p:sp>
        <p:nvSpPr>
          <p:cNvPr id="2" name="Rectangle 3"/>
          <p:cNvSpPr>
            <a:spLocks noChangeArrowheads="1"/>
          </p:cNvSpPr>
          <p:nvPr/>
        </p:nvSpPr>
        <p:spPr bwMode="auto">
          <a:xfrm>
            <a:off x="0" y="1916113"/>
            <a:ext cx="3995738" cy="3457575"/>
          </a:xfrm>
          <a:prstGeom prst="rect">
            <a:avLst/>
          </a:prstGeom>
          <a:gradFill rotWithShape="1">
            <a:gsLst>
              <a:gs pos="0">
                <a:schemeClr val="bg1"/>
              </a:gs>
              <a:gs pos="50000">
                <a:schemeClr val="accent1"/>
              </a:gs>
              <a:gs pos="100000">
                <a:schemeClr val="bg1"/>
              </a:gs>
            </a:gsLst>
            <a:lin ang="5400000" scaled="1"/>
          </a:gradFill>
          <a:ln w="9525">
            <a:noFill/>
            <a:miter lim="800000"/>
            <a:headEnd/>
            <a:tailEnd/>
          </a:ln>
        </p:spPr>
        <p:txBody>
          <a:bodyPr/>
          <a:lstStyle/>
          <a:p>
            <a:pPr marL="342900" indent="-342900" algn="ctr" eaLnBrk="1" hangingPunct="1">
              <a:spcBef>
                <a:spcPct val="20000"/>
              </a:spcBef>
              <a:defRPr/>
            </a:pPr>
            <a:r>
              <a:rPr lang="ru-RU" sz="2400" b="1">
                <a:solidFill>
                  <a:srgbClr val="000000"/>
                </a:solidFill>
                <a:effectLst>
                  <a:outerShdw blurRad="38100" dist="38100" dir="2700000" algn="tl">
                    <a:srgbClr val="C0C0C0"/>
                  </a:outerShdw>
                </a:effectLst>
                <a:latin typeface="Times New Roman" pitchFamily="18" charset="0"/>
                <a:cs typeface="Times New Roman" pitchFamily="18" charset="0"/>
              </a:rPr>
              <a:t>Размер площадки для игры в баскетбол показан на рисунке.</a:t>
            </a:r>
            <a:r>
              <a:rPr lang="ru-RU" sz="2400" b="1">
                <a:solidFill>
                  <a:srgbClr val="000000"/>
                </a:solidFill>
                <a:effectLst>
                  <a:outerShdw blurRad="38100" dist="38100" dir="2700000" algn="tl">
                    <a:srgbClr val="C0C0C0"/>
                  </a:outerShdw>
                </a:effectLst>
                <a:latin typeface="Times New Roman" pitchFamily="18" charset="0"/>
              </a:rPr>
              <a:t> Баскетбольная площадка оборудуется двумя щитами с кольцами, закрепленными на стойках.</a:t>
            </a:r>
          </a:p>
          <a:p>
            <a:pPr marL="342900" indent="-342900" eaLnBrk="1" hangingPunct="1">
              <a:spcBef>
                <a:spcPct val="20000"/>
              </a:spcBef>
              <a:buFontTx/>
              <a:buChar char="•"/>
              <a:defRPr/>
            </a:pPr>
            <a:endParaRPr lang="ru-RU" sz="2400" b="1">
              <a:solidFill>
                <a:srgbClr val="000000"/>
              </a:solidFill>
              <a:effectLst>
                <a:outerShdw blurRad="38100" dist="38100" dir="2700000" algn="tl">
                  <a:srgbClr val="C0C0C0"/>
                </a:outerShdw>
              </a:effectLst>
              <a:latin typeface="Times New Roman" pitchFamily="18" charset="0"/>
            </a:endParaRPr>
          </a:p>
          <a:p>
            <a:pPr marL="342900" indent="-342900" eaLnBrk="1" hangingPunct="1">
              <a:spcBef>
                <a:spcPct val="20000"/>
              </a:spcBef>
              <a:buFontTx/>
              <a:buChar char="•"/>
              <a:defRPr/>
            </a:pPr>
            <a:endParaRPr lang="ru-RU" sz="2400" b="1">
              <a:solidFill>
                <a:srgbClr val="000000"/>
              </a:solidFill>
              <a:effectLst>
                <a:outerShdw blurRad="38100" dist="38100" dir="2700000" algn="tl">
                  <a:srgbClr val="C0C0C0"/>
                </a:outerShdw>
              </a:effectLst>
              <a:latin typeface="Times New Roman" pitchFamily="18" charset="0"/>
            </a:endParaRPr>
          </a:p>
        </p:txBody>
      </p:sp>
    </p:spTree>
  </p:cSld>
  <p:clrMapOvr>
    <a:masterClrMapping/>
  </p:clrMapOvr>
  <p:transition>
    <p:wedg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3"/>
          <p:cNvSpPr>
            <a:spLocks noGrp="1" noChangeArrowheads="1"/>
          </p:cNvSpPr>
          <p:nvPr>
            <p:ph type="body" idx="1"/>
          </p:nvPr>
        </p:nvSpPr>
        <p:spPr>
          <a:xfrm>
            <a:off x="0" y="2349500"/>
            <a:ext cx="6732588" cy="4319588"/>
          </a:xfrm>
          <a:solidFill>
            <a:srgbClr val="FFFF9F"/>
          </a:solidFill>
        </p:spPr>
        <p:txBody>
          <a:bodyPr/>
          <a:lstStyle/>
          <a:p>
            <a:pPr eaLnBrk="1" hangingPunct="1">
              <a:lnSpc>
                <a:spcPct val="80000"/>
              </a:lnSpc>
              <a:buFontTx/>
              <a:buNone/>
            </a:pPr>
            <a:r>
              <a:rPr lang="ru-RU" altLang="ru-RU" sz="2000" b="1">
                <a:latin typeface="Times New Roman" pitchFamily="18" charset="0"/>
              </a:rPr>
              <a:t>Для игры в баскетбол на </a:t>
            </a:r>
            <a:r>
              <a:rPr lang="ru-RU" altLang="ru-RU" sz="2000" b="1">
                <a:latin typeface="Times New Roman" pitchFamily="18" charset="0"/>
                <a:hlinkClick r:id="rId2" action="ppaction://hlinkfile"/>
              </a:rPr>
              <a:t>спортивной площадке</a:t>
            </a:r>
            <a:r>
              <a:rPr lang="ru-RU" altLang="ru-RU" sz="2000" b="1">
                <a:latin typeface="Times New Roman" pitchFamily="18" charset="0"/>
              </a:rPr>
              <a:t> устанавливаются два щита, на которых прикрепляется </a:t>
            </a:r>
            <a:r>
              <a:rPr lang="ru-RU" altLang="ru-RU" sz="2000" b="1">
                <a:latin typeface="Times New Roman" pitchFamily="18" charset="0"/>
                <a:hlinkClick r:id="rId3" action="ppaction://hlinkfile"/>
              </a:rPr>
              <a:t>корзина</a:t>
            </a:r>
            <a:r>
              <a:rPr lang="ru-RU" altLang="ru-RU" sz="2000" b="1">
                <a:latin typeface="Times New Roman" pitchFamily="18" charset="0"/>
              </a:rPr>
              <a:t> (кольцо). Для изготовления щита используют соответствующий прозрачный материал, обычно это цельный кусок закаленного небьющегося стекла, которое имеет степень твердости, равную твердости щита изготовленного из пород твердого дерева толщиной 3 см. Щиты разрешается изготавливать также из других материалов, но они должны быть окрашены в белый цвет, и отвечать следующим требованиям: </a:t>
            </a:r>
            <a:br>
              <a:rPr lang="ru-RU" altLang="ru-RU" sz="2000" b="1">
                <a:latin typeface="Times New Roman" pitchFamily="18" charset="0"/>
              </a:rPr>
            </a:br>
            <a:r>
              <a:rPr lang="ru-RU" altLang="ru-RU" sz="2000" b="1">
                <a:latin typeface="Times New Roman" pitchFamily="18" charset="0"/>
              </a:rPr>
              <a:t/>
            </a:r>
            <a:br>
              <a:rPr lang="ru-RU" altLang="ru-RU" sz="2000" b="1">
                <a:latin typeface="Times New Roman" pitchFamily="18" charset="0"/>
              </a:rPr>
            </a:br>
            <a:r>
              <a:rPr lang="ru-RU" altLang="ru-RU" sz="2000" b="1">
                <a:latin typeface="Times New Roman" pitchFamily="18" charset="0"/>
              </a:rPr>
              <a:t>Размер щита должен быть шириной 1,8 м (+3 см) и высотой 1,05 м (+2 см). Нижний край щита располагается на высоте 2,9 м от поверхности игровой площадки. </a:t>
            </a:r>
            <a:br>
              <a:rPr lang="ru-RU" altLang="ru-RU" sz="2000" b="1">
                <a:latin typeface="Times New Roman" pitchFamily="18" charset="0"/>
              </a:rPr>
            </a:br>
            <a:endParaRPr lang="ru-RU" altLang="ru-RU" sz="2000" b="1">
              <a:latin typeface="Times New Roman" pitchFamily="18" charset="0"/>
            </a:endParaRPr>
          </a:p>
        </p:txBody>
      </p:sp>
      <p:sp>
        <p:nvSpPr>
          <p:cNvPr id="10243" name="AutoShape 5" descr="баскетбольный щит"/>
          <p:cNvSpPr>
            <a:spLocks noChangeAspect="1" noChangeArrowheads="1"/>
          </p:cNvSpPr>
          <p:nvPr/>
        </p:nvSpPr>
        <p:spPr bwMode="auto">
          <a:xfrm>
            <a:off x="155575" y="46038"/>
            <a:ext cx="2286000" cy="2286000"/>
          </a:xfrm>
          <a:prstGeom prst="rect">
            <a:avLst/>
          </a:prstGeom>
          <a:noFill/>
          <a:ln w="9525">
            <a:noFill/>
            <a:miter lim="800000"/>
            <a:headEnd/>
            <a:tailEnd/>
          </a:ln>
        </p:spPr>
        <p:txBody>
          <a:bodyPr/>
          <a:lstStyle/>
          <a:p>
            <a:pPr eaLnBrk="1" hangingPunct="1"/>
            <a:endParaRPr lang="ru-RU" altLang="ru-RU"/>
          </a:p>
        </p:txBody>
      </p:sp>
      <p:pic>
        <p:nvPicPr>
          <p:cNvPr id="10244" name="Picture 6" descr="2"/>
          <p:cNvPicPr>
            <a:picLocks noChangeAspect="1" noChangeArrowheads="1"/>
          </p:cNvPicPr>
          <p:nvPr/>
        </p:nvPicPr>
        <p:blipFill>
          <a:blip r:embed="rId4"/>
          <a:srcRect/>
          <a:stretch>
            <a:fillRect/>
          </a:stretch>
        </p:blipFill>
        <p:spPr bwMode="auto">
          <a:xfrm>
            <a:off x="6858000" y="2349500"/>
            <a:ext cx="2286000" cy="2286000"/>
          </a:xfrm>
          <a:prstGeom prst="rect">
            <a:avLst/>
          </a:prstGeom>
          <a:noFill/>
          <a:ln w="9525">
            <a:noFill/>
            <a:miter lim="800000"/>
            <a:headEnd/>
            <a:tailEnd/>
          </a:ln>
        </p:spPr>
      </p:pic>
      <p:pic>
        <p:nvPicPr>
          <p:cNvPr id="10245" name="Picture 7" descr="untitled"/>
          <p:cNvPicPr>
            <a:picLocks noChangeAspect="1" noChangeArrowheads="1"/>
          </p:cNvPicPr>
          <p:nvPr/>
        </p:nvPicPr>
        <p:blipFill>
          <a:blip r:embed="rId5"/>
          <a:srcRect/>
          <a:stretch>
            <a:fillRect/>
          </a:stretch>
        </p:blipFill>
        <p:spPr bwMode="auto">
          <a:xfrm>
            <a:off x="0" y="0"/>
            <a:ext cx="9144000" cy="2297113"/>
          </a:xfrm>
          <a:prstGeom prst="rect">
            <a:avLst/>
          </a:prstGeom>
          <a:noFill/>
          <a:ln w="9525">
            <a:noFill/>
            <a:miter lim="800000"/>
            <a:headEnd/>
            <a:tailEnd/>
          </a:ln>
        </p:spPr>
      </p:pic>
      <p:pic>
        <p:nvPicPr>
          <p:cNvPr id="10246" name="Picture 8" descr="Photo 034_tm"/>
          <p:cNvPicPr>
            <a:picLocks noChangeAspect="1" noChangeArrowheads="1"/>
          </p:cNvPicPr>
          <p:nvPr/>
        </p:nvPicPr>
        <p:blipFill>
          <a:blip r:embed="rId6"/>
          <a:srcRect/>
          <a:stretch>
            <a:fillRect/>
          </a:stretch>
        </p:blipFill>
        <p:spPr bwMode="auto">
          <a:xfrm>
            <a:off x="7588250" y="4797425"/>
            <a:ext cx="996950" cy="2060575"/>
          </a:xfrm>
          <a:prstGeom prst="rect">
            <a:avLst/>
          </a:prstGeom>
          <a:noFill/>
          <a:ln w="9525">
            <a:noFill/>
            <a:miter lim="800000"/>
            <a:headEnd/>
            <a:tailEnd/>
          </a:ln>
        </p:spPr>
      </p:pic>
    </p:spTree>
  </p:cSld>
  <p:clrMapOvr>
    <a:masterClrMapping/>
  </p:clrMapOvr>
  <p:transition>
    <p:wedg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3"/>
          <p:cNvSpPr>
            <a:spLocks noGrp="1" noChangeArrowheads="1"/>
          </p:cNvSpPr>
          <p:nvPr>
            <p:ph type="body" idx="1"/>
          </p:nvPr>
        </p:nvSpPr>
        <p:spPr>
          <a:xfrm>
            <a:off x="0" y="2349500"/>
            <a:ext cx="9144000" cy="4319588"/>
          </a:xfrm>
          <a:solidFill>
            <a:srgbClr val="FFFF9F"/>
          </a:solidFill>
        </p:spPr>
        <p:txBody>
          <a:bodyPr/>
          <a:lstStyle/>
          <a:p>
            <a:pPr algn="just" eaLnBrk="1" hangingPunct="1">
              <a:buFontTx/>
              <a:buNone/>
              <a:defRPr/>
            </a:pPr>
            <a:r>
              <a:rPr lang="ru-RU" sz="2800" b="1">
                <a:effectLst>
                  <a:outerShdw blurRad="38100" dist="38100" dir="2700000" algn="tl">
                    <a:srgbClr val="FFFFFF"/>
                  </a:outerShdw>
                </a:effectLst>
                <a:latin typeface="Book Antiqua" pitchFamily="18" charset="0"/>
              </a:rPr>
              <a:t>Матч начинается в центре площадки. Судья подбрасывает мяч строго вверх между двумя игроками команд-соперниц. В тот момент, когда они касаются мяча (брать мяч в руки нельзя), начинается отсчет игрового времени. После каждого свистка судьи секундомер останавливается – и с возобновлением игры включается вновь. Игровое время фиксирует судья-секундометрист.</a:t>
            </a:r>
          </a:p>
          <a:p>
            <a:pPr eaLnBrk="1" hangingPunct="1">
              <a:defRPr/>
            </a:pPr>
            <a:endParaRPr lang="ru-RU" sz="2800"/>
          </a:p>
        </p:txBody>
      </p:sp>
      <p:pic>
        <p:nvPicPr>
          <p:cNvPr id="13315" name="Picture 4" descr="untitled"/>
          <p:cNvPicPr>
            <a:picLocks noChangeAspect="1" noChangeArrowheads="1"/>
          </p:cNvPicPr>
          <p:nvPr/>
        </p:nvPicPr>
        <p:blipFill>
          <a:blip r:embed="rId3"/>
          <a:srcRect/>
          <a:stretch>
            <a:fillRect/>
          </a:stretch>
        </p:blipFill>
        <p:spPr bwMode="auto">
          <a:xfrm>
            <a:off x="0" y="0"/>
            <a:ext cx="9144000" cy="2297113"/>
          </a:xfrm>
          <a:prstGeom prst="rect">
            <a:avLst/>
          </a:prstGeom>
          <a:noFill/>
          <a:ln w="9525">
            <a:noFill/>
            <a:miter lim="800000"/>
            <a:headEnd/>
            <a:tailEnd/>
          </a:ln>
        </p:spPr>
      </p:pic>
      <p:sp>
        <p:nvSpPr>
          <p:cNvPr id="9221" name="Rectangle 5"/>
          <p:cNvSpPr>
            <a:spLocks noChangeArrowheads="1"/>
          </p:cNvSpPr>
          <p:nvPr/>
        </p:nvSpPr>
        <p:spPr bwMode="auto">
          <a:xfrm>
            <a:off x="5795963" y="188913"/>
            <a:ext cx="3348037" cy="1739900"/>
          </a:xfrm>
          <a:prstGeom prst="rect">
            <a:avLst/>
          </a:prstGeom>
          <a:noFill/>
          <a:ln w="9525">
            <a:noFill/>
            <a:miter lim="800000"/>
            <a:headEnd/>
            <a:tailEnd/>
          </a:ln>
          <a:effectLst/>
        </p:spPr>
        <p:txBody>
          <a:bodyPr>
            <a:spAutoFit/>
          </a:bodyPr>
          <a:lstStyle/>
          <a:p>
            <a:pPr eaLnBrk="1" hangingPunct="1">
              <a:defRPr/>
            </a:pPr>
            <a:r>
              <a:rPr lang="ru-RU" sz="3600" b="1">
                <a:solidFill>
                  <a:srgbClr val="FFFF00"/>
                </a:solidFill>
                <a:effectLst>
                  <a:outerShdw blurRad="38100" dist="38100" dir="2700000" algn="tl">
                    <a:srgbClr val="C0C0C0"/>
                  </a:outerShdw>
                </a:effectLst>
                <a:latin typeface="Times New Roman" pitchFamily="18" charset="0"/>
              </a:rPr>
              <a:t>Правила игры</a:t>
            </a:r>
          </a:p>
          <a:p>
            <a:pPr eaLnBrk="1" hangingPunct="1">
              <a:defRPr/>
            </a:pPr>
            <a:endParaRPr lang="ru-RU" sz="3600" b="1">
              <a:solidFill>
                <a:srgbClr val="FFFF00"/>
              </a:solidFill>
              <a:effectLst>
                <a:outerShdw blurRad="38100" dist="38100" dir="2700000" algn="tl">
                  <a:srgbClr val="C0C0C0"/>
                </a:outerShdw>
              </a:effectLst>
              <a:latin typeface="Times New Roman" pitchFamily="18" charset="0"/>
            </a:endParaRPr>
          </a:p>
          <a:p>
            <a:pPr eaLnBrk="1" hangingPunct="1">
              <a:defRPr/>
            </a:pPr>
            <a:endParaRPr lang="ru-RU" sz="3600" b="1">
              <a:solidFill>
                <a:srgbClr val="FAC090"/>
              </a:solidFill>
              <a:effectLst>
                <a:outerShdw blurRad="38100" dist="38100" dir="2700000" algn="tl">
                  <a:srgbClr val="C0C0C0"/>
                </a:outerShdw>
              </a:effectLst>
            </a:endParaRPr>
          </a:p>
        </p:txBody>
      </p:sp>
      <p:pic>
        <p:nvPicPr>
          <p:cNvPr id="13317" name="Picture 6" descr="баскетбллллллллл"/>
          <p:cNvPicPr>
            <a:picLocks noChangeAspect="1" noChangeArrowheads="1" noCrop="1"/>
          </p:cNvPicPr>
          <p:nvPr/>
        </p:nvPicPr>
        <p:blipFill>
          <a:blip r:embed="rId4"/>
          <a:srcRect/>
          <a:stretch>
            <a:fillRect/>
          </a:stretch>
        </p:blipFill>
        <p:spPr bwMode="auto">
          <a:xfrm>
            <a:off x="3635375" y="188913"/>
            <a:ext cx="1428750" cy="2095500"/>
          </a:xfrm>
          <a:prstGeom prst="rect">
            <a:avLst/>
          </a:prstGeom>
          <a:noFill/>
          <a:ln w="9525">
            <a:noFill/>
            <a:miter lim="800000"/>
            <a:headEnd/>
            <a:tailEnd/>
          </a:ln>
        </p:spPr>
      </p:pic>
    </p:spTree>
  </p:cSld>
  <p:clrMapOvr>
    <a:masterClrMapping/>
  </p:clrMapOvr>
  <p:transition>
    <p:wedg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3"/>
          <p:cNvSpPr>
            <a:spLocks noGrp="1" noChangeArrowheads="1"/>
          </p:cNvSpPr>
          <p:nvPr>
            <p:ph type="body" idx="1"/>
          </p:nvPr>
        </p:nvSpPr>
        <p:spPr>
          <a:xfrm>
            <a:off x="0" y="2349500"/>
            <a:ext cx="9144000" cy="4508500"/>
          </a:xfrm>
          <a:solidFill>
            <a:srgbClr val="FFFF9F"/>
          </a:solidFill>
        </p:spPr>
        <p:txBody>
          <a:bodyPr/>
          <a:lstStyle/>
          <a:p>
            <a:pPr eaLnBrk="1" hangingPunct="1">
              <a:lnSpc>
                <a:spcPct val="80000"/>
              </a:lnSpc>
              <a:buFontTx/>
              <a:buNone/>
            </a:pPr>
            <a:r>
              <a:rPr lang="ru-RU" altLang="ru-RU" sz="2800" b="1">
                <a:latin typeface="Times New Roman" pitchFamily="18" charset="0"/>
              </a:rPr>
              <a:t>Обычно матч состоит из четырех периодов по десять минут с перерывами по две минуты. Перерыв между второй и третьей четвертями игры составляет пятнадцать минут. После окончания большого перерыва команды обмениваются корзинами.</a:t>
            </a:r>
            <a:br>
              <a:rPr lang="ru-RU" altLang="ru-RU" sz="2800" b="1">
                <a:latin typeface="Times New Roman" pitchFamily="18" charset="0"/>
              </a:rPr>
            </a:br>
            <a:r>
              <a:rPr lang="ru-RU" altLang="ru-RU" sz="2800" b="1">
                <a:latin typeface="Times New Roman" pitchFamily="18" charset="0"/>
              </a:rPr>
              <a:t>За одно попадание в корзину назначается разное количество очков:</a:t>
            </a:r>
            <a:br>
              <a:rPr lang="ru-RU" altLang="ru-RU" sz="2800" b="1">
                <a:latin typeface="Times New Roman" pitchFamily="18" charset="0"/>
              </a:rPr>
            </a:br>
            <a:r>
              <a:rPr lang="ru-RU" altLang="ru-RU" sz="2800" b="1">
                <a:latin typeface="Times New Roman" pitchFamily="18" charset="0"/>
              </a:rPr>
              <a:t>1 очко - за каждый точный бросок со штрафной линии</a:t>
            </a:r>
            <a:br>
              <a:rPr lang="ru-RU" altLang="ru-RU" sz="2800" b="1">
                <a:latin typeface="Times New Roman" pitchFamily="18" charset="0"/>
              </a:rPr>
            </a:br>
            <a:r>
              <a:rPr lang="ru-RU" altLang="ru-RU" sz="2800" b="1">
                <a:latin typeface="Times New Roman" pitchFamily="18" charset="0"/>
              </a:rPr>
              <a:t>2 очка - бросок со средней или близкой дистанции (ближе трех очковой линии)</a:t>
            </a:r>
            <a:br>
              <a:rPr lang="ru-RU" altLang="ru-RU" sz="2800" b="1">
                <a:latin typeface="Times New Roman" pitchFamily="18" charset="0"/>
              </a:rPr>
            </a:br>
            <a:r>
              <a:rPr lang="ru-RU" altLang="ru-RU" sz="2800" b="1">
                <a:latin typeface="Times New Roman" pitchFamily="18" charset="0"/>
              </a:rPr>
              <a:t>3 очка - бросок из-за трех очковой линии на расстоянии 6м 25см</a:t>
            </a:r>
            <a:endParaRPr lang="ru-RU" altLang="ru-RU" sz="2800">
              <a:latin typeface="Times New Roman" pitchFamily="18" charset="0"/>
            </a:endParaRPr>
          </a:p>
        </p:txBody>
      </p:sp>
      <p:pic>
        <p:nvPicPr>
          <p:cNvPr id="15363" name="Picture 4" descr="untitled"/>
          <p:cNvPicPr>
            <a:picLocks noChangeAspect="1" noChangeArrowheads="1"/>
          </p:cNvPicPr>
          <p:nvPr/>
        </p:nvPicPr>
        <p:blipFill>
          <a:blip r:embed="rId2"/>
          <a:srcRect/>
          <a:stretch>
            <a:fillRect/>
          </a:stretch>
        </p:blipFill>
        <p:spPr bwMode="auto">
          <a:xfrm>
            <a:off x="0" y="0"/>
            <a:ext cx="9144000" cy="2297113"/>
          </a:xfrm>
          <a:prstGeom prst="rect">
            <a:avLst/>
          </a:prstGeom>
          <a:noFill/>
          <a:ln w="9525">
            <a:noFill/>
            <a:miter lim="800000"/>
            <a:headEnd/>
            <a:tailEnd/>
          </a:ln>
        </p:spPr>
      </p:pic>
      <p:pic>
        <p:nvPicPr>
          <p:cNvPr id="15364" name="Picture 11" descr="1"/>
          <p:cNvPicPr>
            <a:picLocks noChangeAspect="1" noChangeArrowheads="1"/>
          </p:cNvPicPr>
          <p:nvPr/>
        </p:nvPicPr>
        <p:blipFill>
          <a:blip r:embed="rId3"/>
          <a:srcRect/>
          <a:stretch>
            <a:fillRect/>
          </a:stretch>
        </p:blipFill>
        <p:spPr bwMode="auto">
          <a:xfrm>
            <a:off x="6156325" y="0"/>
            <a:ext cx="2987675" cy="2276475"/>
          </a:xfrm>
          <a:prstGeom prst="rect">
            <a:avLst/>
          </a:prstGeom>
          <a:noFill/>
          <a:ln w="9525">
            <a:noFill/>
            <a:miter lim="800000"/>
            <a:headEnd/>
            <a:tailEnd/>
          </a:ln>
        </p:spPr>
      </p:pic>
    </p:spTree>
  </p:cSld>
  <p:clrMapOvr>
    <a:masterClrMapping/>
  </p:clrMapOvr>
  <p:transition>
    <p:wedg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4" descr="untitled"/>
          <p:cNvPicPr>
            <a:picLocks noChangeAspect="1" noChangeArrowheads="1"/>
          </p:cNvPicPr>
          <p:nvPr/>
        </p:nvPicPr>
        <p:blipFill>
          <a:blip r:embed="rId2"/>
          <a:srcRect/>
          <a:stretch>
            <a:fillRect/>
          </a:stretch>
        </p:blipFill>
        <p:spPr bwMode="auto">
          <a:xfrm>
            <a:off x="0" y="0"/>
            <a:ext cx="9144000" cy="2297113"/>
          </a:xfrm>
          <a:prstGeom prst="rect">
            <a:avLst/>
          </a:prstGeom>
          <a:noFill/>
          <a:ln w="9525">
            <a:noFill/>
            <a:miter lim="800000"/>
            <a:headEnd/>
            <a:tailEnd/>
          </a:ln>
        </p:spPr>
      </p:pic>
      <p:pic>
        <p:nvPicPr>
          <p:cNvPr id="18435" name="Picture 3" descr="C:\Documents and Settings\User\Рабочий стол\ИРИНА КОСМОС\баскетбол\act_richard_jefferson.jpg"/>
          <p:cNvPicPr>
            <a:picLocks noGrp="1" noChangeAspect="1" noChangeArrowheads="1"/>
          </p:cNvPicPr>
          <p:nvPr>
            <p:ph type="body" idx="1"/>
          </p:nvPr>
        </p:nvPicPr>
        <p:blipFill>
          <a:blip r:embed="rId3"/>
          <a:srcRect/>
          <a:stretch>
            <a:fillRect/>
          </a:stretch>
        </p:blipFill>
        <p:spPr>
          <a:xfrm>
            <a:off x="0" y="0"/>
            <a:ext cx="1476375" cy="2276475"/>
          </a:xfrm>
          <a:noFill/>
        </p:spPr>
      </p:pic>
      <p:sp>
        <p:nvSpPr>
          <p:cNvPr id="11270" name="Rectangle 6"/>
          <p:cNvSpPr>
            <a:spLocks noChangeArrowheads="1"/>
          </p:cNvSpPr>
          <p:nvPr/>
        </p:nvSpPr>
        <p:spPr bwMode="auto">
          <a:xfrm>
            <a:off x="0" y="2276475"/>
            <a:ext cx="5003800" cy="4637088"/>
          </a:xfrm>
          <a:prstGeom prst="rect">
            <a:avLst/>
          </a:prstGeom>
          <a:solidFill>
            <a:srgbClr val="FFFF9F"/>
          </a:solidFill>
          <a:ln w="9525">
            <a:noFill/>
            <a:miter lim="800000"/>
            <a:headEnd/>
            <a:tailEnd/>
          </a:ln>
          <a:effectLst/>
        </p:spPr>
        <p:txBody>
          <a:bodyPr>
            <a:spAutoFit/>
          </a:bodyPr>
          <a:lstStyle/>
          <a:p>
            <a:pPr eaLnBrk="1" hangingPunct="1">
              <a:defRPr/>
            </a:pPr>
            <a:r>
              <a:rPr lang="ru-RU" sz="2800" b="1">
                <a:solidFill>
                  <a:srgbClr val="000000"/>
                </a:solidFill>
                <a:effectLst>
                  <a:outerShdw blurRad="38100" dist="38100" dir="2700000" algn="tl">
                    <a:srgbClr val="FFFFFF"/>
                  </a:outerShdw>
                </a:effectLst>
                <a:latin typeface="Times New Roman" pitchFamily="18" charset="0"/>
              </a:rPr>
              <a:t>В процессе всей игры баскетболист должен быть готов к выполнению любого действия, и чаще всего неожиданного. Поэтому он должен всегда находиться в положении готовности, которая позволила бы ему выполнить необходимую задачу.</a:t>
            </a:r>
          </a:p>
          <a:p>
            <a:pPr eaLnBrk="1" hangingPunct="1">
              <a:defRPr/>
            </a:pPr>
            <a:endParaRPr lang="ru-RU" b="1">
              <a:solidFill>
                <a:srgbClr val="000000"/>
              </a:solidFill>
              <a:effectLst>
                <a:outerShdw blurRad="38100" dist="38100" dir="2700000" algn="tl">
                  <a:srgbClr val="FFFFFF"/>
                </a:outerShdw>
              </a:effectLst>
            </a:endParaRPr>
          </a:p>
        </p:txBody>
      </p:sp>
      <p:pic>
        <p:nvPicPr>
          <p:cNvPr id="18437" name="Picture 4" descr="C:\Documents and Settings\User\Рабочий стол\ИРИНА КОСМОС\баскетбол\emanueldavidginobili3.jpg"/>
          <p:cNvPicPr>
            <a:picLocks noChangeAspect="1" noChangeArrowheads="1"/>
          </p:cNvPicPr>
          <p:nvPr/>
        </p:nvPicPr>
        <p:blipFill>
          <a:blip r:embed="rId4"/>
          <a:srcRect/>
          <a:stretch>
            <a:fillRect/>
          </a:stretch>
        </p:blipFill>
        <p:spPr bwMode="auto">
          <a:xfrm>
            <a:off x="5003800" y="2276475"/>
            <a:ext cx="4140200" cy="4581525"/>
          </a:xfrm>
          <a:prstGeom prst="rect">
            <a:avLst/>
          </a:prstGeom>
          <a:noFill/>
          <a:ln w="9525">
            <a:noFill/>
            <a:miter lim="800000"/>
            <a:headEnd/>
            <a:tailEnd/>
          </a:ln>
        </p:spPr>
      </p:pic>
    </p:spTree>
  </p:cSld>
  <p:clrMapOvr>
    <a:masterClrMapping/>
  </p:clrMapOvr>
  <p:transition>
    <p:wedge/>
  </p:transition>
</p:sld>
</file>

<file path=ppt/theme/theme1.xml><?xml version="1.0" encoding="utf-8"?>
<a:theme xmlns:a="http://schemas.openxmlformats.org/drawingml/2006/main" name="Оформление по умолчанию">
  <a:themeElements>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Оформление по умолчанию">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Оформление по умолчанию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Оформление по умолчанию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Оформление по умолчанию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Оформление по умолчанию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Оформление по умолчанию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Оформление по умолчанию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Оформление по умолчанию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Оформление по умолчанию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Оформление по умолчанию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Оформление по умолчанию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Оформление по умолчанию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834</TotalTime>
  <Words>999</Words>
  <Application>Microsoft Office PowerPoint</Application>
  <PresentationFormat>Экран (4:3)</PresentationFormat>
  <Paragraphs>66</Paragraphs>
  <Slides>22</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22</vt:i4>
      </vt:variant>
    </vt:vector>
  </HeadingPairs>
  <TitlesOfParts>
    <vt:vector size="23" baseType="lpstr">
      <vt:lpstr>Оформление по умолчанию</vt:lpstr>
      <vt:lpstr>ВСЁ О БАСКЕТБОЛЕ</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Интересные факты о баскетболе:</vt:lpstr>
    </vt:vector>
  </TitlesOfParts>
  <Company>IvanPro.ws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ВСЁ О БАСКЕТБОЛЕ</dc:title>
  <dc:creator>Comp.ws</dc:creator>
  <cp:lastModifiedBy>Учитель29</cp:lastModifiedBy>
  <cp:revision>22</cp:revision>
  <dcterms:created xsi:type="dcterms:W3CDTF">2010-11-17T20:10:03Z</dcterms:created>
  <dcterms:modified xsi:type="dcterms:W3CDTF">2022-12-14T10:42:58Z</dcterms:modified>
</cp:coreProperties>
</file>