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75" r:id="rId4"/>
    <p:sldId id="268" r:id="rId5"/>
    <p:sldId id="270" r:id="rId6"/>
    <p:sldId id="271" r:id="rId7"/>
    <p:sldId id="269" r:id="rId8"/>
    <p:sldId id="272" r:id="rId9"/>
    <p:sldId id="274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30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28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48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693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601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84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850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874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14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430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12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74F8E-2F4D-4CE1-B2C5-4C33D5EA8B07}" type="datetimeFigureOut">
              <a:rPr lang="ru-RU" smtClean="0"/>
              <a:t>ср 14.12.22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4A93B-3C3A-4EE3-9A0E-B2A3D57793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900igr.net/up/datai/210197/0004-004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900igr.net/up/datai/210197/0004-004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http://900igr.net/up/datai/210197/0004-004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stihi.ru/pics/2021/04/02/15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465138"/>
            <a:ext cx="4617870" cy="514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41172" y="5360460"/>
            <a:ext cx="375147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ГОГОЛЬ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Николай Васильевич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(1809-1852)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5120639" y="312735"/>
            <a:ext cx="6893169" cy="4079631"/>
          </a:xfrm>
          <a:prstGeom prst="wedgeRoundRectCallout">
            <a:avLst>
              <a:gd name="adj1" fmla="val -56291"/>
              <a:gd name="adj2" fmla="val -5776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120638" y="465138"/>
            <a:ext cx="689316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ДИВИШЬСЯ ДРАГОЦЕННОСТИ НАШЕГО ЯЗЫКА: ЧТО НИ ЗВУК, ТО И ПОДАРОК…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77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6622" y="270970"/>
            <a:ext cx="3420459" cy="34204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979" y="200085"/>
            <a:ext cx="3491344" cy="3491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5635" y="386770"/>
            <a:ext cx="3125587" cy="3137826"/>
          </a:xfrm>
          <a:prstGeom prst="ellipse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8412481" y="270970"/>
            <a:ext cx="3336696" cy="333487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" y="3691429"/>
            <a:ext cx="417298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всё было понятно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работал(а)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и правильно выполнял(а) задания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021944" y="3697123"/>
            <a:ext cx="417298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были трудности 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работал(а)</a:t>
            </a:r>
          </a:p>
          <a:p>
            <a:pPr marL="342900" indent="-342900"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ыполнял(а) задания с ошибками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086503" y="3676727"/>
            <a:ext cx="436321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не работал(а) и не отвечал(а) на вопросы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 выполнял(а) задания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169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857138"/>
              </p:ext>
            </p:extLst>
          </p:nvPr>
        </p:nvGraphicFramePr>
        <p:xfrm>
          <a:off x="301625" y="4763"/>
          <a:ext cx="11588750" cy="685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Точечный рисунок" r:id="rId3" imgW="7267680" imgH="4314960" progId="Paint.Picture">
                  <p:embed/>
                </p:oleObj>
              </mc:Choice>
              <mc:Fallback>
                <p:oleObj name="Точечный рисунок" r:id="rId3" imgW="7267680" imgH="4314960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25" y="4763"/>
                        <a:ext cx="11588750" cy="68532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59987" y="1364565"/>
            <a:ext cx="1481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ГЛАСНЫЕ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9175" y="2304756"/>
            <a:ext cx="1142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БУКВЫ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1290" y="2322693"/>
            <a:ext cx="1042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ЗВУКИ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90764" y="3199461"/>
            <a:ext cx="1487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УДАРНЫЕ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102" y="3133598"/>
            <a:ext cx="1246613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     Е</a:t>
            </a: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Ё      И</a:t>
            </a: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     У</a:t>
            </a: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Ы     Э </a:t>
            </a:r>
          </a:p>
          <a:p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Ю    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64066" y="3395711"/>
            <a:ext cx="1246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Ъ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36641" y="1056390"/>
            <a:ext cx="186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СОГЛАСНЫЕ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23674" y="1914729"/>
            <a:ext cx="1042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ЗВУКИ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53063" y="1939113"/>
            <a:ext cx="1142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БУКВЫ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595134" y="2799351"/>
            <a:ext cx="12439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ГЛУХИЕ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29486" y="4193358"/>
            <a:ext cx="1332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МЯГКИЕ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86269" y="4159252"/>
            <a:ext cx="1545550" cy="46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0544842" y="4193357"/>
            <a:ext cx="1428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ТВЁРДЫЕ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66856" y="2877613"/>
            <a:ext cx="2062629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Б    В     Г</a:t>
            </a:r>
          </a:p>
          <a:p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    Ж    З</a:t>
            </a:r>
          </a:p>
          <a:p>
            <a:endParaRPr lang="ru-RU" sz="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Й    К    Л</a:t>
            </a:r>
          </a:p>
          <a:p>
            <a:endParaRPr lang="ru-RU" sz="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    Н     П</a:t>
            </a:r>
          </a:p>
          <a:p>
            <a:endParaRPr lang="ru-RU" sz="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     С    Т</a:t>
            </a:r>
          </a:p>
          <a:p>
            <a:endParaRPr lang="ru-RU" sz="9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     Х    Ц</a:t>
            </a:r>
          </a:p>
          <a:p>
            <a:endParaRPr lang="ru-RU" sz="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     Ш   Щ</a:t>
            </a:r>
          </a:p>
        </p:txBody>
      </p:sp>
    </p:spTree>
    <p:extLst>
      <p:ext uri="{BB962C8B-B14F-4D97-AF65-F5344CB8AC3E}">
        <p14:creationId xmlns:p14="http://schemas.microsoft.com/office/powerpoint/2010/main" val="295467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virtualacademy.ru/files/screenshots/f_5bb558f5a75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86663" y="437322"/>
            <a:ext cx="11018673" cy="59869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AutoShape 2" descr="https://detikontinentov.com/wp-content/uploads/2021/obuchenie-gramote/L.pngldodlzh.pngmi-e162368132167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436" y="2982151"/>
            <a:ext cx="2888895" cy="3288964"/>
          </a:xfrm>
          <a:prstGeom prst="rect">
            <a:avLst/>
          </a:prstGeom>
        </p:spPr>
      </p:pic>
      <p:grpSp>
        <p:nvGrpSpPr>
          <p:cNvPr id="19" name="Группа 18"/>
          <p:cNvGrpSpPr/>
          <p:nvPr/>
        </p:nvGrpSpPr>
        <p:grpSpPr>
          <a:xfrm>
            <a:off x="3260090" y="693896"/>
            <a:ext cx="5671816" cy="2377810"/>
            <a:chOff x="3260090" y="693896"/>
            <a:chExt cx="5671816" cy="2377810"/>
          </a:xfrm>
        </p:grpSpPr>
        <p:sp>
          <p:nvSpPr>
            <p:cNvPr id="6" name="Скругленная прямоугольная выноска 5"/>
            <p:cNvSpPr/>
            <p:nvPr/>
          </p:nvSpPr>
          <p:spPr>
            <a:xfrm>
              <a:off x="3403934" y="713965"/>
              <a:ext cx="5384129" cy="2357741"/>
            </a:xfrm>
            <a:prstGeom prst="wedgeRoundRectCallout">
              <a:avLst>
                <a:gd name="adj1" fmla="val -60947"/>
                <a:gd name="adj2" fmla="val 57293"/>
                <a:gd name="adj3" fmla="val 16667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60090" y="693896"/>
              <a:ext cx="5671816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Апетит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воскресенье, </a:t>
              </a:r>
              <a:r>
                <a:rPr lang="ru-RU" sz="3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экскурсавот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ru-RU" sz="3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антена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ru-RU" sz="3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досвидание</a:t>
              </a:r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аккуратный, </a:t>
              </a:r>
              <a:r>
                <a:rPr lang="ru-RU" sz="3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жолтый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1548" y="3650898"/>
            <a:ext cx="3370054" cy="2620217"/>
          </a:xfrm>
          <a:prstGeom prst="rect">
            <a:avLst/>
          </a:prstGeom>
        </p:spPr>
      </p:pic>
      <p:grpSp>
        <p:nvGrpSpPr>
          <p:cNvPr id="17" name="Группа 16"/>
          <p:cNvGrpSpPr/>
          <p:nvPr/>
        </p:nvGrpSpPr>
        <p:grpSpPr>
          <a:xfrm>
            <a:off x="2748212" y="2590542"/>
            <a:ext cx="5275980" cy="2606699"/>
            <a:chOff x="2748212" y="2590542"/>
            <a:chExt cx="5275980" cy="2606699"/>
          </a:xfrm>
        </p:grpSpPr>
        <p:sp>
          <p:nvSpPr>
            <p:cNvPr id="9" name="Скругленная прямоугольная выноска 8"/>
            <p:cNvSpPr/>
            <p:nvPr/>
          </p:nvSpPr>
          <p:spPr>
            <a:xfrm>
              <a:off x="2860856" y="2590542"/>
              <a:ext cx="5050692" cy="2606699"/>
            </a:xfrm>
            <a:prstGeom prst="wedgeRoundRectCallout">
              <a:avLst>
                <a:gd name="adj1" fmla="val 56635"/>
                <a:gd name="adj2" fmla="val 15241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48212" y="2739729"/>
              <a:ext cx="527598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Ап</a:t>
              </a:r>
              <a:r>
                <a:rPr lang="ru-RU" sz="36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</a:t>
              </a:r>
              <a:r>
                <a:rPr lang="ru-RU" sz="3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етит, воскресенье, экскурс</a:t>
              </a:r>
              <a:r>
                <a:rPr lang="ru-RU" sz="36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ru-RU" sz="3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во</a:t>
              </a:r>
              <a:r>
                <a:rPr lang="ru-RU" sz="36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</a:t>
              </a:r>
              <a:r>
                <a:rPr lang="ru-RU" sz="3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антен</a:t>
              </a:r>
              <a:r>
                <a:rPr lang="ru-RU" sz="36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</a:t>
              </a:r>
              <a:r>
                <a:rPr lang="ru-RU" sz="3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а, </a:t>
              </a:r>
            </a:p>
            <a:p>
              <a:pPr algn="ctr"/>
              <a:r>
                <a:rPr lang="ru-RU" sz="3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</a:t>
              </a:r>
              <a:r>
                <a:rPr lang="ru-RU" sz="36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ru-RU" sz="3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свидани</a:t>
              </a:r>
              <a:r>
                <a:rPr lang="ru-RU" sz="36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</a:t>
              </a:r>
              <a:r>
                <a:rPr lang="ru-RU" sz="3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аккуратный, ж</a:t>
              </a:r>
              <a:r>
                <a:rPr lang="ru-RU" sz="3600" b="1" u="sng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ё</a:t>
              </a:r>
              <a:r>
                <a:rPr lang="ru-RU" sz="3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лтый</a:t>
              </a:r>
              <a:endPara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49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virtualacademy.ru/files/screenshots/f_5bb558f5a75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586663" y="437322"/>
            <a:ext cx="11018673" cy="59869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287403"/>
              </p:ext>
            </p:extLst>
          </p:nvPr>
        </p:nvGraphicFramePr>
        <p:xfrm>
          <a:off x="964148" y="448464"/>
          <a:ext cx="10760765" cy="70408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607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Жили </a:t>
                      </a:r>
                      <a:r>
                        <a:rPr lang="ru-RU" sz="3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были в одной стране странные жители. Их было слышно, но не было видно. Их нельзя было прочитать и написать, но их все слышали, их называли_____________. </a:t>
                      </a:r>
                      <a:br>
                        <a:rPr lang="ru-RU" sz="3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3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Шесть </a:t>
                      </a:r>
                      <a:r>
                        <a:rPr lang="ru-RU" sz="3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жителей были певцами. Они каждое утро пели. Их назвали </a:t>
                      </a:r>
                      <a:r>
                        <a:rPr lang="ru-RU" sz="3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______________ </a:t>
                      </a:r>
                      <a:r>
                        <a:rPr lang="ru-RU" sz="3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звуками</a:t>
                      </a:r>
                      <a:r>
                        <a:rPr lang="ru-RU" sz="3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А другие звуки были недовольны. Они шипели и шуршали, жужжали и свистели, цокали. Их называли _____________ и  ____________, _____________ и _____________ звуками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935" marR="114935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4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935" marR="114935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52342" y="2129197"/>
            <a:ext cx="2500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ЗВУКАМИ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78590" y="3209495"/>
            <a:ext cx="3004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ГЛАСНЫМИ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64148" y="5009371"/>
            <a:ext cx="2943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ЗВОНКИМИ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69486" y="5009369"/>
            <a:ext cx="25788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ГЛУХИМИ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01451" y="5009371"/>
            <a:ext cx="2736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МЯГКИМИ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0696" y="5551528"/>
            <a:ext cx="2906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ТВЁРДЫМИ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94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virtualacademy.ru/files/screenshots/f_5bb558f5a75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61911" y="435537"/>
            <a:ext cx="11468177" cy="59869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86060" y="876995"/>
            <a:ext cx="4582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79908" y="769273"/>
            <a:ext cx="44050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Звуки и буквы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9648" y="2009561"/>
            <a:ext cx="44850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6008" y="3015285"/>
            <a:ext cx="55624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Blip>
                <a:blip r:embed="rId3"/>
              </a:buBlip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ПОВТОРИТЬ …</a:t>
            </a:r>
          </a:p>
          <a:p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685800">
              <a:buBlip>
                <a:blip r:embed="rId3"/>
              </a:buBlip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НАУЧИТЬСЯ…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5929" y="2840558"/>
            <a:ext cx="9791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            знания о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звуках и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буквах;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05930" y="4267147"/>
            <a:ext cx="106082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           делать транскрипцию и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-буквенный разбор слов.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67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virtualacademy.ru/files/screenshots/f_5bb558f5a75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61909" y="436172"/>
            <a:ext cx="11468177" cy="59869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21032" y="770314"/>
            <a:ext cx="51499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ПЛАН УРОКА: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948649"/>
              </p:ext>
            </p:extLst>
          </p:nvPr>
        </p:nvGraphicFramePr>
        <p:xfrm>
          <a:off x="930565" y="1882647"/>
          <a:ext cx="10515600" cy="31043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41728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4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Обобщим </a:t>
                      </a:r>
                      <a:r>
                        <a:rPr lang="ru-RU" sz="4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знания о звуках и буквах</a:t>
                      </a:r>
                      <a:r>
                        <a:rPr lang="ru-RU" sz="4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4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Будем </a:t>
                      </a:r>
                      <a:r>
                        <a:rPr lang="ru-RU" sz="4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учиться </a:t>
                      </a:r>
                      <a:r>
                        <a:rPr lang="ru-RU" sz="4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делать транскрипцию. </a:t>
                      </a:r>
                      <a:endParaRPr lang="ru-RU" sz="44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3. Выполним </a:t>
                      </a:r>
                      <a:r>
                        <a:rPr kumimoji="0" lang="ru-RU" sz="4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звуко</a:t>
                      </a: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-буквенный разбор слов.</a:t>
                      </a:r>
                      <a:r>
                        <a:rPr kumimoji="0" lang="ru-RU" sz="4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935" marR="114935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9219" name="Picture 3" descr="https://forum.materinstvo.ru/uploads/1335517138/post-33310-133569286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1879" y="3390740"/>
            <a:ext cx="4563745" cy="3032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18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65055"/>
              </p:ext>
            </p:extLst>
          </p:nvPr>
        </p:nvGraphicFramePr>
        <p:xfrm>
          <a:off x="0" y="875855"/>
          <a:ext cx="12192000" cy="5760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21454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РЯД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РЯД</a:t>
                      </a:r>
                      <a:endParaRPr lang="ru-RU" sz="4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РЯД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1454">
                <a:tc gridSpan="3">
                  <a:txBody>
                    <a:bodyPr/>
                    <a:lstStyle/>
                    <a:p>
                      <a:pPr algn="ctr"/>
                      <a:r>
                        <a:rPr lang="ru-RU" sz="3600" u="sng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 1.</a:t>
                      </a:r>
                      <a:r>
                        <a:rPr lang="ru-RU" sz="36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Запишите транскрипцию слов</a:t>
                      </a:r>
                      <a:endParaRPr lang="ru-RU" sz="4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1454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Грядка</a:t>
                      </a:r>
                      <a:endParaRPr lang="ru-RU" sz="5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Большой</a:t>
                      </a:r>
                      <a:endParaRPr lang="ru-RU" sz="5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Снежинка</a:t>
                      </a:r>
                      <a:endParaRPr lang="ru-RU" sz="5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algn="ctr"/>
                      <a:endParaRPr lang="ru-RU" sz="5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5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1454">
                <a:tc gridSpan="3">
                  <a:txBody>
                    <a:bodyPr/>
                    <a:lstStyle/>
                    <a:p>
                      <a:pPr algn="ctr"/>
                      <a:r>
                        <a:rPr lang="ru-RU" sz="3600" b="0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Задание 2.</a:t>
                      </a:r>
                      <a:r>
                        <a:rPr lang="ru-RU" sz="3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6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транскрипции слова  записать его буквами</a:t>
                      </a:r>
                      <a:endParaRPr lang="ru-RU" sz="3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4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21454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ru-RU" sz="5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Д'ир'эв'й'а</a:t>
                      </a:r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] </a:t>
                      </a:r>
                      <a:endParaRPr lang="ru-RU" sz="5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ru-RU" sz="5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Зупк'и</a:t>
                      </a:r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] </a:t>
                      </a:r>
                      <a:endParaRPr lang="ru-RU" sz="5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ru-RU" sz="5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Й'агатка</a:t>
                      </a:r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21454">
                <a:tc>
                  <a:txBody>
                    <a:bodyPr/>
                    <a:lstStyle/>
                    <a:p>
                      <a:pPr algn="ctr"/>
                      <a:endParaRPr lang="ru-RU" sz="5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5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625475" y="3061653"/>
            <a:ext cx="11566525" cy="934802"/>
            <a:chOff x="625475" y="4568806"/>
            <a:chExt cx="11566525" cy="93480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625475" y="4568806"/>
              <a:ext cx="2701572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5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[</a:t>
              </a:r>
              <a:r>
                <a:rPr lang="ru-RU" sz="5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Гр'атка</a:t>
              </a:r>
              <a:r>
                <a:rPr lang="ru-RU" sz="5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]</a:t>
              </a:r>
              <a:endParaRPr lang="ru-RU" sz="13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4405630" y="4580278"/>
              <a:ext cx="35356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5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[</a:t>
              </a:r>
              <a:r>
                <a:rPr lang="ru-RU" sz="5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Бал'шой</a:t>
              </a:r>
              <a:r>
                <a:rPr lang="ru-RU" sz="5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']</a:t>
              </a:r>
              <a:endParaRPr lang="ru-RU" sz="13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8108950" y="4568806"/>
              <a:ext cx="408305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5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[</a:t>
              </a:r>
              <a:r>
                <a:rPr lang="ru-RU" sz="5400" dirty="0" err="1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Сн'эжынка</a:t>
              </a:r>
              <a:r>
                <a:rPr lang="ru-RU" sz="54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]</a:t>
              </a:r>
              <a:endParaRPr lang="ru-RU" sz="13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35459" y="5621198"/>
            <a:ext cx="108220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Деревья           Зубки            Ягодка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5308" y="179754"/>
            <a:ext cx="8342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ВЫПОЛНИТЕ ЗАДАНИЯ ПО РЯДАМ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46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05370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6050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1417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ВАРИАНТ </a:t>
                      </a:r>
                      <a:r>
                        <a:rPr lang="ru-RU" sz="3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Задание 1.</a:t>
                      </a:r>
                      <a:r>
                        <a:rPr lang="ru-RU" sz="3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32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Мальчик, печальный, букварь, лебедь.</a:t>
                      </a:r>
                    </a:p>
                    <a:p>
                      <a:pPr algn="l">
                        <a:spcAft>
                          <a:spcPts val="750"/>
                        </a:spcAft>
                      </a:pPr>
                      <a:r>
                        <a:rPr lang="ru-RU" sz="3200" b="1" u="sng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Задание 2.</a:t>
                      </a:r>
                      <a:r>
                        <a:rPr lang="ru-RU" sz="3200" b="1" dirty="0"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Лимона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сала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снегопа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арбу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насо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стол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гри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жира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портре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ло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ка, оши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ка, 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сегда.</a:t>
                      </a:r>
                      <a:endParaRPr lang="ru-RU" sz="3200" b="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Задание 3. 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Слово ледяной состоит из 4 слогов: </a:t>
                      </a:r>
                      <a:r>
                        <a:rPr lang="ru-RU" sz="3200" b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ле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3200" b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дя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ru-RU" sz="3200" b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ны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-е. Ударение падает на 3-й слог. Транскрипция слова: [</a:t>
                      </a:r>
                      <a:r>
                        <a:rPr lang="ru-RU" sz="3200" b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л’ид’иный’э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]</a:t>
                      </a:r>
                      <a:r>
                        <a:rPr lang="ru-RU" sz="32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935" marR="1149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ВАРИАНТ </a:t>
                      </a:r>
                      <a:r>
                        <a:rPr lang="ru-RU" sz="3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Задание 1.</a:t>
                      </a:r>
                      <a:r>
                        <a:rPr lang="ru-RU" sz="3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3200" b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Соловьи, вечный, телефон, карта.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Задание 2. </a:t>
                      </a:r>
                      <a:r>
                        <a:rPr lang="ru-RU" sz="32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Тетра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ка, но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дру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моро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каранда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страу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холо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алфави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медве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ь, ду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наскво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ь, бульдо</a:t>
                      </a:r>
                      <a:r>
                        <a:rPr lang="ru-RU" sz="3200" b="0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3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b="1" u="sng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Задание 3. 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Слово гибкий состоит из 2 слогов: гиб-кий. Ударение падает на 1-й слог. Транскрипция слова: [</a:t>
                      </a:r>
                      <a:r>
                        <a:rPr lang="ru-RU" sz="3200" b="0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г’и́пк’ий</a:t>
                      </a:r>
                      <a:r>
                        <a:rPr lang="ru-RU" sz="3200" b="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’].</a:t>
                      </a:r>
                      <a:endParaRPr lang="ru-RU" sz="32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935" marR="11493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9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virtualacademy.ru/files/screenshots/f_5bb558f5a751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61911" y="435537"/>
            <a:ext cx="11468177" cy="598692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86060" y="876995"/>
            <a:ext cx="4582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79908" y="769273"/>
            <a:ext cx="44050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Звуки и буквы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9648" y="2009561"/>
            <a:ext cx="44850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6008" y="3015285"/>
            <a:ext cx="53252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685800" indent="-685800">
              <a:buBlip>
                <a:blip r:embed="rId3"/>
              </a:buBlip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ПОВТОРИМ …</a:t>
            </a:r>
          </a:p>
          <a:p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85800" indent="-685800">
              <a:buBlip>
                <a:blip r:embed="rId3"/>
              </a:buBlip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НАУЧИМСЯ…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5929" y="2840558"/>
            <a:ext cx="9791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           знания о 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звуках и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буквах;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29729" y="4281604"/>
            <a:ext cx="1050035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             делать транскрипцию и </a:t>
            </a:r>
            <a:r>
              <a:rPr lang="ru-RU" sz="5400" dirty="0" err="1" smtClean="0"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-буквенный разбор слов.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1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414</Words>
  <Application>Microsoft Office PowerPoint</Application>
  <PresentationFormat>Широкоэкранный</PresentationFormat>
  <Paragraphs>102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28</cp:revision>
  <dcterms:created xsi:type="dcterms:W3CDTF">2022-09-18T16:11:26Z</dcterms:created>
  <dcterms:modified xsi:type="dcterms:W3CDTF">2022-12-14T17:47:32Z</dcterms:modified>
</cp:coreProperties>
</file>