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embeddedFontLst>
    <p:embeddedFont>
      <p:font typeface="Roboto" charset="0"/>
      <p:regular r:id="rId25"/>
      <p:bold r:id="rId26"/>
      <p:italic r:id="rId27"/>
      <p:boldItalic r:id="rId28"/>
    </p:embeddedFont>
    <p:embeddedFont>
      <p:font typeface="Merriweather Light" charset="-52"/>
      <p:regular r:id="rId29"/>
      <p:bold r:id="rId30"/>
      <p:italic r:id="rId31"/>
      <p:boldItalic r:id="rId32"/>
    </p:embeddedFont>
    <p:embeddedFont>
      <p:font typeface="Merriweather" charset="-52"/>
      <p:regular r:id="rId33"/>
      <p:bold r:id="rId34"/>
      <p:italic r:id="rId35"/>
      <p:boldItalic r:id="rId36"/>
    </p:embeddedFont>
    <p:embeddedFont>
      <p:font typeface="Century Gothic" pitchFamily="34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je5C5Q2RQPeFuHgDlDsG4WVeKvt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-74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font" Target="fonts/font15.fntdata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font" Target="fonts/font16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3705344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4" name="Google Shape;94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2" name="Google Shape;11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2" name="Google Shape;13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/>
          <p:nvPr/>
        </p:nvSpPr>
        <p:spPr>
          <a:xfrm>
            <a:off x="-125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4"/>
          <p:cNvSpPr txBox="1">
            <a:spLocks noGrp="1"/>
          </p:cNvSpPr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subTitle" idx="1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3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33"/>
          <p:cNvSpPr txBox="1">
            <a:spLocks noGrp="1"/>
          </p:cNvSpPr>
          <p:nvPr>
            <p:ph type="body" idx="1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>
            <a:endParaRPr/>
          </a:p>
        </p:txBody>
      </p:sp>
      <p:sp>
        <p:nvSpPr>
          <p:cNvPr id="55" name="Google Shape;55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4"/>
          <p:cNvSpPr txBox="1">
            <a:spLocks noGrp="1"/>
          </p:cNvSpPr>
          <p:nvPr>
            <p:ph type="title" hasCustomPrompt="1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34"/>
          <p:cNvSpPr txBox="1">
            <a:spLocks noGrp="1"/>
          </p:cNvSpPr>
          <p:nvPr>
            <p:ph type="body" idx="1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9" name="Google Shape;59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5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5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5"/>
          <p:cNvSpPr txBox="1">
            <a:spLocks noGrp="1"/>
          </p:cNvSpPr>
          <p:nvPr>
            <p:ph type="body" idx="1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2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8"/>
          <p:cNvSpPr/>
          <p:nvPr/>
        </p:nvSpPr>
        <p:spPr>
          <a:xfrm>
            <a:off x="0" y="48099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27" name="Google Shape;27;p28"/>
          <p:cNvSpPr/>
          <p:nvPr/>
        </p:nvSpPr>
        <p:spPr>
          <a:xfrm>
            <a:off x="0" y="0"/>
            <a:ext cx="9144250" cy="4398100"/>
          </a:xfrm>
          <a:custGeom>
            <a:avLst/>
            <a:gdLst/>
            <a:ahLst/>
            <a:cxnLst/>
            <a:rect l="l" t="t" r="r" b="b"/>
            <a:pathLst>
              <a:path w="365770" h="175924" extrusionOk="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28" name="Google Shape;28;p28"/>
          <p:cNvSpPr txBox="1">
            <a:spLocks noGrp="1"/>
          </p:cNvSpPr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9" name="Google Shape;29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9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29"/>
          <p:cNvSpPr/>
          <p:nvPr/>
        </p:nvSpPr>
        <p:spPr>
          <a:xfrm>
            <a:off x="0" y="44125"/>
            <a:ext cx="4313625" cy="4399375"/>
          </a:xfrm>
          <a:custGeom>
            <a:avLst/>
            <a:gdLst/>
            <a:ahLst/>
            <a:cxnLst/>
            <a:rect l="l" t="t" r="r" b="b"/>
            <a:pathLst>
              <a:path w="172545" h="175975" extrusionOk="0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33" name="Google Shape;33;p29"/>
          <p:cNvSpPr/>
          <p:nvPr/>
        </p:nvSpPr>
        <p:spPr>
          <a:xfrm>
            <a:off x="-125" y="0"/>
            <a:ext cx="4316900" cy="4395600"/>
          </a:xfrm>
          <a:custGeom>
            <a:avLst/>
            <a:gdLst/>
            <a:ahLst/>
            <a:cxnLst/>
            <a:rect l="l" t="t" r="r" b="b"/>
            <a:pathLst>
              <a:path w="172676" h="175824" extrusionOk="0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34" name="Google Shape;34;p2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29"/>
          <p:cNvSpPr txBox="1">
            <a:spLocks noGrp="1"/>
          </p:cNvSpPr>
          <p:nvPr>
            <p:ph type="body" idx="1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0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0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30"/>
          <p:cNvSpPr txBox="1">
            <a:spLocks noGrp="1"/>
          </p:cNvSpPr>
          <p:nvPr>
            <p:ph type="body" idx="1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30"/>
          <p:cNvSpPr txBox="1">
            <a:spLocks noGrp="1"/>
          </p:cNvSpPr>
          <p:nvPr>
            <p:ph type="body" idx="2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3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1"/>
          <p:cNvSpPr txBox="1">
            <a:spLocks noGrp="1"/>
          </p:cNvSpPr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5" name="Google Shape;45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32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32"/>
          <p:cNvSpPr txBox="1">
            <a:spLocks noGrp="1"/>
          </p:cNvSpPr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32"/>
          <p:cNvSpPr txBox="1">
            <a:spLocks noGrp="1"/>
          </p:cNvSpPr>
          <p:nvPr>
            <p:ph type="subTitle" idx="1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50" name="Google Shape;50;p32"/>
          <p:cNvSpPr txBox="1">
            <a:spLocks noGrp="1"/>
          </p:cNvSpPr>
          <p:nvPr>
            <p:ph type="body" idx="2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aradig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 b="0" i="0" u="none" strike="noStrike" cap="none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>
            <a:endParaRPr/>
          </a:p>
        </p:txBody>
      </p:sp>
      <p:sp>
        <p:nvSpPr>
          <p:cNvPr id="7" name="Google Shape;7;p2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5.xml"/><Relationship Id="rId4" Type="http://schemas.openxmlformats.org/officeDocument/2006/relationships/slide" Target="slide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slide" Target="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slide" Target="slide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slide" Target="slid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ipi.ru/view/sections/91/docs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" Target="slide6.xml"/><Relationship Id="rId7" Type="http://schemas.openxmlformats.org/officeDocument/2006/relationships/slide" Target="slide1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14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slide" Target="slide5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slide" Target="slide5.xml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"/>
          <p:cNvSpPr txBox="1">
            <a:spLocks noGrp="1"/>
          </p:cNvSpPr>
          <p:nvPr>
            <p:ph type="ctrTitle"/>
          </p:nvPr>
        </p:nvSpPr>
        <p:spPr>
          <a:xfrm>
            <a:off x="311700" y="539724"/>
            <a:ext cx="8520600" cy="2354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" b="1"/>
              <a:t>«Разбор и решение  задачи ЕГЭ по физике № 24 (задача с астрономическим содержанием)»</a:t>
            </a:r>
            <a:endParaRPr/>
          </a:p>
        </p:txBody>
      </p:sp>
      <p:sp>
        <p:nvSpPr>
          <p:cNvPr id="65" name="Google Shape;65;p1"/>
          <p:cNvSpPr txBox="1">
            <a:spLocks noGrp="1"/>
          </p:cNvSpPr>
          <p:nvPr>
            <p:ph type="subTitle" idx="1"/>
          </p:nvPr>
        </p:nvSpPr>
        <p:spPr>
          <a:xfrm>
            <a:off x="3932808" y="3320248"/>
            <a:ext cx="5104660" cy="14648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ru" b="1" i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Выполнил: ученик 11 класса</a:t>
            </a:r>
            <a:endParaRPr b="1" i="1"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lvl="0" indent="-3111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ru" b="1" i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Калайджян Дмитрий  </a:t>
            </a:r>
            <a:endParaRPr b="1" i="1"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lvl="0" indent="-3111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ru" b="1" i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Руководитель: учитель физики</a:t>
            </a:r>
            <a:endParaRPr b="1" i="1"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lvl="0" indent="-31115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ru" b="1" i="1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Шашкова Ирина Валентиновна</a:t>
            </a:r>
            <a:endParaRPr b="1" i="1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gallery dir="l"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189400"/>
            <a:ext cx="6515600" cy="289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-1" y="0"/>
            <a:ext cx="5853875" cy="218938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0">
            <a:hlinkClick r:id="" action="ppaction://hlinkshowjump?jump=nextslide"/>
          </p:cNvPr>
          <p:cNvSpPr txBox="1"/>
          <p:nvPr/>
        </p:nvSpPr>
        <p:spPr>
          <a:xfrm>
            <a:off x="7092925" y="3366525"/>
            <a:ext cx="1814400" cy="17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Ответ -&gt;</a:t>
            </a:r>
            <a:endParaRPr sz="2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1"/>
          <p:cNvSpPr txBox="1"/>
          <p:nvPr/>
        </p:nvSpPr>
        <p:spPr>
          <a:xfrm>
            <a:off x="74975" y="209950"/>
            <a:ext cx="8794800" cy="37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По первому пункту можно сделать вывод, что он правильный. Действительно температура ее составляет 3100 К – это соответствует красному цвету по размеру она в 900 раз больше Солнца, следовательно, Бетельгейзе красный сверхгигант.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Солнце желтая звезда имеющая температуру поверхности 5800 К. Температура Проциона – 6900 К. Ответ явно не правильный, так как температура выше, а не ниже.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Созвездия – это несколько звезд объединенных общим участком на небе, а не находящиеся на одинаковых расстояниях друг от друга или от Земли. Ответ неправильный.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Вега действительно относиться к белым звездам спектрального класса А. Однако запоминать, к какому классу относится, не имеет смысла, так как это справочная информация. Вернемся к этому вопросу позже, но если владеть справочной информацией, его можно решить очень быстро.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Масса и спектральный класс не имеют связи, поэтому это утверждение неверно. Соответственно 4 вопрос верный.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1" name="Google Shape;151;p11">
            <a:hlinkClick r:id="" action="ppaction://hlinkshowjump?jump=previousslide"/>
          </p:cNvPr>
          <p:cNvSpPr txBox="1"/>
          <p:nvPr/>
        </p:nvSpPr>
        <p:spPr>
          <a:xfrm>
            <a:off x="247425" y="4008050"/>
            <a:ext cx="1896900" cy="7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К заданию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&lt;-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52" name="Google Shape;152;p11">
            <a:hlinkClick r:id="rId3" action="ppaction://hlinksldjump"/>
          </p:cNvPr>
          <p:cNvSpPr txBox="1"/>
          <p:nvPr/>
        </p:nvSpPr>
        <p:spPr>
          <a:xfrm>
            <a:off x="6710475" y="4008050"/>
            <a:ext cx="1896900" cy="9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3" action="ppaction://hlinksldjump"/>
              </a:rPr>
              <a:t>К списку задач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-&gt;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53" name="Google Shape;153;p11"/>
          <p:cNvSpPr txBox="1"/>
          <p:nvPr/>
        </p:nvSpPr>
        <p:spPr>
          <a:xfrm>
            <a:off x="2511775" y="4195500"/>
            <a:ext cx="3561300" cy="9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Следовательно правильными ответами будут 1 и 4.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5764645" cy="29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904000"/>
            <a:ext cx="3109477" cy="2239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2">
            <a:hlinkClick r:id="" action="ppaction://hlinkshowjump?jump=nextslide"/>
          </p:cNvPr>
          <p:cNvSpPr txBox="1"/>
          <p:nvPr/>
        </p:nvSpPr>
        <p:spPr>
          <a:xfrm>
            <a:off x="7092925" y="3366525"/>
            <a:ext cx="1814400" cy="17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Ответ -&gt;</a:t>
            </a:r>
            <a:endParaRPr sz="2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3"/>
          <p:cNvSpPr txBox="1"/>
          <p:nvPr/>
        </p:nvSpPr>
        <p:spPr>
          <a:xfrm>
            <a:off x="119975" y="127475"/>
            <a:ext cx="8877300" cy="346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Белые карлики много меньше гигантов, поэтому их плотность намного больше плотности остальных звезд, включая и гигантов, поэтому это утверждение не верно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Да, звезда Канопус относится к сверхгигантам, так как имеет размер в 65 раз больше солнечного. Это утверждение правильное.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На диаграмме мы видим, что температура класса А выше G. Да и как мы обсуждали ранее, чем выше класс, тем больше температура, поэтому утверждение верное.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По диаграмме видно, что Солнце относится к спектральному классу G, а не к классу А. То есть утверждение ложное.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erriweather"/>
              <a:buAutoNum type="arabicParenR"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На диаграмме видим, что температуре 8000 К соответствует классу А, поэтому данное утверждение правильное.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6" name="Google Shape;166;p13">
            <a:hlinkClick r:id="" action="ppaction://hlinkshowjump?jump=previousslide"/>
          </p:cNvPr>
          <p:cNvSpPr txBox="1"/>
          <p:nvPr/>
        </p:nvSpPr>
        <p:spPr>
          <a:xfrm>
            <a:off x="314875" y="3783125"/>
            <a:ext cx="1896900" cy="11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К заданию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&lt;-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67" name="Google Shape;167;p13">
            <a:hlinkClick r:id="rId3" action="ppaction://hlinksldjump"/>
          </p:cNvPr>
          <p:cNvSpPr txBox="1"/>
          <p:nvPr/>
        </p:nvSpPr>
        <p:spPr>
          <a:xfrm>
            <a:off x="6725475" y="3783125"/>
            <a:ext cx="1896900" cy="11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3" action="ppaction://hlinksldjump"/>
              </a:rPr>
              <a:t>К списку задач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-&gt;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68" name="Google Shape;168;p13"/>
          <p:cNvSpPr txBox="1"/>
          <p:nvPr/>
        </p:nvSpPr>
        <p:spPr>
          <a:xfrm>
            <a:off x="2466775" y="3658925"/>
            <a:ext cx="3644100" cy="11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Следовательно правильными ответами будут 2 и 5.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4"/>
          <p:cNvSpPr txBox="1">
            <a:spLocks noGrp="1"/>
          </p:cNvSpPr>
          <p:nvPr>
            <p:ph type="title"/>
          </p:nvPr>
        </p:nvSpPr>
        <p:spPr>
          <a:xfrm>
            <a:off x="295350" y="235000"/>
            <a:ext cx="8520600" cy="954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Задачи о планетах и спутниках солнечной системы.</a:t>
            </a:r>
            <a:endParaRPr/>
          </a:p>
        </p:txBody>
      </p:sp>
      <p:sp>
        <p:nvSpPr>
          <p:cNvPr id="174" name="Google Shape;174;p14"/>
          <p:cNvSpPr txBox="1"/>
          <p:nvPr/>
        </p:nvSpPr>
        <p:spPr>
          <a:xfrm>
            <a:off x="21000" y="1322625"/>
            <a:ext cx="9069300" cy="11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Задачи этого типа не нуждаются в обширных знаниях по астрономии, так как обычно вся нужная информация находиться в справочном материале или в самом задании, однако повторение информации о солнечной системе, её планетах и их спутников не будет лишним.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75" name="Google Shape;175;p14">
            <a:hlinkClick r:id="rId3" action="ppaction://hlinksldjump"/>
          </p:cNvPr>
          <p:cNvSpPr txBox="1"/>
          <p:nvPr/>
        </p:nvSpPr>
        <p:spPr>
          <a:xfrm>
            <a:off x="295350" y="3541400"/>
            <a:ext cx="3284100" cy="14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ru" sz="4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Задача 1 -&gt;</a:t>
            </a:r>
            <a:endParaRPr sz="4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76" name="Google Shape;176;p14">
            <a:hlinkClick r:id="rId4" action="ppaction://hlinksldjump"/>
          </p:cNvPr>
          <p:cNvSpPr txBox="1"/>
          <p:nvPr/>
        </p:nvSpPr>
        <p:spPr>
          <a:xfrm>
            <a:off x="5531850" y="3541400"/>
            <a:ext cx="3284100" cy="14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ru" sz="4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Задача 2 -&gt;</a:t>
            </a:r>
            <a:endParaRPr sz="4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77" name="Google Shape;177;p14">
            <a:hlinkClick r:id="rId5" action="ppaction://hlinksldjump"/>
          </p:cNvPr>
          <p:cNvSpPr txBox="1"/>
          <p:nvPr/>
        </p:nvSpPr>
        <p:spPr>
          <a:xfrm>
            <a:off x="3398000" y="3730100"/>
            <a:ext cx="1952400" cy="11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В Содержание.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491275"/>
            <a:ext cx="4816376" cy="265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5472400" cy="245032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5">
            <a:hlinkClick r:id="" action="ppaction://hlinkshowjump?jump=nextslide"/>
          </p:cNvPr>
          <p:cNvSpPr txBox="1"/>
          <p:nvPr/>
        </p:nvSpPr>
        <p:spPr>
          <a:xfrm>
            <a:off x="7092925" y="3366525"/>
            <a:ext cx="1814400" cy="17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Ответ -&gt;</a:t>
            </a:r>
            <a:endParaRPr sz="2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6"/>
          <p:cNvSpPr txBox="1"/>
          <p:nvPr/>
        </p:nvSpPr>
        <p:spPr>
          <a:xfrm>
            <a:off x="69975" y="69975"/>
            <a:ext cx="8971500" cy="40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По 1 пункту можно сравнить время обращения вокруг Солнца (меркурианский год) и время вращения вокруг собственной оси (меркурианские сутки). Мы видим, что год равен 87,97 суток, а сутки (меркурианские) равны 58,6 суткам, что значительно меньше. Для измерения принимаются земные сутки. Следовательно, это утверждение не верное.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Сравнивая табличные значения по плотности планет видно, что действительно плотность планет гигантов ниже, чем у Земли. Это правильное утверждение.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Так как нам известна вторая космическая скорость, то мы легко можем посчитать первую космическую скорость, используя формулу. Расчетная скорость равна 15,05, то есть примерно равна 15,1 км/ч, следовательно, данное утверждение правильное.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Используя формулы вычисляем первую космическую скорость для Марса, а затем определяем ускорение свободного падения. Вычисленное значение равно 3,7 м/с. Сравниваем его с табличным значением равным 5,02 и видим, что реальное значение намного меньше. Следовательно, это утверждение неверное.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Этот вопрос совсем простой. Можно просто посмотреть в таблицу и увидеть, что плотность Земли выше, чем у Венеры, и радиус также у Земли больше, так что и масса будет больше. Таким образом, это утверждение неверное.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0" name="Google Shape;190;p16">
            <a:hlinkClick r:id="" action="ppaction://hlinkshowjump?jump=previousslide"/>
          </p:cNvPr>
          <p:cNvSpPr txBox="1"/>
          <p:nvPr/>
        </p:nvSpPr>
        <p:spPr>
          <a:xfrm>
            <a:off x="314875" y="3783125"/>
            <a:ext cx="1896900" cy="11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К заданию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&lt;-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91" name="Google Shape;191;p16"/>
          <p:cNvSpPr txBox="1"/>
          <p:nvPr/>
        </p:nvSpPr>
        <p:spPr>
          <a:xfrm>
            <a:off x="2466775" y="3658925"/>
            <a:ext cx="3644100" cy="11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Следовательно правильными ответами будут 2 и 3.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92" name="Google Shape;192;p16">
            <a:hlinkClick r:id="rId3" action="ppaction://hlinksldjump"/>
          </p:cNvPr>
          <p:cNvSpPr txBox="1"/>
          <p:nvPr/>
        </p:nvSpPr>
        <p:spPr>
          <a:xfrm>
            <a:off x="6725475" y="3783125"/>
            <a:ext cx="1896900" cy="11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4" action="ppaction://hlinksldjump"/>
              </a:rPr>
              <a:t>К списку задач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-&gt;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702945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8575" y="2310900"/>
            <a:ext cx="6972300" cy="2219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17">
            <a:hlinkClick r:id="" action="ppaction://hlinkshowjump?jump=nextslide"/>
          </p:cNvPr>
          <p:cNvSpPr txBox="1"/>
          <p:nvPr/>
        </p:nvSpPr>
        <p:spPr>
          <a:xfrm>
            <a:off x="7092925" y="3366525"/>
            <a:ext cx="1814400" cy="17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Ответ -&gt;</a:t>
            </a:r>
            <a:endParaRPr sz="2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8"/>
          <p:cNvSpPr txBox="1"/>
          <p:nvPr/>
        </p:nvSpPr>
        <p:spPr>
          <a:xfrm>
            <a:off x="0" y="0"/>
            <a:ext cx="9144000" cy="40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Так как нам известна вторая космическая скорость, то мы легко можем посчитать первую космическую скорость, используя формулу, которая связывает первую и вторую космические скорости. Расчетная скорость равна 1,44 км/с, то есть равна скорости приведенной в вопросе, следовательно, данное утверждение правильное. (В таблице скорость приведена в м/с., необходимо перевести в км/с.). Таким образом, вычисленная скорость и скорость в таблице совпадают, следовательно, это утверждение правильное.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Радиус земли составляет 6370 км. Соответственно все без исключения спутники меньше Земли. Правда некоторые из них больше чем Луна, но и только. Следовательно, это утверждение неверное.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Сравнивая плотности спутников, приведенных в таблице и ориентируясь по планетам, как расстоянию до Солнца, мы видим, что связи между этими величинами (плотностью и расстоянием до Солнца) никакой нет. Следовательно, это утверждение неверное.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Этот вопрос связан с плотностью и объемом. Масса – это есть не что иное, как произведение плотности и объема. Объем спутника, так же как и планеты пропорционален кубу ее радиуса. Радиус Ио больше радиуса Луны. Средняя плотность Ио также больше плотности Луны. Следовательно, и масса Ио больше Луны, а не наоборот. Следовательно, это утверждение верное.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Воспользуемся формулами для определения ускорения свободного падения. </a:t>
            </a:r>
            <a:r>
              <a:rPr lang="ru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– вторая космическая скорость, которая нам дана в таблице;     – радиус спутника. Оно равно примерно 0,779 м/с2, то есть намного меньше табличного. Следовательно, это утверждение неверное.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205" name="Google Shape;205;p1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1450" y="3324000"/>
            <a:ext cx="161925" cy="16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18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8050" y="3540925"/>
            <a:ext cx="98312" cy="16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18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2525" y="3702850"/>
            <a:ext cx="597500" cy="366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8">
            <a:hlinkClick r:id="" action="ppaction://hlinkshowjump?jump=previousslide"/>
          </p:cNvPr>
          <p:cNvSpPr txBox="1"/>
          <p:nvPr/>
        </p:nvSpPr>
        <p:spPr>
          <a:xfrm>
            <a:off x="307875" y="4069750"/>
            <a:ext cx="18969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К заданию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&lt;-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09" name="Google Shape;209;p18"/>
          <p:cNvSpPr txBox="1"/>
          <p:nvPr/>
        </p:nvSpPr>
        <p:spPr>
          <a:xfrm>
            <a:off x="2473775" y="3875850"/>
            <a:ext cx="3644100" cy="11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Следовательно правильными ответами будут 1 и 3.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10" name="Google Shape;210;p18">
            <a:hlinkClick r:id="rId6" action="ppaction://hlinksldjump"/>
          </p:cNvPr>
          <p:cNvSpPr txBox="1"/>
          <p:nvPr/>
        </p:nvSpPr>
        <p:spPr>
          <a:xfrm>
            <a:off x="6725475" y="4020900"/>
            <a:ext cx="1896900" cy="11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7" action="ppaction://hlinksldjump"/>
              </a:rPr>
              <a:t>К списку задач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-&gt;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9"/>
          <p:cNvSpPr txBox="1">
            <a:spLocks noGrp="1"/>
          </p:cNvSpPr>
          <p:nvPr>
            <p:ph type="title"/>
          </p:nvPr>
        </p:nvSpPr>
        <p:spPr>
          <a:xfrm>
            <a:off x="311700" y="228000"/>
            <a:ext cx="8520600" cy="997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Задачи о прочих объектах солнечной системы.</a:t>
            </a:r>
            <a:endParaRPr/>
          </a:p>
        </p:txBody>
      </p:sp>
      <p:sp>
        <p:nvSpPr>
          <p:cNvPr id="216" name="Google Shape;216;p19"/>
          <p:cNvSpPr txBox="1"/>
          <p:nvPr/>
        </p:nvSpPr>
        <p:spPr>
          <a:xfrm>
            <a:off x="195950" y="1385600"/>
            <a:ext cx="8733600" cy="219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Под прочими объектами имеется в виду: астероиды, кометы и другие различные объекты солнечной системы. Этот тип задач не многочислен, но все же присутствует. Обычно все что нужно знать, находится в самом задании.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17" name="Google Shape;217;p19">
            <a:hlinkClick r:id="" action="ppaction://hlinkshowjump?jump=nextslide"/>
          </p:cNvPr>
          <p:cNvSpPr txBox="1"/>
          <p:nvPr/>
        </p:nvSpPr>
        <p:spPr>
          <a:xfrm>
            <a:off x="295350" y="3541400"/>
            <a:ext cx="3284100" cy="14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ru" sz="4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Задача 1 -&gt;</a:t>
            </a:r>
            <a:endParaRPr sz="4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18" name="Google Shape;218;p19">
            <a:hlinkClick r:id="rId3" action="ppaction://hlinksldjump"/>
          </p:cNvPr>
          <p:cNvSpPr txBox="1"/>
          <p:nvPr/>
        </p:nvSpPr>
        <p:spPr>
          <a:xfrm>
            <a:off x="3398000" y="3730100"/>
            <a:ext cx="1952400" cy="11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В Содержание.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Актуальность проекта:</a:t>
            </a:r>
            <a:endParaRPr/>
          </a:p>
        </p:txBody>
      </p:sp>
      <p:sp>
        <p:nvSpPr>
          <p:cNvPr id="71" name="Google Shape;71;p2"/>
          <p:cNvSpPr txBox="1">
            <a:spLocks noGrp="1"/>
          </p:cNvSpPr>
          <p:nvPr>
            <p:ph type="body" idx="1"/>
          </p:nvPr>
        </p:nvSpPr>
        <p:spPr>
          <a:xfrm>
            <a:off x="311725" y="2024109"/>
            <a:ext cx="3127500" cy="8788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ru" sz="24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Цель работы:</a:t>
            </a:r>
            <a:endParaRPr sz="24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72" name="Google Shape;72;p2"/>
          <p:cNvSpPr txBox="1"/>
          <p:nvPr/>
        </p:nvSpPr>
        <p:spPr>
          <a:xfrm>
            <a:off x="3746377" y="212325"/>
            <a:ext cx="5202314" cy="1687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Актуальность работы заключается  в </a:t>
            </a:r>
            <a:r>
              <a:rPr lang="ru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необходимости подготовки выпускников, выбравших ЕГЭ по физике,  к его  успешной сдаче.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73" name="Google Shape;73;p2"/>
          <p:cNvSpPr txBox="1"/>
          <p:nvPr/>
        </p:nvSpPr>
        <p:spPr>
          <a:xfrm>
            <a:off x="3846375" y="2628450"/>
            <a:ext cx="22500" cy="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4" name="Google Shape;74;p2"/>
          <p:cNvSpPr txBox="1"/>
          <p:nvPr/>
        </p:nvSpPr>
        <p:spPr>
          <a:xfrm>
            <a:off x="3746377" y="2139518"/>
            <a:ext cx="5282213" cy="25490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Целью моего проекта, является создание учебного пособия для подготовки к ЕГЭ по физике «Разбор и решение задачи ЕГЭ по физике</a:t>
            </a:r>
            <a:r>
              <a:rPr lang="ru" sz="1800"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r>
              <a:rPr lang="ru" sz="180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№24 с астрономическим содержанием». Это учебное пособие пригодиться выпускникам во время подготовки к экзамену и поможет получить максимальные баллы при выполнении 24 задания.</a:t>
            </a:r>
            <a:endParaRPr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0" algn="ctr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75" name="Google Shape;7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6128" y="2868040"/>
            <a:ext cx="2773809" cy="2043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7400"/>
            <a:ext cx="6924675" cy="57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876300"/>
            <a:ext cx="6829425" cy="147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2400125"/>
            <a:ext cx="7038975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0">
            <a:hlinkClick r:id="" action="ppaction://hlinkshowjump?jump=nextslide"/>
          </p:cNvPr>
          <p:cNvSpPr txBox="1"/>
          <p:nvPr/>
        </p:nvSpPr>
        <p:spPr>
          <a:xfrm>
            <a:off x="7092925" y="3366525"/>
            <a:ext cx="1814400" cy="171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Ответ -&gt;</a:t>
            </a:r>
            <a:endParaRPr sz="2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1"/>
          <p:cNvSpPr txBox="1"/>
          <p:nvPr/>
        </p:nvSpPr>
        <p:spPr>
          <a:xfrm>
            <a:off x="90975" y="97975"/>
            <a:ext cx="8922300" cy="42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Для того чтобы ответить на этот вопрос необходимо сравнить их эксцентриситеты. Да, это так, как эксцентриситет астероида Геба больше чем астероида Веста. Следовательно, это утверждение верно.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Кроме самой орбиты, которая характеризуется малой и большой полуосями, необходимо учитывать также и наклон орбиты астероидов, а они могут быть различными. Следовательно, это утверждение неверное.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Среднюю плотность Цереры можно рассчитать, используя формулы объема и массы планет. Это простые формулы, по которым мы определяем объем астероида, а затем плотность. Расчетная плотность получается равной 2210 килограмма на метр кубический, что сильно разница с табличными данными. Следовательно, это утверждение верно.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Здесь необходимо вспомнить первую космическую скорость для Земли, которая равна 8 км/с, а все астероиды, которые меньше Земли имеют эту скорость меньше. Следовательно, это утверждение не верное.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erriweather"/>
              <a:buAutoNum type="arabicParenR"/>
            </a:pPr>
            <a:r>
              <a:rPr lang="ru" sz="12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Все рассматриваемые астероиды находятся между орбитами Марса и Юпитера, следовательно, это утверждение верно.</a:t>
            </a: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32" name="Google Shape;232;p21">
            <a:hlinkClick r:id="" action="ppaction://hlinkshowjump?jump=previousslide"/>
          </p:cNvPr>
          <p:cNvSpPr txBox="1"/>
          <p:nvPr/>
        </p:nvSpPr>
        <p:spPr>
          <a:xfrm>
            <a:off x="307875" y="4069750"/>
            <a:ext cx="1896900" cy="9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К заданию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&lt;-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33" name="Google Shape;233;p21"/>
          <p:cNvSpPr txBox="1"/>
          <p:nvPr/>
        </p:nvSpPr>
        <p:spPr>
          <a:xfrm>
            <a:off x="2473775" y="3875850"/>
            <a:ext cx="3644100" cy="11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Следовательно правильными ответами будут 3 и 5.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234" name="Google Shape;234;p21">
            <a:hlinkClick r:id="rId3" action="ppaction://hlinksldjump"/>
          </p:cNvPr>
          <p:cNvSpPr txBox="1"/>
          <p:nvPr/>
        </p:nvSpPr>
        <p:spPr>
          <a:xfrm>
            <a:off x="6725475" y="4020900"/>
            <a:ext cx="1896900" cy="11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4" action="ppaction://hlinksldjump"/>
              </a:rPr>
              <a:t>К списку задач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-&gt;</a:t>
            </a:r>
            <a:endParaRPr sz="1800" b="1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2"/>
          <p:cNvSpPr txBox="1">
            <a:spLocks noGrp="1"/>
          </p:cNvSpPr>
          <p:nvPr>
            <p:ph type="title"/>
          </p:nvPr>
        </p:nvSpPr>
        <p:spPr>
          <a:xfrm>
            <a:off x="311700" y="5084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ru"/>
              <a:t>Список используемой литературы: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endParaRPr sz="2400">
              <a:solidFill>
                <a:srgbClr val="0B2734"/>
              </a:solidFill>
            </a:endParaRPr>
          </a:p>
        </p:txBody>
      </p:sp>
      <p:sp>
        <p:nvSpPr>
          <p:cNvPr id="240" name="Google Shape;240;p22"/>
          <p:cNvSpPr txBox="1"/>
          <p:nvPr/>
        </p:nvSpPr>
        <p:spPr>
          <a:xfrm>
            <a:off x="224925" y="1507050"/>
            <a:ext cx="8607300" cy="353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lnSpc>
                <a:spcPct val="150000"/>
              </a:lnSpc>
              <a:spcBef>
                <a:spcPts val="1100"/>
              </a:spcBef>
              <a:spcAft>
                <a:spcPts val="0"/>
              </a:spcAft>
              <a:buSzPts val="1400"/>
              <a:buFont typeface="Merriweather"/>
              <a:buAutoNum type="arabicPeriod"/>
            </a:pPr>
            <a:r>
              <a:rPr lang="ru">
                <a:latin typeface="Merriweather"/>
                <a:ea typeface="Merriweather"/>
                <a:cs typeface="Merriweather"/>
                <a:sym typeface="Merriweather"/>
              </a:rPr>
              <a:t>ЕГЭ 2019. Физика. Типовые тестовые задания. Лукашева Е.В., Чистякова Н.И.</a:t>
            </a:r>
            <a:endParaRPr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erriweather"/>
              <a:buAutoNum type="arabicPeriod"/>
            </a:pPr>
            <a:r>
              <a:rPr lang="ru">
                <a:latin typeface="Merriweather"/>
                <a:ea typeface="Merriweather"/>
                <a:cs typeface="Merriweather"/>
                <a:sym typeface="Merriweather"/>
              </a:rPr>
              <a:t>Физика. Задачник 10-11 класс. Рымкевич А.П.</a:t>
            </a:r>
            <a:endParaRPr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A1A1A"/>
              </a:buClr>
              <a:buSzPts val="1400"/>
              <a:buFont typeface="Merriweather"/>
              <a:buAutoNum type="arabicPeriod"/>
            </a:pPr>
            <a:r>
              <a:rPr lang="ru">
                <a:solidFill>
                  <a:srgbClr val="1A1A1A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ЕГЭ-2020 Физика. Типовые экзаменационные варианты. Демидовой М.Ю.</a:t>
            </a:r>
            <a:endParaRPr>
              <a:solidFill>
                <a:srgbClr val="1A1A1A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erriweather"/>
              <a:buAutoNum type="arabicPeriod"/>
            </a:pPr>
            <a:r>
              <a:rPr lang="ru">
                <a:latin typeface="Merriweather"/>
                <a:ea typeface="Merriweather"/>
                <a:cs typeface="Merriweather"/>
                <a:sym typeface="Merriweather"/>
              </a:rPr>
              <a:t>Единый государственный экзамен: Контрольно-измерительные материалы; Федеральный банк тестовых заданий - </a:t>
            </a:r>
            <a:r>
              <a:rPr lang="ru" u="sng">
                <a:solidFill>
                  <a:srgbClr val="0563C1"/>
                </a:solidFill>
                <a:latin typeface="Merriweather"/>
                <a:ea typeface="Merriweather"/>
                <a:cs typeface="Merriweather"/>
                <a:sym typeface="Merriweather"/>
                <a:hlinkClick r:id="rId3"/>
              </a:rPr>
              <a:t>http://www.fipi.ru/view/sections/91/docs/</a:t>
            </a:r>
            <a:r>
              <a:rPr lang="ru"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endParaRPr>
              <a:solidFill>
                <a:srgbClr val="1A1A1A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Merriweather"/>
              <a:buAutoNum type="arabicPeriod"/>
            </a:pPr>
            <a:r>
              <a:rPr lang="ru">
                <a:latin typeface="Merriweather"/>
                <a:ea typeface="Merriweather"/>
                <a:cs typeface="Merriweather"/>
                <a:sym typeface="Merriweather"/>
              </a:rPr>
              <a:t>Меледин Г.В.  Физика в задачах – М.: Наука, 1994.  - Гл. VI.  Задачи-демонстрации.</a:t>
            </a:r>
            <a:endParaRPr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lvl="0" indent="-317500" algn="l" rtl="0">
              <a:lnSpc>
                <a:spcPct val="150000"/>
              </a:lnSpc>
              <a:spcBef>
                <a:spcPts val="280"/>
              </a:spcBef>
              <a:spcAft>
                <a:spcPts val="0"/>
              </a:spcAft>
              <a:buSzPts val="1400"/>
              <a:buFont typeface="Merriweather"/>
              <a:buAutoNum type="arabicPeriod"/>
            </a:pPr>
            <a:r>
              <a:rPr lang="ru">
                <a:latin typeface="Merriweather"/>
                <a:ea typeface="Merriweather"/>
                <a:cs typeface="Merriweather"/>
                <a:sym typeface="Merriweather"/>
              </a:rPr>
              <a:t>Фурсов В.К. Задачи-вопросы по физике.- М.: Просвещение, 1977.</a:t>
            </a:r>
            <a:endParaRPr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3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ru">
                <a:solidFill>
                  <a:srgbClr val="FFFFFF"/>
                </a:solidFill>
              </a:rPr>
              <a:t>Задачи и этапы подготовки:</a:t>
            </a:r>
            <a:br>
              <a:rPr lang="ru">
                <a:solidFill>
                  <a:srgbClr val="FFFFFF"/>
                </a:solidFill>
              </a:rPr>
            </a:br>
            <a:endParaRPr/>
          </a:p>
        </p:txBody>
      </p:sp>
      <p:sp>
        <p:nvSpPr>
          <p:cNvPr id="81" name="Google Shape;81;p3"/>
          <p:cNvSpPr txBox="1"/>
          <p:nvPr/>
        </p:nvSpPr>
        <p:spPr>
          <a:xfrm>
            <a:off x="3868875" y="212325"/>
            <a:ext cx="4858500" cy="311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82" name="Google Shape;82;p3"/>
          <p:cNvSpPr txBox="1"/>
          <p:nvPr/>
        </p:nvSpPr>
        <p:spPr>
          <a:xfrm>
            <a:off x="3846375" y="2628450"/>
            <a:ext cx="22500" cy="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3" name="Google Shape;83;p3"/>
          <p:cNvSpPr txBox="1"/>
          <p:nvPr/>
        </p:nvSpPr>
        <p:spPr>
          <a:xfrm>
            <a:off x="3906350" y="603682"/>
            <a:ext cx="4858500" cy="2610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17500" algn="l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SzPts val="1400"/>
              <a:buFont typeface="Merriweather"/>
              <a:buAutoNum type="arabicPeriod"/>
            </a:pPr>
            <a:r>
              <a:rPr lang="ru" sz="2000" b="1" i="0" u="none" strike="noStrike" cap="none">
                <a:latin typeface="Merriweather"/>
                <a:ea typeface="Merriweather"/>
                <a:cs typeface="Merriweather"/>
                <a:sym typeface="Merriweather"/>
              </a:rPr>
              <a:t>Поиск нужного материала для проекта</a:t>
            </a:r>
            <a:endParaRPr sz="2000" b="1" i="0" u="none" strike="noStrike" cap="none"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erriweather"/>
              <a:buAutoNum type="arabicPeriod"/>
            </a:pPr>
            <a:r>
              <a:rPr lang="ru" sz="2000" b="1" i="0" u="none" strike="noStrike" cap="none">
                <a:latin typeface="Merriweather"/>
                <a:ea typeface="Merriweather"/>
                <a:cs typeface="Merriweather"/>
                <a:sym typeface="Merriweather"/>
              </a:rPr>
              <a:t>Систематизация астрономических задач, используемых в КИМах ЕГЭ по физике</a:t>
            </a:r>
            <a:endParaRPr sz="2000" b="1" i="0" u="none" strike="noStrike" cap="none"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erriweather"/>
              <a:buAutoNum type="arabicPeriod"/>
            </a:pPr>
            <a:r>
              <a:rPr lang="ru" sz="2000" b="1" i="0" u="none" strike="noStrike" cap="none">
                <a:latin typeface="Merriweather"/>
                <a:ea typeface="Merriweather"/>
                <a:cs typeface="Merriweather"/>
                <a:sym typeface="Merriweather"/>
              </a:rPr>
              <a:t>Изучение астрономической задачи ЕГЭ</a:t>
            </a:r>
            <a:endParaRPr sz="2000" b="1" i="0" u="none" strike="noStrike" cap="none"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erriweather"/>
              <a:buAutoNum type="arabicPeriod"/>
            </a:pPr>
            <a:r>
              <a:rPr lang="ru" sz="2000" b="1" i="0" u="none" strike="noStrike" cap="none">
                <a:latin typeface="Merriweather"/>
                <a:ea typeface="Merriweather"/>
                <a:cs typeface="Merriweather"/>
                <a:sym typeface="Merriweather"/>
              </a:rPr>
              <a:t>Создание учебного пособия для использования во время подготовки к ЕГЭ и демонстрации на уроке</a:t>
            </a:r>
            <a:endParaRPr sz="2000" b="1" i="0" u="none" strike="noStrike" cap="none"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0" algn="ctr" rtl="0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3F3F3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4" name="Google Shape;84;p3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538" y="2571750"/>
            <a:ext cx="3273874" cy="204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"/>
          <p:cNvSpPr txBox="1">
            <a:spLocks noGrp="1"/>
          </p:cNvSpPr>
          <p:nvPr>
            <p:ph type="body" idx="1"/>
          </p:nvPr>
        </p:nvSpPr>
        <p:spPr>
          <a:xfrm>
            <a:off x="371675" y="193800"/>
            <a:ext cx="3127500" cy="22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ru" sz="24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Выдержка из справки КИМ ЕГЭ 2020 года</a:t>
            </a:r>
            <a:endParaRPr sz="24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90" name="Google Shape;90;p4"/>
          <p:cNvSpPr txBox="1"/>
          <p:nvPr/>
        </p:nvSpPr>
        <p:spPr>
          <a:xfrm>
            <a:off x="3813050" y="193800"/>
            <a:ext cx="5331000" cy="45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В КИМ ЕГЭ по физике в задании № 24 (астрофизика) теперь максимальное количество правильных ответов не два, а три. Раньше нужно было указать два ответа, а теперь их может быть либо два, либо три.</a:t>
            </a:r>
            <a:endParaRPr sz="2400"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2400">
              <a:latin typeface="Merriweather"/>
              <a:ea typeface="Merriweather"/>
              <a:cs typeface="Merriweather"/>
              <a:sym typeface="Merriweath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1" name="Google Shape;91;p4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475" y="2797725"/>
            <a:ext cx="3505889" cy="1974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"/>
          <p:cNvSpPr txBox="1">
            <a:spLocks noGrp="1"/>
          </p:cNvSpPr>
          <p:nvPr>
            <p:ph type="title"/>
          </p:nvPr>
        </p:nvSpPr>
        <p:spPr>
          <a:xfrm>
            <a:off x="499175" y="0"/>
            <a:ext cx="3127500" cy="8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Содержание.</a:t>
            </a:r>
            <a:endParaRPr/>
          </a:p>
        </p:txBody>
      </p:sp>
      <p:sp>
        <p:nvSpPr>
          <p:cNvPr id="97" name="Google Shape;97;p5"/>
          <p:cNvSpPr txBox="1">
            <a:spLocks noGrp="1"/>
          </p:cNvSpPr>
          <p:nvPr>
            <p:ph type="body" idx="1"/>
          </p:nvPr>
        </p:nvSpPr>
        <p:spPr>
          <a:xfrm>
            <a:off x="311725" y="817250"/>
            <a:ext cx="31275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ru" sz="1800">
                <a:solidFill>
                  <a:schemeClr val="lt1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3" action="ppaction://hlinksldjump"/>
              </a:rPr>
              <a:t>1. </a:t>
            </a:r>
            <a:r>
              <a:rPr lang="ru" sz="1400">
                <a:solidFill>
                  <a:schemeClr val="lt1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3" action="ppaction://hlinksldjump"/>
              </a:rPr>
              <a:t>Введение</a:t>
            </a:r>
            <a:endParaRPr sz="14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98" name="Google Shape;98;p5"/>
          <p:cNvSpPr txBox="1">
            <a:spLocks noGrp="1"/>
          </p:cNvSpPr>
          <p:nvPr>
            <p:ph type="body" idx="1"/>
          </p:nvPr>
        </p:nvSpPr>
        <p:spPr>
          <a:xfrm>
            <a:off x="311725" y="1409100"/>
            <a:ext cx="3174900" cy="6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ru" sz="18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2.</a:t>
            </a:r>
            <a:r>
              <a:rPr lang="ru" sz="14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 Общий с</a:t>
            </a:r>
            <a:r>
              <a:rPr lang="ru" sz="1400">
                <a:solidFill>
                  <a:srgbClr val="FFFFFF"/>
                </a:solidFill>
                <a:uFill>
                  <a:noFill/>
                </a:uFill>
                <a:latin typeface="Merriweather"/>
                <a:ea typeface="Merriweather"/>
                <a:cs typeface="Merriweather"/>
                <a:sym typeface="Merriweather"/>
                <a:hlinkClick r:id="rId4" action="ppaction://hlinksldjump"/>
              </a:rPr>
              <a:t>правочный материал.</a:t>
            </a:r>
            <a:endParaRPr sz="14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99" name="Google Shape;99;p5">
            <a:hlinkClick r:id="rId5" action="ppaction://hlinksldjump"/>
          </p:cNvPr>
          <p:cNvSpPr txBox="1">
            <a:spLocks noGrp="1"/>
          </p:cNvSpPr>
          <p:nvPr>
            <p:ph type="body" idx="1"/>
          </p:nvPr>
        </p:nvSpPr>
        <p:spPr>
          <a:xfrm>
            <a:off x="288025" y="2571750"/>
            <a:ext cx="3174900" cy="6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ru" sz="18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4.</a:t>
            </a:r>
            <a:r>
              <a:rPr lang="ru" sz="14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 О планетах и спутниках Солнечной системы.</a:t>
            </a:r>
            <a:endParaRPr sz="14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00" name="Google Shape;100;p5">
            <a:hlinkClick r:id="rId6" action="ppaction://hlinksldjump"/>
          </p:cNvPr>
          <p:cNvSpPr txBox="1">
            <a:spLocks noGrp="1"/>
          </p:cNvSpPr>
          <p:nvPr>
            <p:ph type="body" idx="1"/>
          </p:nvPr>
        </p:nvSpPr>
        <p:spPr>
          <a:xfrm>
            <a:off x="311725" y="2084475"/>
            <a:ext cx="31275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ru" sz="18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3.</a:t>
            </a:r>
            <a:r>
              <a:rPr lang="ru" sz="14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 О звездах.</a:t>
            </a:r>
            <a:endParaRPr sz="14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01" name="Google Shape;101;p5">
            <a:hlinkClick r:id="rId7" action="ppaction://hlinksldjump"/>
          </p:cNvPr>
          <p:cNvSpPr txBox="1">
            <a:spLocks noGrp="1"/>
          </p:cNvSpPr>
          <p:nvPr>
            <p:ph type="body" idx="1"/>
          </p:nvPr>
        </p:nvSpPr>
        <p:spPr>
          <a:xfrm>
            <a:off x="335425" y="3351700"/>
            <a:ext cx="3127500" cy="67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300"/>
              <a:buNone/>
            </a:pPr>
            <a:r>
              <a:rPr lang="ru" sz="18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5.</a:t>
            </a:r>
            <a:r>
              <a:rPr lang="ru" sz="1400">
                <a:solidFill>
                  <a:srgbClr val="FFFFFF"/>
                </a:solidFill>
                <a:latin typeface="Merriweather"/>
                <a:ea typeface="Merriweather"/>
                <a:cs typeface="Merriweather"/>
                <a:sym typeface="Merriweather"/>
              </a:rPr>
              <a:t> О прочих объектах Солнечной системы.</a:t>
            </a:r>
            <a:endParaRPr sz="1400">
              <a:solidFill>
                <a:srgbClr val="FFFFFF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02" name="Google Shape;102;p5"/>
          <p:cNvPicPr preferRelativeResize="0"/>
          <p:nvPr/>
        </p:nvPicPr>
        <p:blipFill>
          <a:blip r:embed="rId8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425" y="859402"/>
            <a:ext cx="5387573" cy="3030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Введение.</a:t>
            </a:r>
            <a:endParaRPr/>
          </a:p>
        </p:txBody>
      </p:sp>
      <p:sp>
        <p:nvSpPr>
          <p:cNvPr id="108" name="Google Shape;108;p6"/>
          <p:cNvSpPr txBox="1"/>
          <p:nvPr/>
        </p:nvSpPr>
        <p:spPr>
          <a:xfrm>
            <a:off x="112475" y="1364600"/>
            <a:ext cx="8862300" cy="30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Основные типы астрономических задач.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4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Все приводимые задания по астрономии можно с достаточной степенью условности разделить на 3 типа:</a:t>
            </a:r>
            <a:endParaRPr sz="14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1)</a:t>
            </a: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Задание о звездах.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2)</a:t>
            </a: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Задание по планетам и спутникам Солнечной системы, начиная от Меркурия и кончая Нептуном.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3)</a:t>
            </a:r>
            <a:r>
              <a:rPr lang="ru" sz="14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Задание по прочим объектам Солнечной системы: об астероидах, кометах и прочих космических объектах, которые находятся в нашей системе.</a:t>
            </a: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Google Shape;109;p6">
            <a:hlinkClick r:id="" action="ppaction://hlinkshowjump?jump=nextslide"/>
          </p:cNvPr>
          <p:cNvSpPr txBox="1"/>
          <p:nvPr/>
        </p:nvSpPr>
        <p:spPr>
          <a:xfrm>
            <a:off x="6155700" y="4502900"/>
            <a:ext cx="2519400" cy="5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1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Далее...</a:t>
            </a:r>
            <a:endParaRPr sz="1800" b="1" i="1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Общий справочный материал.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/>
          </a:p>
        </p:txBody>
      </p:sp>
      <p:pic>
        <p:nvPicPr>
          <p:cNvPr id="115" name="Google Shape;115;p7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2975" y="2324325"/>
            <a:ext cx="1447075" cy="494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7"/>
          <p:cNvSpPr txBox="1"/>
          <p:nvPr/>
        </p:nvSpPr>
        <p:spPr>
          <a:xfrm>
            <a:off x="37050" y="1300925"/>
            <a:ext cx="6396000" cy="37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Температура - </a:t>
            </a:r>
            <a:r>
              <a:rPr lang="ru" sz="1800" b="0" i="0" u="none" strike="noStrike" cap="none">
                <a:solidFill>
                  <a:srgbClr val="0B2734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0 К =–273 °С</a:t>
            </a:r>
            <a:endParaRPr sz="1800" b="0" i="0" u="none" strike="noStrike" cap="none">
              <a:solidFill>
                <a:srgbClr val="0B2734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B2734"/>
              </a:solidFill>
              <a:highlight>
                <a:srgbClr val="FFFFFF"/>
              </a:highlight>
              <a:latin typeface="Merriweather Light"/>
              <a:ea typeface="Merriweather Light"/>
              <a:cs typeface="Merriweather Light"/>
              <a:sym typeface="Merriweather Ligh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1 астрономическая единица - 1 а.е ≈ 150.000.000 км</a:t>
            </a:r>
            <a:endParaRPr sz="1800" b="0" i="0" u="none" strike="noStrike" cap="none">
              <a:solidFill>
                <a:srgbClr val="0B2734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B2734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1 световой год - 1 св. год ≈ 9,46·10^</a:t>
            </a:r>
            <a:r>
              <a:rPr lang="ru" sz="1400" b="0" i="0" u="none" strike="noStrike" cap="none">
                <a:solidFill>
                  <a:srgbClr val="0B2734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15</a:t>
            </a:r>
            <a:r>
              <a:rPr lang="ru" sz="1800" b="0" i="0" u="none" strike="noStrike" cap="none">
                <a:solidFill>
                  <a:srgbClr val="0B2734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 м</a:t>
            </a:r>
            <a:endParaRPr sz="1800" b="0" i="0" u="none" strike="noStrike" cap="none">
              <a:solidFill>
                <a:srgbClr val="0B2734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B2734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1 парсек - 1 пк ≈3,26 св. года</a:t>
            </a:r>
            <a:endParaRPr sz="1800" b="0" i="0" u="none" strike="noStrike" cap="none">
              <a:solidFill>
                <a:srgbClr val="0B2734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B2734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Средний радиус Земли - R =6370 км</a:t>
            </a:r>
            <a:endParaRPr sz="18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Радиус Солнца - R = 6,69 ⋅ 108 м</a:t>
            </a:r>
            <a:endParaRPr sz="18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Температура поверхности Солнца - T = 6000 К</a:t>
            </a:r>
            <a:endParaRPr sz="18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B2734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17" name="Google Shape;117;p7"/>
          <p:cNvSpPr txBox="1"/>
          <p:nvPr/>
        </p:nvSpPr>
        <p:spPr>
          <a:xfrm>
            <a:off x="6343150" y="1402100"/>
            <a:ext cx="2586600" cy="45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Первая космическая скорость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18" name="Google Shape;118;p7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8025" y="4018875"/>
            <a:ext cx="2151725" cy="62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7"/>
          <p:cNvSpPr txBox="1"/>
          <p:nvPr/>
        </p:nvSpPr>
        <p:spPr>
          <a:xfrm>
            <a:off x="6778025" y="3230325"/>
            <a:ext cx="20544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Вторая космическая скорость</a:t>
            </a: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cxnSp>
        <p:nvCxnSpPr>
          <p:cNvPr id="120" name="Google Shape;120;p7"/>
          <p:cNvCxnSpPr/>
          <p:nvPr/>
        </p:nvCxnSpPr>
        <p:spPr>
          <a:xfrm flipH="1">
            <a:off x="6433050" y="1226075"/>
            <a:ext cx="7500" cy="3943800"/>
          </a:xfrm>
          <a:prstGeom prst="straightConnector1">
            <a:avLst/>
          </a:prstGeom>
          <a:noFill/>
          <a:ln w="1143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21" name="Google Shape;121;p7">
            <a:hlinkClick r:id="" action="ppaction://hlinkshowjump?jump=nextslide"/>
          </p:cNvPr>
          <p:cNvSpPr txBox="1"/>
          <p:nvPr/>
        </p:nvSpPr>
        <p:spPr>
          <a:xfrm>
            <a:off x="6489900" y="4673100"/>
            <a:ext cx="4030800" cy="4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ru" sz="1800" b="1" i="1">
                <a:latin typeface="Merriweather"/>
                <a:ea typeface="Merriweather"/>
                <a:cs typeface="Merriweather"/>
                <a:sym typeface="Merriweather"/>
              </a:rPr>
              <a:t>Далее...</a:t>
            </a:r>
            <a:endParaRPr sz="1800" b="1" i="1" u="none" strike="noStrike" cap="none"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/>
          <p:nvPr/>
        </p:nvSpPr>
        <p:spPr>
          <a:xfrm>
            <a:off x="67475" y="97475"/>
            <a:ext cx="8989800" cy="238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Ускорение свободного падения на Земле - </a:t>
            </a:r>
            <a:r>
              <a:rPr lang="ru" sz="1800" b="0" i="1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g </a:t>
            </a: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= 10 м/с^</a:t>
            </a:r>
            <a:r>
              <a:rPr lang="ru" sz="14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2</a:t>
            </a:r>
            <a:endParaRPr sz="14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Гравитационная постоянная - </a:t>
            </a:r>
            <a:r>
              <a:rPr lang="ru" sz="1800" b="0" i="1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G </a:t>
            </a: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= 6,7·10^</a:t>
            </a:r>
            <a:r>
              <a:rPr lang="ru" sz="14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–11</a:t>
            </a: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 Н·м^</a:t>
            </a:r>
            <a:r>
              <a:rPr lang="ru" sz="14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2</a:t>
            </a: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/кг^</a:t>
            </a:r>
            <a:r>
              <a:rPr lang="ru" sz="14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2</a:t>
            </a:r>
            <a:endParaRPr sz="14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Cкорость света в вакууме - </a:t>
            </a:r>
            <a:r>
              <a:rPr lang="ru" sz="1800" b="0" i="1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с</a:t>
            </a: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 = 3·10^</a:t>
            </a:r>
            <a:r>
              <a:rPr lang="ru" sz="14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8 </a:t>
            </a:r>
            <a:r>
              <a:rPr lang="ru" sz="1800" b="0" i="0" u="none" strike="noStrike" cap="none">
                <a:solidFill>
                  <a:srgbClr val="0B2734"/>
                </a:solidFill>
                <a:latin typeface="Merriweather"/>
                <a:ea typeface="Merriweather"/>
                <a:cs typeface="Merriweather"/>
                <a:sym typeface="Merriweather"/>
              </a:rPr>
              <a:t>м/с</a:t>
            </a:r>
            <a:endParaRPr sz="18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B2734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27" name="Google Shape;12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086775"/>
            <a:ext cx="3846375" cy="305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87237" y="1602300"/>
            <a:ext cx="4916814" cy="354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8">
            <a:hlinkClick r:id="rId5" action="ppaction://hlinksldjump"/>
          </p:cNvPr>
          <p:cNvSpPr txBox="1"/>
          <p:nvPr/>
        </p:nvSpPr>
        <p:spPr>
          <a:xfrm>
            <a:off x="7049425" y="273600"/>
            <a:ext cx="1952400" cy="11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В Содержание.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"/>
          <p:cNvSpPr txBox="1">
            <a:spLocks noGrp="1"/>
          </p:cNvSpPr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ru"/>
              <a:t>Задачи о звездах.</a:t>
            </a:r>
            <a:endParaRPr/>
          </a:p>
        </p:txBody>
      </p:sp>
      <p:sp>
        <p:nvSpPr>
          <p:cNvPr id="135" name="Google Shape;135;p9">
            <a:hlinkClick r:id="rId3" action="ppaction://hlinksldjump"/>
          </p:cNvPr>
          <p:cNvSpPr txBox="1"/>
          <p:nvPr/>
        </p:nvSpPr>
        <p:spPr>
          <a:xfrm>
            <a:off x="311725" y="3541400"/>
            <a:ext cx="3284100" cy="14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ru" sz="4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Задача 1 -&gt;</a:t>
            </a:r>
            <a:endParaRPr sz="4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36" name="Google Shape;136;p9"/>
          <p:cNvSpPr txBox="1"/>
          <p:nvPr/>
        </p:nvSpPr>
        <p:spPr>
          <a:xfrm>
            <a:off x="0" y="1267125"/>
            <a:ext cx="88323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B273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выполнения этого типа задания достаточно будет знать: </a:t>
            </a:r>
            <a:endParaRPr sz="2400" b="0" i="0" u="none" strike="noStrike" cap="none">
              <a:solidFill>
                <a:srgbClr val="0B273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B273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1)понятие о спектральной классификации звезд.</a:t>
            </a:r>
            <a:endParaRPr sz="2400" b="0" i="0" u="none" strike="noStrike" cap="none">
              <a:solidFill>
                <a:srgbClr val="0B273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B273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2)распределение звезд по размерам.</a:t>
            </a:r>
            <a:endParaRPr sz="2400" b="0" i="0" u="none" strike="noStrike" cap="none">
              <a:solidFill>
                <a:srgbClr val="0B273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ru" sz="2400" b="0" i="0" u="none" strike="noStrike" cap="none">
                <a:solidFill>
                  <a:srgbClr val="0B273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3)Диаграмму Герцшпрунга-Рассела.</a:t>
            </a:r>
            <a:endParaRPr sz="2400" b="0" i="0" u="none" strike="noStrike" cap="none">
              <a:solidFill>
                <a:srgbClr val="0B273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7" name="Google Shape;137;p9">
            <a:hlinkClick r:id="rId4" action="ppaction://hlinksldjump"/>
          </p:cNvPr>
          <p:cNvSpPr txBox="1"/>
          <p:nvPr/>
        </p:nvSpPr>
        <p:spPr>
          <a:xfrm>
            <a:off x="5548225" y="3541400"/>
            <a:ext cx="3284100" cy="14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ru" sz="4800" b="1" i="0" u="none" strike="noStrike" cap="none">
                <a:solidFill>
                  <a:srgbClr val="000000"/>
                </a:solidFill>
                <a:latin typeface="Merriweather"/>
                <a:ea typeface="Merriweather"/>
                <a:cs typeface="Merriweather"/>
                <a:sym typeface="Merriweather"/>
              </a:rPr>
              <a:t>Задача 2 -&gt;</a:t>
            </a:r>
            <a:endParaRPr sz="4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sp>
        <p:nvSpPr>
          <p:cNvPr id="138" name="Google Shape;138;p9">
            <a:hlinkClick r:id="rId5" action="ppaction://hlinksldjump"/>
          </p:cNvPr>
          <p:cNvSpPr txBox="1"/>
          <p:nvPr/>
        </p:nvSpPr>
        <p:spPr>
          <a:xfrm>
            <a:off x="3398000" y="3730100"/>
            <a:ext cx="1952400" cy="11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ru" sz="18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В Содержание.</a:t>
            </a:r>
            <a:endParaRPr sz="1800" b="1" i="0" u="none" strike="noStrike" cap="none">
              <a:solidFill>
                <a:srgbClr val="000000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1552</Words>
  <Application>Microsoft Office PowerPoint</Application>
  <PresentationFormat>Экран (16:9)</PresentationFormat>
  <Paragraphs>132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Roboto</vt:lpstr>
      <vt:lpstr>Merriweather Light</vt:lpstr>
      <vt:lpstr>Times New Roman</vt:lpstr>
      <vt:lpstr>Merriweather</vt:lpstr>
      <vt:lpstr>Century Gothic</vt:lpstr>
      <vt:lpstr>Paradigm</vt:lpstr>
      <vt:lpstr>«Разбор и решение  задачи ЕГЭ по физике № 24 (задача с астрономическим содержанием)»</vt:lpstr>
      <vt:lpstr>Актуальность проекта:</vt:lpstr>
      <vt:lpstr>Задачи и этапы подготовки: </vt:lpstr>
      <vt:lpstr>Презентация PowerPoint</vt:lpstr>
      <vt:lpstr>Содержание.</vt:lpstr>
      <vt:lpstr>Введение.</vt:lpstr>
      <vt:lpstr>Общий справочный материал. </vt:lpstr>
      <vt:lpstr>Презентация PowerPoint</vt:lpstr>
      <vt:lpstr>Задачи о звездах.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о планетах и спутниках солнечной системы.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о прочих объектах солнечной системы.</vt:lpstr>
      <vt:lpstr>Презентация PowerPoint</vt:lpstr>
      <vt:lpstr>Презентация PowerPoint</vt:lpstr>
      <vt:lpstr>Список используемой литературы: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«Разбор и решение  задачи ЕГЭ по физике № 24 (задача с астрономическим содержанием)»</dc:title>
  <dc:creator>PackardBell</dc:creator>
  <cp:lastModifiedBy>PackardBell</cp:lastModifiedBy>
  <cp:revision>1</cp:revision>
  <dcterms:modified xsi:type="dcterms:W3CDTF">2022-12-15T03:43:10Z</dcterms:modified>
</cp:coreProperties>
</file>