
<file path=[Content_Types].xml><?xml version="1.0" encoding="utf-8"?>
<Types xmlns="http://schemas.openxmlformats.org/package/2006/content-types">
  <Default Extension="png" ContentType="image/png"/>
  <Default Extension="mp3" ContentType="audio/mpe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9" r:id="rId2"/>
    <p:sldId id="301" r:id="rId3"/>
    <p:sldId id="302" r:id="rId4"/>
    <p:sldId id="290" r:id="rId5"/>
    <p:sldId id="276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35" autoAdjust="0"/>
    <p:restoredTop sz="94660"/>
  </p:normalViewPr>
  <p:slideViewPr>
    <p:cSldViewPr snapToGrid="0">
      <p:cViewPr varScale="1">
        <p:scale>
          <a:sx n="34" d="100"/>
          <a:sy n="34" d="100"/>
        </p:scale>
        <p:origin x="24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46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2A04A-4C2C-479A-8957-3552331467AA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4C1F1-EC86-4B49-928E-76012331A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1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BAE4B7-6884-4475-9B8C-C8F5A88308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CAD2E68-5AF7-4F7D-BB27-C3C77E462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599FFC-4440-483A-B708-125B6918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D511EF-5219-428B-BF4A-FB55002B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11BB7A-D675-4EB2-B607-C20596F9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0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A81100-FC4F-45B9-BEDD-8CBC408F8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1D4DF6A-8A15-4900-9368-056968BF8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57CA319-7024-4C11-8D3B-C8FC1368C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D48F651-1482-4643-A606-70BD88761B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1F928F0-27C5-4750-BEAA-F645285BF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0CCB244-E9F8-4086-853C-E78F8D809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9FE147B-E436-43EB-8A3A-DF1756E3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16D91B2-F5AA-452E-A14F-D9A3B6EB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20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AAA6D4-3A7D-454A-81F5-0C2C7C0F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DFA4F76-8F00-48C3-8C9B-D806D61AB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76A3FC8-A69D-4375-BF38-43322B238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A408F36-5C13-49E1-A7DF-FF0F53F9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5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4D50461-0C70-4BC2-B4FE-8B26FFE5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67C622D-7EE5-4EEF-AC87-3B15CB3C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328E9CC-8439-45EA-9B6D-0D5CB44D3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1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68373F-DC3B-4CA7-9FAF-020AA31D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CA0F11-2B40-40A0-8E44-CAAB3B665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C83453B-8E81-4F0E-8F6F-7532D110F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AA0481B-F104-49E2-858E-F498BAFE8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A0A39B1-4B94-4EB8-B10D-446AD7EF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D9E7BDB-68A7-4EFF-8B9F-65507FBB1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9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F788BC-BBE6-4E92-A8CA-BB59C430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47B700C-AB27-4F3E-AAF1-897A5582D7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0E4933B-8F1C-45E2-97FB-325DC8238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6D7AB09-C73C-4A14-8956-14A7128BC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A399E13-581D-4E10-9665-6F7714AA5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E0A4E4E-F4F8-4DF1-BACE-5EE8B82E4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7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6D4319-800E-4124-AA1E-DA97C1E0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2B2C507-437A-4B67-BBA9-579B09BE2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C7D1F57-6E52-462F-9123-F39DC3EA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165158-8864-4AE1-BEF8-46494BE66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9B6BF31-3997-443C-971A-D93AF4F6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0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9D3DE8B-6224-4085-95F2-6F01842A64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ED5A554-E2FF-4916-9477-3A18A5FAB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2ABF90-9ABC-4C6E-B4DD-4E622A41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8F2FEA5-169E-4616-87F6-D05C23BA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387BF7-480C-48B3-9388-77725AE53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7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1281AA60-39D6-45E0-99B8-9FC5A234F6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8358352" y="1481138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2">
            <a:extLst>
              <a:ext uri="{FF2B5EF4-FFF2-40B4-BE49-F238E27FC236}">
                <a16:creationId xmlns:a16="http://schemas.microsoft.com/office/drawing/2014/main" xmlns="" id="{2D595FCE-B296-4C87-81A7-13053D3757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3213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1716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7759700" y="990600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1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EE590DB-9CB4-438D-9208-4CF7240D246B}"/>
              </a:ext>
            </a:extLst>
          </p:cNvPr>
          <p:cNvSpPr/>
          <p:nvPr userDrawn="1"/>
        </p:nvSpPr>
        <p:spPr>
          <a:xfrm>
            <a:off x="0" y="-1"/>
            <a:ext cx="12192000" cy="6347861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85583 w 12192000"/>
              <a:gd name="connsiteY2" fmla="*/ 3696101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1069053 w 12192000"/>
              <a:gd name="connsiteY2" fmla="*/ 448537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347861"/>
              <a:gd name="connsiteX1" fmla="*/ 12192000 w 12192000"/>
              <a:gd name="connsiteY1" fmla="*/ 0 h 6347861"/>
              <a:gd name="connsiteX2" fmla="*/ 11069053 w 12192000"/>
              <a:gd name="connsiteY2" fmla="*/ 4485372 h 6347861"/>
              <a:gd name="connsiteX3" fmla="*/ 10854089 w 12192000"/>
              <a:gd name="connsiteY3" fmla="*/ 5183204 h 6347861"/>
              <a:gd name="connsiteX4" fmla="*/ 0 w 12192000"/>
              <a:gd name="connsiteY4" fmla="*/ 6347861 h 6347861"/>
              <a:gd name="connsiteX5" fmla="*/ 0 w 12192000"/>
              <a:gd name="connsiteY5" fmla="*/ 0 h 634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347861">
                <a:moveTo>
                  <a:pt x="0" y="0"/>
                </a:moveTo>
                <a:lnTo>
                  <a:pt x="12192000" y="0"/>
                </a:lnTo>
                <a:lnTo>
                  <a:pt x="11069053" y="4485372"/>
                </a:lnTo>
                <a:lnTo>
                  <a:pt x="10854089" y="5183204"/>
                </a:lnTo>
                <a:lnTo>
                  <a:pt x="0" y="6347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42900" dist="38100" dir="4800000" sx="110000" sy="110000" algn="t" rotWithShape="0">
              <a:schemeClr val="accent2">
                <a:alpha val="4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757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F1BCA107-CFFD-48D1-A7B4-CF209A294E14}"/>
              </a:ext>
            </a:extLst>
          </p:cNvPr>
          <p:cNvSpPr/>
          <p:nvPr userDrawn="1"/>
        </p:nvSpPr>
        <p:spPr>
          <a:xfrm>
            <a:off x="7823200" y="891623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D4E8BCCB-F0E7-4D9A-99AF-1733EDE81A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xmlns="" id="{9438F547-87A5-4930-A4C8-7EB1388C4384}"/>
              </a:ext>
            </a:extLst>
          </p:cNvPr>
          <p:cNvSpPr/>
          <p:nvPr userDrawn="1"/>
        </p:nvSpPr>
        <p:spPr>
          <a:xfrm>
            <a:off x="444500" y="3330023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16617FEA-EEA1-4848-B27D-C5F44B6E692A}"/>
              </a:ext>
            </a:extLst>
          </p:cNvPr>
          <p:cNvSpPr/>
          <p:nvPr userDrawn="1"/>
        </p:nvSpPr>
        <p:spPr>
          <a:xfrm>
            <a:off x="2171700" y="5103218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xmlns="" id="{F9006C45-C6CF-48CA-87B8-59CC06125627}"/>
              </a:ext>
            </a:extLst>
          </p:cNvPr>
          <p:cNvSpPr/>
          <p:nvPr userDrawn="1"/>
        </p:nvSpPr>
        <p:spPr>
          <a:xfrm>
            <a:off x="9172575" y="2344186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3035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938" y="365125"/>
            <a:ext cx="9585434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938" y="1954925"/>
            <a:ext cx="9585434" cy="42220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FD4906C8-32AE-405E-AD87-3E97AEF9DC21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49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6FC643B6-E3A4-48D1-B2C5-D2C4557C79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1" name="Рисунок 9" descr="Вертушка">
            <a:extLst>
              <a:ext uri="{FF2B5EF4-FFF2-40B4-BE49-F238E27FC236}">
                <a16:creationId xmlns:a16="http://schemas.microsoft.com/office/drawing/2014/main" xmlns="" id="{54ECDD7C-E578-44A2-938A-A20979372F6C}"/>
              </a:ext>
            </a:extLst>
          </p:cNvPr>
          <p:cNvGrpSpPr/>
          <p:nvPr/>
        </p:nvGrpSpPr>
        <p:grpSpPr>
          <a:xfrm>
            <a:off x="9559158" y="4227730"/>
            <a:ext cx="2940269" cy="2940269"/>
            <a:chOff x="8928537" y="3922930"/>
            <a:chExt cx="2940269" cy="2940269"/>
          </a:xfrm>
        </p:grpSpPr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xmlns="" id="{F482E4A3-7210-46BB-8A0D-B66FCE6C4D9F}"/>
                </a:ext>
              </a:extLst>
            </p:cNvPr>
            <p:cNvSpPr/>
            <p:nvPr/>
          </p:nvSpPr>
          <p:spPr>
            <a:xfrm>
              <a:off x="10374169" y="5510859"/>
              <a:ext cx="49004" cy="980089"/>
            </a:xfrm>
            <a:custGeom>
              <a:avLst/>
              <a:gdLst>
                <a:gd name="connsiteX0" fmla="*/ 0 w 49004"/>
                <a:gd name="connsiteY0" fmla="*/ 0 h 980089"/>
                <a:gd name="connsiteX1" fmla="*/ 49004 w 49004"/>
                <a:gd name="connsiteY1" fmla="*/ 0 h 980089"/>
                <a:gd name="connsiteX2" fmla="*/ 49004 w 49004"/>
                <a:gd name="connsiteY2" fmla="*/ 980090 h 980089"/>
                <a:gd name="connsiteX3" fmla="*/ 0 w 49004"/>
                <a:gd name="connsiteY3" fmla="*/ 980090 h 98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04" h="980089">
                  <a:moveTo>
                    <a:pt x="0" y="0"/>
                  </a:moveTo>
                  <a:lnTo>
                    <a:pt x="49004" y="0"/>
                  </a:lnTo>
                  <a:lnTo>
                    <a:pt x="49004" y="980090"/>
                  </a:lnTo>
                  <a:lnTo>
                    <a:pt x="0" y="980090"/>
                  </a:lnTo>
                  <a:close/>
                </a:path>
              </a:pathLst>
            </a:custGeom>
            <a:solidFill>
              <a:srgbClr val="737373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grpSp>
          <p:nvGrpSpPr>
            <p:cNvPr id="13" name="Рисунок 9" descr="Вертушка">
              <a:extLst>
                <a:ext uri="{FF2B5EF4-FFF2-40B4-BE49-F238E27FC236}">
                  <a16:creationId xmlns:a16="http://schemas.microsoft.com/office/drawing/2014/main" xmlns="" id="{54ECDD7C-E578-44A2-938A-A20979372F6C}"/>
                </a:ext>
              </a:extLst>
            </p:cNvPr>
            <p:cNvGrpSpPr/>
            <p:nvPr/>
          </p:nvGrpSpPr>
          <p:grpSpPr>
            <a:xfrm>
              <a:off x="9641309" y="4268168"/>
              <a:ext cx="1514723" cy="1514723"/>
              <a:chOff x="9641309" y="4268168"/>
              <a:chExt cx="1514723" cy="1514723"/>
            </a:xfrm>
          </p:grpSpPr>
          <p:sp>
            <p:nvSpPr>
              <p:cNvPr id="14" name="Полилиния: фигура 13">
                <a:extLst>
                  <a:ext uri="{FF2B5EF4-FFF2-40B4-BE49-F238E27FC236}">
                    <a16:creationId xmlns:a16="http://schemas.microsoft.com/office/drawing/2014/main" xmlns="" id="{307AF468-4E5A-4EAB-908A-97247191CB42}"/>
                  </a:ext>
                </a:extLst>
              </p:cNvPr>
              <p:cNvSpPr/>
              <p:nvPr/>
            </p:nvSpPr>
            <p:spPr>
              <a:xfrm>
                <a:off x="9753935" y="4652318"/>
                <a:ext cx="644735" cy="674117"/>
              </a:xfrm>
              <a:custGeom>
                <a:avLst/>
                <a:gdLst>
                  <a:gd name="connsiteX0" fmla="*/ 644736 w 644735"/>
                  <a:gd name="connsiteY0" fmla="*/ 373212 h 674117"/>
                  <a:gd name="connsiteX1" fmla="*/ 153938 w 644735"/>
                  <a:gd name="connsiteY1" fmla="*/ 674118 h 674117"/>
                  <a:gd name="connsiteX2" fmla="*/ 3267 w 644735"/>
                  <a:gd name="connsiteY2" fmla="*/ 511576 h 674117"/>
                  <a:gd name="connsiteX3" fmla="*/ 3592 w 644735"/>
                  <a:gd name="connsiteY3" fmla="*/ 494584 h 674117"/>
                  <a:gd name="connsiteX4" fmla="*/ 498176 w 644735"/>
                  <a:gd name="connsiteY4" fmla="*/ 0 h 674117"/>
                  <a:gd name="connsiteX5" fmla="*/ 644736 w 644735"/>
                  <a:gd name="connsiteY5" fmla="*/ 373212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735" h="674117">
                    <a:moveTo>
                      <a:pt x="644736" y="373212"/>
                    </a:moveTo>
                    <a:lnTo>
                      <a:pt x="153938" y="674118"/>
                    </a:lnTo>
                    <a:lnTo>
                      <a:pt x="3267" y="511576"/>
                    </a:lnTo>
                    <a:cubicBezTo>
                      <a:pt x="-1211" y="506749"/>
                      <a:pt x="-1070" y="499239"/>
                      <a:pt x="3592" y="494584"/>
                    </a:cubicBezTo>
                    <a:lnTo>
                      <a:pt x="498176" y="0"/>
                    </a:lnTo>
                    <a:lnTo>
                      <a:pt x="644736" y="373212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5" name="Полилиния: фигура 14">
                <a:extLst>
                  <a:ext uri="{FF2B5EF4-FFF2-40B4-BE49-F238E27FC236}">
                    <a16:creationId xmlns:a16="http://schemas.microsoft.com/office/drawing/2014/main" xmlns="" id="{22344650-814F-4ED1-8205-BC5671854D03}"/>
                  </a:ext>
                </a:extLst>
              </p:cNvPr>
              <p:cNvSpPr/>
              <p:nvPr/>
            </p:nvSpPr>
            <p:spPr>
              <a:xfrm>
                <a:off x="10025459" y="5025530"/>
                <a:ext cx="646531" cy="647975"/>
              </a:xfrm>
              <a:custGeom>
                <a:avLst/>
                <a:gdLst>
                  <a:gd name="connsiteX0" fmla="*/ 373212 w 646531"/>
                  <a:gd name="connsiteY0" fmla="*/ 0 h 647975"/>
                  <a:gd name="connsiteX1" fmla="*/ 645077 w 646531"/>
                  <a:gd name="connsiteY1" fmla="*/ 506841 h 647975"/>
                  <a:gd name="connsiteX2" fmla="*/ 642479 w 646531"/>
                  <a:gd name="connsiteY2" fmla="*/ 521732 h 647975"/>
                  <a:gd name="connsiteX3" fmla="*/ 502737 w 646531"/>
                  <a:gd name="connsiteY3" fmla="*/ 647662 h 647975"/>
                  <a:gd name="connsiteX4" fmla="*/ 501052 w 646531"/>
                  <a:gd name="connsiteY4" fmla="*/ 647619 h 647975"/>
                  <a:gd name="connsiteX5" fmla="*/ 0 w 646531"/>
                  <a:gd name="connsiteY5" fmla="*/ 146566 h 647975"/>
                  <a:gd name="connsiteX6" fmla="*/ 373212 w 646531"/>
                  <a:gd name="connsiteY6" fmla="*/ 0 h 64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6531" h="647975">
                    <a:moveTo>
                      <a:pt x="373212" y="0"/>
                    </a:moveTo>
                    <a:lnTo>
                      <a:pt x="645077" y="506841"/>
                    </a:lnTo>
                    <a:cubicBezTo>
                      <a:pt x="647741" y="511809"/>
                      <a:pt x="646669" y="517959"/>
                      <a:pt x="642479" y="521732"/>
                    </a:cubicBezTo>
                    <a:lnTo>
                      <a:pt x="502737" y="647662"/>
                    </a:lnTo>
                    <a:cubicBezTo>
                      <a:pt x="502253" y="648097"/>
                      <a:pt x="501512" y="648078"/>
                      <a:pt x="501052" y="647619"/>
                    </a:cubicBezTo>
                    <a:lnTo>
                      <a:pt x="0" y="146566"/>
                    </a:lnTo>
                    <a:lnTo>
                      <a:pt x="373212" y="0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6" name="Полилиния: фигура 15">
                <a:extLst>
                  <a:ext uri="{FF2B5EF4-FFF2-40B4-BE49-F238E27FC236}">
                    <a16:creationId xmlns:a16="http://schemas.microsoft.com/office/drawing/2014/main" xmlns="" id="{9DB64937-0043-4368-9388-E2D802AE9478}"/>
                  </a:ext>
                </a:extLst>
              </p:cNvPr>
              <p:cNvSpPr/>
              <p:nvPr/>
            </p:nvSpPr>
            <p:spPr>
              <a:xfrm>
                <a:off x="10398671" y="4752189"/>
                <a:ext cx="644820" cy="674117"/>
              </a:xfrm>
              <a:custGeom>
                <a:avLst/>
                <a:gdLst>
                  <a:gd name="connsiteX0" fmla="*/ 0 w 644820"/>
                  <a:gd name="connsiteY0" fmla="*/ 273341 h 674117"/>
                  <a:gd name="connsiteX1" fmla="*/ 518363 w 644820"/>
                  <a:gd name="connsiteY1" fmla="*/ 0 h 674117"/>
                  <a:gd name="connsiteX2" fmla="*/ 641616 w 644820"/>
                  <a:gd name="connsiteY2" fmla="*/ 134958 h 674117"/>
                  <a:gd name="connsiteX3" fmla="*/ 641230 w 644820"/>
                  <a:gd name="connsiteY3" fmla="*/ 151883 h 674117"/>
                  <a:gd name="connsiteX4" fmla="*/ 118995 w 644820"/>
                  <a:gd name="connsiteY4" fmla="*/ 674118 h 674117"/>
                  <a:gd name="connsiteX5" fmla="*/ 0 w 644820"/>
                  <a:gd name="connsiteY5" fmla="*/ 273341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820" h="674117">
                    <a:moveTo>
                      <a:pt x="0" y="273341"/>
                    </a:moveTo>
                    <a:lnTo>
                      <a:pt x="518363" y="0"/>
                    </a:lnTo>
                    <a:lnTo>
                      <a:pt x="641616" y="134958"/>
                    </a:lnTo>
                    <a:cubicBezTo>
                      <a:pt x="646032" y="139798"/>
                      <a:pt x="645867" y="147252"/>
                      <a:pt x="641230" y="151883"/>
                    </a:cubicBezTo>
                    <a:lnTo>
                      <a:pt x="118995" y="674118"/>
                    </a:lnTo>
                    <a:lnTo>
                      <a:pt x="0" y="273341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7" name="Полилиния: фигура 16">
                <a:extLst>
                  <a:ext uri="{FF2B5EF4-FFF2-40B4-BE49-F238E27FC236}">
                    <a16:creationId xmlns:a16="http://schemas.microsoft.com/office/drawing/2014/main" xmlns="" id="{6A9BF32D-B81A-4AE6-B407-FE06DEF24631}"/>
                  </a:ext>
                </a:extLst>
              </p:cNvPr>
              <p:cNvSpPr/>
              <p:nvPr/>
            </p:nvSpPr>
            <p:spPr>
              <a:xfrm>
                <a:off x="10128393" y="4379643"/>
                <a:ext cx="649615" cy="645887"/>
              </a:xfrm>
              <a:custGeom>
                <a:avLst/>
                <a:gdLst>
                  <a:gd name="connsiteX0" fmla="*/ 270278 w 649615"/>
                  <a:gd name="connsiteY0" fmla="*/ 645887 h 645887"/>
                  <a:gd name="connsiteX1" fmla="*/ 0 w 649615"/>
                  <a:gd name="connsiteY1" fmla="*/ 124461 h 645887"/>
                  <a:gd name="connsiteX2" fmla="*/ 130762 w 649615"/>
                  <a:gd name="connsiteY2" fmla="*/ 3267 h 645887"/>
                  <a:gd name="connsiteX3" fmla="*/ 147755 w 649615"/>
                  <a:gd name="connsiteY3" fmla="*/ 3592 h 645887"/>
                  <a:gd name="connsiteX4" fmla="*/ 649616 w 649615"/>
                  <a:gd name="connsiteY4" fmla="*/ 505453 h 645887"/>
                  <a:gd name="connsiteX5" fmla="*/ 270278 w 649615"/>
                  <a:gd name="connsiteY5" fmla="*/ 645887 h 64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9615" h="645887">
                    <a:moveTo>
                      <a:pt x="270278" y="645887"/>
                    </a:moveTo>
                    <a:lnTo>
                      <a:pt x="0" y="124461"/>
                    </a:lnTo>
                    <a:lnTo>
                      <a:pt x="130762" y="3267"/>
                    </a:lnTo>
                    <a:cubicBezTo>
                      <a:pt x="135589" y="-1211"/>
                      <a:pt x="143099" y="-1070"/>
                      <a:pt x="147755" y="3592"/>
                    </a:cubicBezTo>
                    <a:lnTo>
                      <a:pt x="649616" y="505453"/>
                    </a:lnTo>
                    <a:lnTo>
                      <a:pt x="270278" y="645887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8" name="Полилиния: фигура 17">
                <a:extLst>
                  <a:ext uri="{FF2B5EF4-FFF2-40B4-BE49-F238E27FC236}">
                    <a16:creationId xmlns:a16="http://schemas.microsoft.com/office/drawing/2014/main" xmlns="" id="{2C79CAB1-5FE4-4330-BD1D-B9C8CDC74CAE}"/>
                  </a:ext>
                </a:extLst>
              </p:cNvPr>
              <p:cNvSpPr/>
              <p:nvPr/>
            </p:nvSpPr>
            <p:spPr>
              <a:xfrm>
                <a:off x="9641309" y="4982237"/>
                <a:ext cx="757361" cy="693007"/>
              </a:xfrm>
              <a:custGeom>
                <a:avLst/>
                <a:gdLst>
                  <a:gd name="connsiteX0" fmla="*/ 757362 w 757361"/>
                  <a:gd name="connsiteY0" fmla="*/ 43294 h 693007"/>
                  <a:gd name="connsiteX1" fmla="*/ 694655 w 757361"/>
                  <a:gd name="connsiteY1" fmla="*/ 24617 h 693007"/>
                  <a:gd name="connsiteX2" fmla="*/ 107648 w 757361"/>
                  <a:gd name="connsiteY2" fmla="*/ 173235 h 693007"/>
                  <a:gd name="connsiteX3" fmla="*/ 107648 w 757361"/>
                  <a:gd name="connsiteY3" fmla="*/ 173235 h 693007"/>
                  <a:gd name="connsiteX4" fmla="*/ 107648 w 757361"/>
                  <a:gd name="connsiteY4" fmla="*/ 693007 h 693007"/>
                  <a:gd name="connsiteX5" fmla="*/ 757362 w 757361"/>
                  <a:gd name="connsiteY5" fmla="*/ 4329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757362" y="43294"/>
                    </a:moveTo>
                    <a:lnTo>
                      <a:pt x="694655" y="24617"/>
                    </a:lnTo>
                    <a:cubicBezTo>
                      <a:pt x="486539" y="-37362"/>
                      <a:pt x="261198" y="19692"/>
                      <a:pt x="107648" y="173235"/>
                    </a:cubicBezTo>
                    <a:lnTo>
                      <a:pt x="107648" y="173235"/>
                    </a:lnTo>
                    <a:cubicBezTo>
                      <a:pt x="-35880" y="316763"/>
                      <a:pt x="-35886" y="549473"/>
                      <a:pt x="107648" y="693007"/>
                    </a:cubicBezTo>
                    <a:lnTo>
                      <a:pt x="757362" y="4329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9" name="Полилиния: фигура 18">
                <a:extLst>
                  <a:ext uri="{FF2B5EF4-FFF2-40B4-BE49-F238E27FC236}">
                    <a16:creationId xmlns:a16="http://schemas.microsoft.com/office/drawing/2014/main" xmlns="" id="{FDDD55D2-897D-4F21-909F-89F2871A516B}"/>
                  </a:ext>
                </a:extLst>
              </p:cNvPr>
              <p:cNvSpPr/>
              <p:nvPr/>
            </p:nvSpPr>
            <p:spPr>
              <a:xfrm>
                <a:off x="10355377" y="5025530"/>
                <a:ext cx="693007" cy="757361"/>
              </a:xfrm>
              <a:custGeom>
                <a:avLst/>
                <a:gdLst>
                  <a:gd name="connsiteX0" fmla="*/ 43294 w 693007"/>
                  <a:gd name="connsiteY0" fmla="*/ 0 h 757361"/>
                  <a:gd name="connsiteX1" fmla="*/ 24617 w 693007"/>
                  <a:gd name="connsiteY1" fmla="*/ 62707 h 757361"/>
                  <a:gd name="connsiteX2" fmla="*/ 173235 w 693007"/>
                  <a:gd name="connsiteY2" fmla="*/ 649714 h 757361"/>
                  <a:gd name="connsiteX3" fmla="*/ 173235 w 693007"/>
                  <a:gd name="connsiteY3" fmla="*/ 649714 h 757361"/>
                  <a:gd name="connsiteX4" fmla="*/ 693007 w 693007"/>
                  <a:gd name="connsiteY4" fmla="*/ 649714 h 757361"/>
                  <a:gd name="connsiteX5" fmla="*/ 43294 w 693007"/>
                  <a:gd name="connsiteY5" fmla="*/ 0 h 75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1">
                    <a:moveTo>
                      <a:pt x="43294" y="0"/>
                    </a:moveTo>
                    <a:lnTo>
                      <a:pt x="24617" y="62707"/>
                    </a:lnTo>
                    <a:cubicBezTo>
                      <a:pt x="-37362" y="270823"/>
                      <a:pt x="19692" y="496164"/>
                      <a:pt x="173235" y="649714"/>
                    </a:cubicBezTo>
                    <a:lnTo>
                      <a:pt x="173235" y="649714"/>
                    </a:lnTo>
                    <a:cubicBezTo>
                      <a:pt x="316763" y="793242"/>
                      <a:pt x="549473" y="793248"/>
                      <a:pt x="693007" y="649714"/>
                    </a:cubicBezTo>
                    <a:lnTo>
                      <a:pt x="432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0" name="Полилиния: фигура 19">
                <a:extLst>
                  <a:ext uri="{FF2B5EF4-FFF2-40B4-BE49-F238E27FC236}">
                    <a16:creationId xmlns:a16="http://schemas.microsoft.com/office/drawing/2014/main" xmlns="" id="{D440726B-8692-49FA-8017-66210F02DBB1}"/>
                  </a:ext>
                </a:extLst>
              </p:cNvPr>
              <p:cNvSpPr/>
              <p:nvPr/>
            </p:nvSpPr>
            <p:spPr>
              <a:xfrm>
                <a:off x="10398671" y="4375817"/>
                <a:ext cx="757361" cy="693007"/>
              </a:xfrm>
              <a:custGeom>
                <a:avLst/>
                <a:gdLst>
                  <a:gd name="connsiteX0" fmla="*/ 0 w 757361"/>
                  <a:gd name="connsiteY0" fmla="*/ 649714 h 693007"/>
                  <a:gd name="connsiteX1" fmla="*/ 62707 w 757361"/>
                  <a:gd name="connsiteY1" fmla="*/ 668391 h 693007"/>
                  <a:gd name="connsiteX2" fmla="*/ 649714 w 757361"/>
                  <a:gd name="connsiteY2" fmla="*/ 519772 h 693007"/>
                  <a:gd name="connsiteX3" fmla="*/ 649714 w 757361"/>
                  <a:gd name="connsiteY3" fmla="*/ 519772 h 693007"/>
                  <a:gd name="connsiteX4" fmla="*/ 649714 w 757361"/>
                  <a:gd name="connsiteY4" fmla="*/ 0 h 693007"/>
                  <a:gd name="connsiteX5" fmla="*/ 0 w 757361"/>
                  <a:gd name="connsiteY5" fmla="*/ 64971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0" y="649714"/>
                    </a:moveTo>
                    <a:lnTo>
                      <a:pt x="62707" y="668391"/>
                    </a:lnTo>
                    <a:cubicBezTo>
                      <a:pt x="270823" y="730369"/>
                      <a:pt x="496164" y="673315"/>
                      <a:pt x="649714" y="519772"/>
                    </a:cubicBezTo>
                    <a:lnTo>
                      <a:pt x="649714" y="519772"/>
                    </a:lnTo>
                    <a:cubicBezTo>
                      <a:pt x="793242" y="376244"/>
                      <a:pt x="793248" y="143534"/>
                      <a:pt x="649714" y="0"/>
                    </a:cubicBezTo>
                    <a:lnTo>
                      <a:pt x="0" y="64971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1" name="Полилиния: фигура 20">
                <a:extLst>
                  <a:ext uri="{FF2B5EF4-FFF2-40B4-BE49-F238E27FC236}">
                    <a16:creationId xmlns:a16="http://schemas.microsoft.com/office/drawing/2014/main" xmlns="" id="{779698BA-F225-4134-AE7D-B3A266E849A0}"/>
                  </a:ext>
                </a:extLst>
              </p:cNvPr>
              <p:cNvSpPr/>
              <p:nvPr/>
            </p:nvSpPr>
            <p:spPr>
              <a:xfrm>
                <a:off x="9748957" y="4268168"/>
                <a:ext cx="693007" cy="757362"/>
              </a:xfrm>
              <a:custGeom>
                <a:avLst/>
                <a:gdLst>
                  <a:gd name="connsiteX0" fmla="*/ 649714 w 693007"/>
                  <a:gd name="connsiteY0" fmla="*/ 757362 h 757362"/>
                  <a:gd name="connsiteX1" fmla="*/ 668390 w 693007"/>
                  <a:gd name="connsiteY1" fmla="*/ 694655 h 757362"/>
                  <a:gd name="connsiteX2" fmla="*/ 519772 w 693007"/>
                  <a:gd name="connsiteY2" fmla="*/ 107648 h 757362"/>
                  <a:gd name="connsiteX3" fmla="*/ 519772 w 693007"/>
                  <a:gd name="connsiteY3" fmla="*/ 107648 h 757362"/>
                  <a:gd name="connsiteX4" fmla="*/ 0 w 693007"/>
                  <a:gd name="connsiteY4" fmla="*/ 107648 h 757362"/>
                  <a:gd name="connsiteX5" fmla="*/ 649714 w 693007"/>
                  <a:gd name="connsiteY5" fmla="*/ 757362 h 75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2">
                    <a:moveTo>
                      <a:pt x="649714" y="757362"/>
                    </a:moveTo>
                    <a:lnTo>
                      <a:pt x="668390" y="694655"/>
                    </a:lnTo>
                    <a:cubicBezTo>
                      <a:pt x="730369" y="486539"/>
                      <a:pt x="673315" y="261198"/>
                      <a:pt x="519772" y="107648"/>
                    </a:cubicBezTo>
                    <a:lnTo>
                      <a:pt x="519772" y="107648"/>
                    </a:lnTo>
                    <a:cubicBezTo>
                      <a:pt x="376244" y="-35880"/>
                      <a:pt x="143534" y="-35886"/>
                      <a:pt x="0" y="107648"/>
                    </a:cubicBezTo>
                    <a:lnTo>
                      <a:pt x="649714" y="757362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</p:grpSp>
        <p:sp>
          <p:nvSpPr>
            <p:cNvPr id="22" name="Полилиния: фигура 21">
              <a:extLst>
                <a:ext uri="{FF2B5EF4-FFF2-40B4-BE49-F238E27FC236}">
                  <a16:creationId xmlns:a16="http://schemas.microsoft.com/office/drawing/2014/main" xmlns="" id="{C2F4D1F6-3E9B-4302-811B-FC2A0AA9C4E4}"/>
                </a:ext>
              </a:extLst>
            </p:cNvPr>
            <p:cNvSpPr/>
            <p:nvPr/>
          </p:nvSpPr>
          <p:spPr>
            <a:xfrm>
              <a:off x="10306788" y="4933647"/>
              <a:ext cx="183766" cy="183766"/>
            </a:xfrm>
            <a:custGeom>
              <a:avLst/>
              <a:gdLst>
                <a:gd name="connsiteX0" fmla="*/ 183767 w 183766"/>
                <a:gd name="connsiteY0" fmla="*/ 91883 h 183766"/>
                <a:gd name="connsiteX1" fmla="*/ 91883 w 183766"/>
                <a:gd name="connsiteY1" fmla="*/ 183767 h 183766"/>
                <a:gd name="connsiteX2" fmla="*/ 0 w 183766"/>
                <a:gd name="connsiteY2" fmla="*/ 91883 h 183766"/>
                <a:gd name="connsiteX3" fmla="*/ 91883 w 183766"/>
                <a:gd name="connsiteY3" fmla="*/ 0 h 183766"/>
                <a:gd name="connsiteX4" fmla="*/ 183767 w 183766"/>
                <a:gd name="connsiteY4" fmla="*/ 91883 h 18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66" h="183766">
                  <a:moveTo>
                    <a:pt x="183767" y="91883"/>
                  </a:moveTo>
                  <a:cubicBezTo>
                    <a:pt x="183767" y="142629"/>
                    <a:pt x="142629" y="183767"/>
                    <a:pt x="91883" y="183767"/>
                  </a:cubicBezTo>
                  <a:cubicBezTo>
                    <a:pt x="41138" y="183767"/>
                    <a:pt x="0" y="142629"/>
                    <a:pt x="0" y="91883"/>
                  </a:cubicBezTo>
                  <a:cubicBezTo>
                    <a:pt x="0" y="41138"/>
                    <a:pt x="41138" y="0"/>
                    <a:pt x="91883" y="0"/>
                  </a:cubicBezTo>
                  <a:cubicBezTo>
                    <a:pt x="142629" y="0"/>
                    <a:pt x="183767" y="41138"/>
                    <a:pt x="183767" y="91883"/>
                  </a:cubicBezTo>
                  <a:close/>
                </a:path>
              </a:pathLst>
            </a:custGeom>
            <a:solidFill>
              <a:srgbClr val="FFFFFF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110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020D94-D90B-444D-9DF5-AA797A9A1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76CAFA2-9E00-491B-9E88-018408F3E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270E60E-435A-4CBD-AC4C-55FB49B26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460DC71-5444-41A8-9516-38E388145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1649F12-64CE-457C-8587-5B40384F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01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5AC2AC-1B3D-45C3-A68F-42424E2EE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50A90D-6D48-4416-95E3-FE14136F5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D7F70D6-38F1-4A39-AA40-7CB4E822A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CCFA31D-FBB2-4A43-8775-8DA81428B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4DDD14A-F478-46BE-9C25-5957F6C26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F8A2EB5-84A2-4156-BBA3-B4419B31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7B2745E-1024-474B-A185-EF1F1D79D5B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6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AB2A30-1456-4FFB-9FAE-F102AE695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74E95D9-FA5E-4634-8C65-4E7F2C833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FF53662-514A-4FF4-BD86-71AE6478A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E6F7C-1219-4032-81A7-2BF0BBA8D496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516AFB7-B1AA-43AF-8CFE-3DC176245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36A6ED3-0BF3-40B3-A1F8-E2210E61A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8"/>
            <a:extLst>
              <a:ext uri="{FF2B5EF4-FFF2-40B4-BE49-F238E27FC236}">
                <a16:creationId xmlns:a16="http://schemas.microsoft.com/office/drawing/2014/main" xmlns="" id="{E2B2AD6D-54A5-4DB1-8AAC-04DB2A4CC30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5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0" r:id="rId4"/>
    <p:sldLayoutId id="2147483661" r:id="rId5"/>
    <p:sldLayoutId id="2147483662" r:id="rId6"/>
    <p:sldLayoutId id="2147483651" r:id="rId7"/>
    <p:sldLayoutId id="2147483652" r:id="rId8"/>
    <p:sldLayoutId id="2147483663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2.png"/><Relationship Id="rId3" Type="http://schemas.microsoft.com/office/2007/relationships/media" Target="../media/media2.mp3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1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image" Target="../media/image10.png"/><Relationship Id="rId5" Type="http://schemas.microsoft.com/office/2007/relationships/media" Target="../media/media3.mp3"/><Relationship Id="rId10" Type="http://schemas.microsoft.com/office/2007/relationships/hdphoto" Target="../media/hdphoto1.wdp"/><Relationship Id="rId4" Type="http://schemas.openxmlformats.org/officeDocument/2006/relationships/audio" Target="../media/media2.mp3"/><Relationship Id="rId9" Type="http://schemas.openxmlformats.org/officeDocument/2006/relationships/image" Target="../media/image9.png"/><Relationship Id="rId1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microsoft.com/office/2007/relationships/hdphoto" Target="../media/hdphoto3.wdp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535502" y="465826"/>
            <a:ext cx="8488392" cy="4054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1118" y="2751479"/>
            <a:ext cx="6967268" cy="1325563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Здравствуйте!</a:t>
            </a:r>
            <a:endParaRPr lang="ru-RU" sz="8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5824" y="262607"/>
            <a:ext cx="11317857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cap="all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Урок Литературного чтения</a:t>
            </a:r>
            <a:endParaRPr lang="en-US" sz="6600" b="1" cap="all" dirty="0">
              <a:ln w="0"/>
              <a:solidFill>
                <a:schemeClr val="accent5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11215" y="695487"/>
            <a:ext cx="8712679" cy="33815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8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АБА ЯГА))) — DRIVE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382219" cy="438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Дети рисунок ПНГ на Прозрачном Фоне • Скачать PNG Дети рису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4850" y="2618657"/>
            <a:ext cx="38671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4037522" y="129397"/>
            <a:ext cx="4813179" cy="2907101"/>
          </a:xfrm>
          <a:prstGeom prst="wedgeEllipseCallout">
            <a:avLst>
              <a:gd name="adj1" fmla="val -58918"/>
              <a:gd name="adj2" fmla="val -32523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Где в сказке встречается троекратный повтор?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1881279" y="3381557"/>
            <a:ext cx="6633352" cy="3450564"/>
          </a:xfrm>
          <a:prstGeom prst="wedgeEllipseCallout">
            <a:avLst>
              <a:gd name="adj1" fmla="val 50007"/>
              <a:gd name="adj2" fmla="val -3122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Троекратный повтор встречается сестрице по пути к братцу - Печка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Яблонька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Река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14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АБА ЯГА))) — DRIVE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382219" cy="438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Дети рисунок ПНГ на Прозрачном Фоне • Скачать PNG Дети рису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4850" y="2618657"/>
            <a:ext cx="38671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4037522" y="129397"/>
            <a:ext cx="5503293" cy="2907101"/>
          </a:xfrm>
          <a:prstGeom prst="wedgeEllipseCallout">
            <a:avLst>
              <a:gd name="adj1" fmla="val -58918"/>
              <a:gd name="adj2" fmla="val -32523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Почему в первый раз сестрице никто не помог?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2347106" y="3657602"/>
            <a:ext cx="6279310" cy="2760451"/>
          </a:xfrm>
          <a:prstGeom prst="wedgeEllipseCallout">
            <a:avLst>
              <a:gd name="adj1" fmla="val 50007"/>
              <a:gd name="adj2" fmla="val -3122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Потому что она не выполнила просьбу Печки, Яблоньки, Реки 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12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АБА ЯГА))) — DRIVE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89981"/>
            <a:ext cx="4382219" cy="438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Дети рисунок ПНГ на Прозрачном Фоне • Скачать PNG Дети рису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4850" y="2618657"/>
            <a:ext cx="38671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4054595" y="336430"/>
            <a:ext cx="5503293" cy="2907101"/>
          </a:xfrm>
          <a:prstGeom prst="wedgeEllipseCallout">
            <a:avLst>
              <a:gd name="adj1" fmla="val -58605"/>
              <a:gd name="adj2" fmla="val 17922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попросила Мышка у Алёнушки?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5520816" y="3049439"/>
            <a:ext cx="2570850" cy="1932315"/>
          </a:xfrm>
          <a:prstGeom prst="wedgeEllipseCallout">
            <a:avLst>
              <a:gd name="adj1" fmla="val 69862"/>
              <a:gd name="adj2" fmla="val 27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Кашку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78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7899" y="0"/>
            <a:ext cx="1094581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лан русской народной Сказки </a:t>
            </a:r>
          </a:p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«Гуси-лебеди»: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3170" y="1348800"/>
            <a:ext cx="79531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1. Брат с сестрой остаются дома одни.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2. Гуси-лебеди забирают мальчика.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Сестра бежит на помощь брату.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4. Печка предлагает съесть пирожок.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5. Яблоня просит съесть яблоко.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6. Молочная речка просит выпить киселя.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7. Девочка забирает братца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8. Речка прячет девочку и братца.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9. Яблоня прикрывает сестру и брата.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10. Сестра и брат прячутся в печке.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11. Прибытие домой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Гуси-лебеди - русская народная сказка, читать онлай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1220" y="2598358"/>
            <a:ext cx="33147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8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825615"/>
              </p:ext>
            </p:extLst>
          </p:nvPr>
        </p:nvGraphicFramePr>
        <p:xfrm>
          <a:off x="2493034" y="277632"/>
          <a:ext cx="9476534" cy="5764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Точечный рисунок" r:id="rId3" imgW="3362400" imgH="2048040" progId="Paint.Picture">
                  <p:embed/>
                </p:oleObj>
              </mc:Choice>
              <mc:Fallback>
                <p:oleObj name="Точечный рисунок" r:id="rId3" imgW="3362400" imgH="2048040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3034" y="277632"/>
                        <a:ext cx="9476534" cy="57648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7703" y="5040515"/>
            <a:ext cx="73904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КРОССВОРД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 русской сказке «Гуси-лебеди»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5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4981" y="963253"/>
            <a:ext cx="1293962" cy="707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28468" y="1414732"/>
            <a:ext cx="3830129" cy="3278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5824" y="393606"/>
            <a:ext cx="5133906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2391" y="2245729"/>
            <a:ext cx="5102359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11818" y="3426139"/>
            <a:ext cx="7621300" cy="1112727"/>
            <a:chOff x="2791384" y="1227083"/>
            <a:chExt cx="5202907" cy="609977"/>
          </a:xfrm>
        </p:grpSpPr>
        <p:sp>
          <p:nvSpPr>
            <p:cNvPr id="11" name="AutoShape 3"/>
            <p:cNvSpPr>
              <a:spLocks noChangeArrowheads="1"/>
            </p:cNvSpPr>
            <p:nvPr/>
          </p:nvSpPr>
          <p:spPr bwMode="gray">
            <a:xfrm>
              <a:off x="2791384" y="1233512"/>
              <a:ext cx="5202907" cy="603548"/>
            </a:xfrm>
            <a:prstGeom prst="roundRect">
              <a:avLst>
                <a:gd name="adj" fmla="val 50000"/>
              </a:avLst>
            </a:prstGeom>
            <a:ln>
              <a:solidFill>
                <a:schemeClr val="accent4"/>
              </a:solidFill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gray">
            <a:xfrm>
              <a:off x="2993224" y="1227083"/>
              <a:ext cx="5001066" cy="590512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3200" b="1" spc="50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Прочитать русскую народную сказку «Гуси-лебеди»</a:t>
              </a:r>
              <a:endParaRPr lang="en-US" sz="3200" b="1" spc="50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396812" y="3397411"/>
            <a:ext cx="619501" cy="634634"/>
            <a:chOff x="1415" y="1251"/>
            <a:chExt cx="266" cy="323"/>
          </a:xfrm>
        </p:grpSpPr>
        <p:grpSp>
          <p:nvGrpSpPr>
            <p:cNvPr id="14" name="Group 56"/>
            <p:cNvGrpSpPr>
              <a:grpSpLocks/>
            </p:cNvGrpSpPr>
            <p:nvPr/>
          </p:nvGrpSpPr>
          <p:grpSpPr bwMode="auto">
            <a:xfrm>
              <a:off x="1415" y="1276"/>
              <a:ext cx="266" cy="298"/>
              <a:chOff x="1415" y="1276"/>
              <a:chExt cx="266" cy="298"/>
            </a:xfrm>
          </p:grpSpPr>
          <p:pic>
            <p:nvPicPr>
              <p:cNvPr id="16" name="Picture 57" descr="Picture2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521"/>
                <a:ext cx="230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Oval 58"/>
              <p:cNvSpPr>
                <a:spLocks noChangeArrowheads="1"/>
              </p:cNvSpPr>
              <p:nvPr/>
            </p:nvSpPr>
            <p:spPr bwMode="gray">
              <a:xfrm flipH="1">
                <a:off x="1415" y="1276"/>
                <a:ext cx="266" cy="266"/>
              </a:xfrm>
              <a:prstGeom prst="ellipse">
                <a:avLst/>
              </a:prstGeom>
              <a:gradFill rotWithShape="0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Oval 59"/>
              <p:cNvSpPr>
                <a:spLocks noChangeArrowheads="1"/>
              </p:cNvSpPr>
              <p:nvPr/>
            </p:nvSpPr>
            <p:spPr bwMode="gray">
              <a:xfrm flipH="1">
                <a:off x="1422" y="1282"/>
                <a:ext cx="254" cy="254"/>
              </a:xfrm>
              <a:prstGeom prst="ellipse">
                <a:avLst/>
              </a:prstGeom>
              <a:gradFill rotWithShape="0">
                <a:gsLst>
                  <a:gs pos="0">
                    <a:srgbClr val="FF9900">
                      <a:gamma/>
                      <a:shade val="63529"/>
                      <a:invGamma/>
                    </a:srgbClr>
                  </a:gs>
                  <a:gs pos="100000">
                    <a:srgbClr val="FF9900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9" name="Picture 60" descr="Picture1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6" y="1278"/>
                <a:ext cx="174" cy="1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5" name="Text Box 61"/>
            <p:cNvSpPr txBox="1">
              <a:spLocks noChangeArrowheads="1"/>
            </p:cNvSpPr>
            <p:nvPr/>
          </p:nvSpPr>
          <p:spPr bwMode="gray">
            <a:xfrm>
              <a:off x="1442" y="1251"/>
              <a:ext cx="16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628044" y="5001540"/>
            <a:ext cx="6824013" cy="1256684"/>
            <a:chOff x="1903353" y="3467382"/>
            <a:chExt cx="4536552" cy="580818"/>
          </a:xfrm>
        </p:grpSpPr>
        <p:sp>
          <p:nvSpPr>
            <p:cNvPr id="21" name="AutoShape 33"/>
            <p:cNvSpPr>
              <a:spLocks noChangeArrowheads="1"/>
            </p:cNvSpPr>
            <p:nvPr/>
          </p:nvSpPr>
          <p:spPr bwMode="gray">
            <a:xfrm>
              <a:off x="1903353" y="3467382"/>
              <a:ext cx="4536552" cy="580818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Text Box 41"/>
            <p:cNvSpPr txBox="1">
              <a:spLocks noChangeArrowheads="1"/>
            </p:cNvSpPr>
            <p:nvPr/>
          </p:nvSpPr>
          <p:spPr bwMode="gray">
            <a:xfrm>
              <a:off x="2090499" y="3489699"/>
              <a:ext cx="4214491" cy="447110"/>
            </a:xfrm>
            <a:prstGeom prst="rect">
              <a:avLst/>
            </a:prstGeom>
            <a:noFill/>
            <a:ln>
              <a:noFill/>
              <a:headEnd/>
              <a:tailEnd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Проанализировать русскую народную сказку «Гуси-лебеди»</a:t>
              </a:r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1328469" y="4861907"/>
            <a:ext cx="563018" cy="639100"/>
            <a:chOff x="2165388" y="3855280"/>
            <a:chExt cx="506706" cy="542145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2165388" y="3879210"/>
              <a:ext cx="506706" cy="518215"/>
              <a:chOff x="2190268" y="3576292"/>
              <a:chExt cx="506706" cy="518215"/>
            </a:xfrm>
          </p:grpSpPr>
          <p:pic>
            <p:nvPicPr>
              <p:cNvPr id="26" name="Picture 80" descr="Picture2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26461" y="4002341"/>
                <a:ext cx="438129" cy="921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Oval 81"/>
              <p:cNvSpPr>
                <a:spLocks noChangeArrowheads="1"/>
              </p:cNvSpPr>
              <p:nvPr/>
            </p:nvSpPr>
            <p:spPr bwMode="gray">
              <a:xfrm flipH="1">
                <a:off x="2190268" y="3576292"/>
                <a:ext cx="506706" cy="462568"/>
              </a:xfrm>
              <a:prstGeom prst="ellipse">
                <a:avLst/>
              </a:prstGeom>
              <a:gradFill rotWithShape="0">
                <a:gsLst>
                  <a:gs pos="0">
                    <a:srgbClr val="CA55F9"/>
                  </a:gs>
                  <a:gs pos="100000">
                    <a:srgbClr val="CA55F9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Oval 82"/>
              <p:cNvSpPr>
                <a:spLocks noChangeArrowheads="1"/>
              </p:cNvSpPr>
              <p:nvPr/>
            </p:nvSpPr>
            <p:spPr bwMode="gray">
              <a:xfrm flipH="1">
                <a:off x="2203602" y="3586726"/>
                <a:ext cx="483847" cy="441700"/>
              </a:xfrm>
              <a:prstGeom prst="ellipse">
                <a:avLst/>
              </a:prstGeom>
              <a:gradFill rotWithShape="0">
                <a:gsLst>
                  <a:gs pos="0">
                    <a:srgbClr val="CA55F9">
                      <a:gamma/>
                      <a:shade val="63529"/>
                      <a:invGamma/>
                    </a:srgbClr>
                  </a:gs>
                  <a:gs pos="100000">
                    <a:srgbClr val="CA55F9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9" name="Picture 83" descr="Picture1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4566" y="3579770"/>
                <a:ext cx="331454" cy="3025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5" name="Text Box 78"/>
            <p:cNvSpPr txBox="1">
              <a:spLocks noChangeArrowheads="1"/>
            </p:cNvSpPr>
            <p:nvPr/>
          </p:nvSpPr>
          <p:spPr bwMode="gray">
            <a:xfrm>
              <a:off x="2228237" y="3855280"/>
              <a:ext cx="329697" cy="49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890707" y="1285899"/>
            <a:ext cx="97148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Русская народная сказка «Гуси-лебеди»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Гуси-лебеди - русская народная сказка, читать онлай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1220" y="2598358"/>
            <a:ext cx="33147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74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2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Фон сказки с деревьями иллюстрация вектора. иллюстрации насчитывающей трава  - 210903058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Evil Cartoon Wizard. Vector Clip Art Illustration With Simple Gradients.  All In A Single Layer. Royalty Free Cliparts, Vectors, And Stock  Illustration. Image 41058595.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7465" y1="20769" x2="16735" y2="14000"/>
                        <a14:foregroundMark x1="20673" y1="90231" x2="21903" y2="29769"/>
                        <a14:foregroundMark x1="21083" y1="22615" x2="21083" y2="22615"/>
                        <a14:foregroundMark x1="1477" y1="29000" x2="3856" y2="24154"/>
                        <a14:foregroundMark x1="51518" y1="12154" x2="58326" y2="95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5999" y="2743200"/>
            <a:ext cx="3284102" cy="350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Зловещий смех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4761" y="0"/>
            <a:ext cx="609600" cy="609600"/>
          </a:xfrm>
          <a:prstGeom prst="rect">
            <a:avLst/>
          </a:prstGeom>
        </p:spPr>
      </p:pic>
      <p:pic>
        <p:nvPicPr>
          <p:cNvPr id="3" name="Злой волшебник Зузяка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502" y="6291532"/>
            <a:ext cx="609600" cy="609600"/>
          </a:xfrm>
          <a:prstGeom prst="rect">
            <a:avLst/>
          </a:prstGeom>
        </p:spPr>
      </p:pic>
      <p:pic>
        <p:nvPicPr>
          <p:cNvPr id="7174" name="Picture 6" descr="Баба яга: стоковые векторные изображения, иллюстрации | Depositphotos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9938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7188" y="253042"/>
            <a:ext cx="3390751" cy="417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Баба -Яга (1)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582400" y="0"/>
            <a:ext cx="609600" cy="609600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230037" y="195532"/>
            <a:ext cx="6843623" cy="3253868"/>
          </a:xfrm>
          <a:prstGeom prst="wedgeEllipseCallout">
            <a:avLst>
              <a:gd name="adj1" fmla="val 60035"/>
              <a:gd name="adj2" fmla="val -1055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Умненькие? Тогда попробуйте отгадать мой сложный ребус. Ответ – название сказки, которую вам сегодня предстоит изучить.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06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9844E-6 0.02497 L 0.09838 0.04647 C 0.11895 0.05133 0.14992 0.0541 0.18219 0.0541 C 0.21889 0.0541 0.24831 0.05133 0.26887 0.04647 L 0.36738 0.02497 " pathEditMode="relative" rAng="0" ptsTypes="FffFF">
                                      <p:cBhvr>
                                        <p:cTn id="23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63" y="14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17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71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73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59" y="309624"/>
            <a:ext cx="10761776" cy="45743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3127" y="5067524"/>
            <a:ext cx="115900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Г  У  С  И         Л   Е   Б    Е   Д   И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853938"/>
              </p:ext>
            </p:extLst>
          </p:nvPr>
        </p:nvGraphicFramePr>
        <p:xfrm>
          <a:off x="265432" y="5075023"/>
          <a:ext cx="3761119" cy="10193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0472"/>
                <a:gridCol w="970472"/>
                <a:gridCol w="970472"/>
                <a:gridCol w="849703"/>
              </a:tblGrid>
              <a:tr h="10193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4354355" y="5575356"/>
            <a:ext cx="638777" cy="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619497"/>
              </p:ext>
            </p:extLst>
          </p:nvPr>
        </p:nvGraphicFramePr>
        <p:xfrm>
          <a:off x="5234249" y="5112604"/>
          <a:ext cx="6860952" cy="9817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492"/>
                <a:gridCol w="1143492"/>
                <a:gridCol w="1143492"/>
                <a:gridCol w="1143492"/>
                <a:gridCol w="1143492"/>
                <a:gridCol w="1143492"/>
              </a:tblGrid>
              <a:tr h="9817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575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4981" y="963253"/>
            <a:ext cx="1293962" cy="707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28468" y="1414732"/>
            <a:ext cx="3830129" cy="3278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5824" y="393606"/>
            <a:ext cx="5133906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2391" y="2245729"/>
            <a:ext cx="5102359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11818" y="3426139"/>
            <a:ext cx="7621300" cy="1112727"/>
            <a:chOff x="2791384" y="1227083"/>
            <a:chExt cx="5202907" cy="609977"/>
          </a:xfrm>
        </p:grpSpPr>
        <p:sp>
          <p:nvSpPr>
            <p:cNvPr id="11" name="AutoShape 3"/>
            <p:cNvSpPr>
              <a:spLocks noChangeArrowheads="1"/>
            </p:cNvSpPr>
            <p:nvPr/>
          </p:nvSpPr>
          <p:spPr bwMode="gray">
            <a:xfrm>
              <a:off x="2791384" y="1233512"/>
              <a:ext cx="5202907" cy="603548"/>
            </a:xfrm>
            <a:prstGeom prst="roundRect">
              <a:avLst>
                <a:gd name="adj" fmla="val 50000"/>
              </a:avLst>
            </a:prstGeom>
            <a:ln>
              <a:solidFill>
                <a:schemeClr val="accent4"/>
              </a:solidFill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gray">
            <a:xfrm>
              <a:off x="2993224" y="1227083"/>
              <a:ext cx="5001066" cy="590512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3200" b="1" spc="50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Прочитать русскую народную сказку «Гуси-лебеди»</a:t>
              </a:r>
              <a:endParaRPr lang="en-US" sz="3200" b="1" spc="50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396812" y="3397411"/>
            <a:ext cx="619501" cy="634634"/>
            <a:chOff x="1415" y="1251"/>
            <a:chExt cx="266" cy="323"/>
          </a:xfrm>
        </p:grpSpPr>
        <p:grpSp>
          <p:nvGrpSpPr>
            <p:cNvPr id="14" name="Group 56"/>
            <p:cNvGrpSpPr>
              <a:grpSpLocks/>
            </p:cNvGrpSpPr>
            <p:nvPr/>
          </p:nvGrpSpPr>
          <p:grpSpPr bwMode="auto">
            <a:xfrm>
              <a:off x="1415" y="1276"/>
              <a:ext cx="266" cy="298"/>
              <a:chOff x="1415" y="1276"/>
              <a:chExt cx="266" cy="298"/>
            </a:xfrm>
          </p:grpSpPr>
          <p:pic>
            <p:nvPicPr>
              <p:cNvPr id="16" name="Picture 57" descr="Picture2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521"/>
                <a:ext cx="230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Oval 58"/>
              <p:cNvSpPr>
                <a:spLocks noChangeArrowheads="1"/>
              </p:cNvSpPr>
              <p:nvPr/>
            </p:nvSpPr>
            <p:spPr bwMode="gray">
              <a:xfrm flipH="1">
                <a:off x="1415" y="1276"/>
                <a:ext cx="266" cy="266"/>
              </a:xfrm>
              <a:prstGeom prst="ellipse">
                <a:avLst/>
              </a:prstGeom>
              <a:gradFill rotWithShape="0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Oval 59"/>
              <p:cNvSpPr>
                <a:spLocks noChangeArrowheads="1"/>
              </p:cNvSpPr>
              <p:nvPr/>
            </p:nvSpPr>
            <p:spPr bwMode="gray">
              <a:xfrm flipH="1">
                <a:off x="1422" y="1282"/>
                <a:ext cx="254" cy="254"/>
              </a:xfrm>
              <a:prstGeom prst="ellipse">
                <a:avLst/>
              </a:prstGeom>
              <a:gradFill rotWithShape="0">
                <a:gsLst>
                  <a:gs pos="0">
                    <a:srgbClr val="FF9900">
                      <a:gamma/>
                      <a:shade val="63529"/>
                      <a:invGamma/>
                    </a:srgbClr>
                  </a:gs>
                  <a:gs pos="100000">
                    <a:srgbClr val="FF9900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9" name="Picture 60" descr="Picture1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6" y="1278"/>
                <a:ext cx="174" cy="1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5" name="Text Box 61"/>
            <p:cNvSpPr txBox="1">
              <a:spLocks noChangeArrowheads="1"/>
            </p:cNvSpPr>
            <p:nvPr/>
          </p:nvSpPr>
          <p:spPr bwMode="gray">
            <a:xfrm>
              <a:off x="1442" y="1251"/>
              <a:ext cx="16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628044" y="5001540"/>
            <a:ext cx="6824013" cy="1256684"/>
            <a:chOff x="1903353" y="3467382"/>
            <a:chExt cx="4536552" cy="580818"/>
          </a:xfrm>
        </p:grpSpPr>
        <p:sp>
          <p:nvSpPr>
            <p:cNvPr id="21" name="AutoShape 33"/>
            <p:cNvSpPr>
              <a:spLocks noChangeArrowheads="1"/>
            </p:cNvSpPr>
            <p:nvPr/>
          </p:nvSpPr>
          <p:spPr bwMode="gray">
            <a:xfrm>
              <a:off x="1903353" y="3467382"/>
              <a:ext cx="4536552" cy="580818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Text Box 41"/>
            <p:cNvSpPr txBox="1">
              <a:spLocks noChangeArrowheads="1"/>
            </p:cNvSpPr>
            <p:nvPr/>
          </p:nvSpPr>
          <p:spPr bwMode="gray">
            <a:xfrm>
              <a:off x="2090499" y="3489699"/>
              <a:ext cx="4214491" cy="447110"/>
            </a:xfrm>
            <a:prstGeom prst="rect">
              <a:avLst/>
            </a:prstGeom>
            <a:noFill/>
            <a:ln>
              <a:noFill/>
              <a:headEnd/>
              <a:tailEnd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Проанализировать русскую народную сказку «Гуси-лебеди»</a:t>
              </a:r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1328469" y="4861907"/>
            <a:ext cx="563018" cy="639100"/>
            <a:chOff x="2165388" y="3855280"/>
            <a:chExt cx="506706" cy="542145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2165388" y="3879210"/>
              <a:ext cx="506706" cy="518215"/>
              <a:chOff x="2190268" y="3576292"/>
              <a:chExt cx="506706" cy="518215"/>
            </a:xfrm>
          </p:grpSpPr>
          <p:pic>
            <p:nvPicPr>
              <p:cNvPr id="26" name="Picture 80" descr="Picture2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26461" y="4002341"/>
                <a:ext cx="438129" cy="921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Oval 81"/>
              <p:cNvSpPr>
                <a:spLocks noChangeArrowheads="1"/>
              </p:cNvSpPr>
              <p:nvPr/>
            </p:nvSpPr>
            <p:spPr bwMode="gray">
              <a:xfrm flipH="1">
                <a:off x="2190268" y="3576292"/>
                <a:ext cx="506706" cy="462568"/>
              </a:xfrm>
              <a:prstGeom prst="ellipse">
                <a:avLst/>
              </a:prstGeom>
              <a:gradFill rotWithShape="0">
                <a:gsLst>
                  <a:gs pos="0">
                    <a:srgbClr val="CA55F9"/>
                  </a:gs>
                  <a:gs pos="100000">
                    <a:srgbClr val="CA55F9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Oval 82"/>
              <p:cNvSpPr>
                <a:spLocks noChangeArrowheads="1"/>
              </p:cNvSpPr>
              <p:nvPr/>
            </p:nvSpPr>
            <p:spPr bwMode="gray">
              <a:xfrm flipH="1">
                <a:off x="2203602" y="3586726"/>
                <a:ext cx="483847" cy="441700"/>
              </a:xfrm>
              <a:prstGeom prst="ellipse">
                <a:avLst/>
              </a:prstGeom>
              <a:gradFill rotWithShape="0">
                <a:gsLst>
                  <a:gs pos="0">
                    <a:srgbClr val="CA55F9">
                      <a:gamma/>
                      <a:shade val="63529"/>
                      <a:invGamma/>
                    </a:srgbClr>
                  </a:gs>
                  <a:gs pos="100000">
                    <a:srgbClr val="CA55F9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9" name="Picture 83" descr="Picture1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4566" y="3579770"/>
                <a:ext cx="331454" cy="3025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5" name="Text Box 78"/>
            <p:cNvSpPr txBox="1">
              <a:spLocks noChangeArrowheads="1"/>
            </p:cNvSpPr>
            <p:nvPr/>
          </p:nvSpPr>
          <p:spPr bwMode="gray">
            <a:xfrm>
              <a:off x="2228237" y="3855280"/>
              <a:ext cx="329697" cy="49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890707" y="1285899"/>
            <a:ext cx="97148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Русская народная сказка «Гуси-лебеди»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Гуси-лебеди - русская народная сказка, читать онлай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1220" y="2598358"/>
            <a:ext cx="33147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54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90113" y="155275"/>
            <a:ext cx="10679502" cy="2415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3169" y="2629405"/>
            <a:ext cx="2648972" cy="2415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0113" y="1421058"/>
            <a:ext cx="108143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1. Познакомимся с историей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узнать где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она зародилась и как дошла до наших дней.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2. Прочитаем сказку.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3. Проанализируем сказку.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4. Подведем итоги и докажем Бабе-Яге, что мы умные и способные ребята!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1485" y="327804"/>
            <a:ext cx="5149936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лан урока: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08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БАБА ЯГА))) — DRIVE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68717"/>
            <a:ext cx="2789283" cy="278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онверт 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8931" y="1732435"/>
            <a:ext cx="5794375" cy="579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06" b="97281" l="154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539580" y="156047"/>
            <a:ext cx="5553075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66939" y="-1941052"/>
            <a:ext cx="7098356" cy="106220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0012" y="1456607"/>
            <a:ext cx="97963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8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8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8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8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8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8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 русской народной сказке 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«Гуси-лебеди»</a:t>
            </a:r>
          </a:p>
        </p:txBody>
      </p:sp>
      <p:pic>
        <p:nvPicPr>
          <p:cNvPr id="3078" name="Picture 6" descr="Купить билеты на Гуси-Лебеди 16.10.2021 Пермский Дом Актера Театр в Перми -  Афиша Радарио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3232" y="3436702"/>
            <a:ext cx="3499235" cy="23858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19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АБА ЯГА))) — DRIVE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2475781"/>
            <a:ext cx="4382219" cy="438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3165895" y="120771"/>
            <a:ext cx="6581954" cy="3157268"/>
          </a:xfrm>
          <a:prstGeom prst="wedgeEllipseCallout">
            <a:avLst>
              <a:gd name="adj1" fmla="val -44392"/>
              <a:gd name="adj2" fmla="val 45820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Кто главные герои русской народной сказки «Гуси-лебеди»?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Дети рисунок ПНГ на Прозрачном Фоне • Скачать PNG Дети рису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4850" y="2618657"/>
            <a:ext cx="38671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4002657" y="3036500"/>
            <a:ext cx="4322193" cy="2708693"/>
          </a:xfrm>
          <a:prstGeom prst="wedgeEllipseCallout">
            <a:avLst>
              <a:gd name="adj1" fmla="val 60446"/>
              <a:gd name="adj2" fmla="val -972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Сестрица Аленушка и братец Иванушка</a:t>
            </a:r>
          </a:p>
        </p:txBody>
      </p:sp>
    </p:spTree>
    <p:extLst>
      <p:ext uri="{BB962C8B-B14F-4D97-AF65-F5344CB8AC3E}">
        <p14:creationId xmlns:p14="http://schemas.microsoft.com/office/powerpoint/2010/main" val="222190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АБА ЯГА))) — DRIVE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99736"/>
            <a:ext cx="4382219" cy="438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4002657" y="99745"/>
            <a:ext cx="5684807" cy="3157268"/>
          </a:xfrm>
          <a:prstGeom prst="wedgeEllipseCallout">
            <a:avLst>
              <a:gd name="adj1" fmla="val -54407"/>
              <a:gd name="adj2" fmla="val 37077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Какая беда приключилась у сестрицы?</a:t>
            </a:r>
          </a:p>
        </p:txBody>
      </p:sp>
      <p:pic>
        <p:nvPicPr>
          <p:cNvPr id="5122" name="Picture 2" descr="Дети рисунок ПНГ на Прозрачном Фоне • Скачать PNG Дети рису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4850" y="2618657"/>
            <a:ext cx="38671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4002657" y="3036500"/>
            <a:ext cx="4322193" cy="2708693"/>
          </a:xfrm>
          <a:prstGeom prst="wedgeEllipseCallout">
            <a:avLst>
              <a:gd name="adj1" fmla="val 60446"/>
              <a:gd name="adj2" fmla="val -972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Гуси- лебеди забрали братца Иванушку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33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</TotalTime>
  <Words>314</Words>
  <Application>Microsoft Office PowerPoint</Application>
  <PresentationFormat>Широкоэкранный</PresentationFormat>
  <Paragraphs>51</Paragraphs>
  <Slides>15</Slides>
  <Notes>0</Notes>
  <HiddenSlides>0</HiddenSlides>
  <MMClips>3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Точечный рисунок</vt:lpstr>
      <vt:lpstr>Здравствуйте!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ИГРЫ</dc:title>
  <dc:creator>Юрий Козырев</dc:creator>
  <cp:lastModifiedBy>DELL</cp:lastModifiedBy>
  <cp:revision>76</cp:revision>
  <dcterms:created xsi:type="dcterms:W3CDTF">2021-04-06T16:39:49Z</dcterms:created>
  <dcterms:modified xsi:type="dcterms:W3CDTF">2022-12-15T14:15:15Z</dcterms:modified>
</cp:coreProperties>
</file>