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4" r:id="rId2"/>
    <p:sldId id="265" r:id="rId3"/>
    <p:sldId id="267" r:id="rId4"/>
    <p:sldId id="270" r:id="rId5"/>
    <p:sldId id="269" r:id="rId6"/>
    <p:sldId id="268" r:id="rId7"/>
    <p:sldId id="271" r:id="rId8"/>
    <p:sldId id="272" r:id="rId9"/>
    <p:sldId id="263" r:id="rId10"/>
    <p:sldId id="27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84" autoAdjust="0"/>
    <p:restoredTop sz="94660"/>
  </p:normalViewPr>
  <p:slideViewPr>
    <p:cSldViewPr snapToGrid="0">
      <p:cViewPr varScale="1">
        <p:scale>
          <a:sx n="70" d="100"/>
          <a:sy n="70" d="100"/>
        </p:scale>
        <p:origin x="79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93C31F-BBD8-40B1-A440-5A60E2B0C929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7657ED-6435-429B-88BB-A223C93A2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744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7657ED-6435-429B-88BB-A223C93A2E6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600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7657ED-6435-429B-88BB-A223C93A2E6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737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7657ED-6435-429B-88BB-A223C93A2E6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737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7657ED-6435-429B-88BB-A223C93A2E6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600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7657ED-6435-429B-88BB-A223C93A2E6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600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2BFE-4276-43C1-AEE5-5F2E6019A4B8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53C88F9-CF1E-41E9-B837-440D84B4100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3909" y="1449304"/>
            <a:ext cx="12028716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83909" y="1396720"/>
            <a:ext cx="12028716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83909" y="2976649"/>
            <a:ext cx="12028716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1505931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2BFE-4276-43C1-AEE5-5F2E6019A4B8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88F9-CF1E-41E9-B837-440D84B410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68224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2BFE-4276-43C1-AEE5-5F2E6019A4B8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88F9-CF1E-41E9-B837-440D84B410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2BFE-4276-43C1-AEE5-5F2E6019A4B8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88F9-CF1E-41E9-B837-440D84B4100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103632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2BFE-4276-43C1-AEE5-5F2E6019A4B8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92550" y="2376830"/>
            <a:ext cx="120180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2195" y="2341476"/>
            <a:ext cx="1201837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91075" y="2468880"/>
            <a:ext cx="1201949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953C88F9-CF1E-41E9-B837-440D84B4100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2BFE-4276-43C1-AEE5-5F2E6019A4B8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88F9-CF1E-41E9-B837-440D84B4100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2BFE-4276-43C1-AEE5-5F2E6019A4B8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88F9-CF1E-41E9-B837-440D84B4100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2BFE-4276-43C1-AEE5-5F2E6019A4B8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88F9-CF1E-41E9-B837-440D84B410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2BFE-4276-43C1-AEE5-5F2E6019A4B8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88F9-CF1E-41E9-B837-440D84B410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2BFE-4276-43C1-AEE5-5F2E6019A4B8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88F9-CF1E-41E9-B837-440D84B4100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2BFE-4276-43C1-AEE5-5F2E6019A4B8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953C88F9-CF1E-41E9-B837-440D84B4100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91076" y="4683555"/>
            <a:ext cx="120091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91345" y="4650475"/>
            <a:ext cx="12008852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91348" y="4773225"/>
            <a:ext cx="12008849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91078" y="66676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103632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5BA2BFE-4276-43C1-AEE5-5F2E6019A4B8}" type="datetimeFigureOut">
              <a:rPr lang="ru-RU" smtClean="0"/>
              <a:t>чт 15.12.22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95072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53C88F9-CF1E-41E9-B837-440D84B4100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rb.asu.ru/public/uploads/1333615257_dengi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51544" y="165624"/>
            <a:ext cx="11688915" cy="3168352"/>
          </a:xfrm>
          <a:prstGeom prst="roundRect">
            <a:avLst/>
          </a:prstGeom>
          <a:solidFill>
            <a:schemeClr val="accent5">
              <a:lumMod val="20000"/>
              <a:lumOff val="80000"/>
              <a:alpha val="7882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all" dirty="0">
              <a:ln w="0"/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9678" y="457139"/>
            <a:ext cx="1190532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cap="all" dirty="0">
                <a:ln w="0"/>
                <a:solidFill>
                  <a:srgbClr val="1F497D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Внеурочное занятие по финансовой грамотности</a:t>
            </a:r>
          </a:p>
        </p:txBody>
      </p:sp>
    </p:spTree>
    <p:extLst>
      <p:ext uri="{BB962C8B-B14F-4D97-AF65-F5344CB8AC3E}">
        <p14:creationId xmlns:p14="http://schemas.microsoft.com/office/powerpoint/2010/main" val="245250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humbs.dreamstime.com/z/%D0%BF%D1%80%D0%B5-%D0%BF%D0%BE%D1%81%D1%8B-%D0%BA%D0%B0-%D1%81-%D0%B7%D0%BE-%D0%BE%D1%82%D1%8B%D0%BC%D0%B8-%D0%BC%D0%BE%D0%BD%D0%B5%D1%82%D0%BA%D0%B0%D0%BC%D0%B8-3905435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22" b="88794" l="0" r="100000">
                        <a14:foregroundMark x1="3846" y1="43727" x2="3846" y2="43727"/>
                        <a14:foregroundMark x1="27154" y1="69915" x2="27154" y2="69915"/>
                        <a14:foregroundMark x1="36846" y1="74543" x2="36846" y2="74543"/>
                        <a14:foregroundMark x1="58615" y1="72960" x2="58615" y2="72960"/>
                        <a14:foregroundMark x1="67538" y1="72473" x2="67538" y2="72473"/>
                        <a14:foregroundMark x1="84308" y1="62119" x2="84308" y2="62119"/>
                        <a14:foregroundMark x1="93000" y1="56882" x2="93000" y2="56882"/>
                        <a14:foregroundMark x1="96846" y1="42387" x2="96846" y2="42387"/>
                        <a14:foregroundMark x1="97846" y1="52862" x2="97846" y2="52862"/>
                        <a14:foregroundMark x1="19385" y1="65895" x2="19385" y2="65895"/>
                        <a14:foregroundMark x1="13923" y1="58709" x2="13923" y2="58709"/>
                        <a14:foregroundMark x1="8462" y1="56516" x2="8462" y2="56516"/>
                        <a14:foregroundMark x1="4077" y1="56638" x2="4077" y2="56638"/>
                        <a14:backgroundMark x1="23308" y1="8648" x2="53615" y2="607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38615" b="10818"/>
          <a:stretch/>
        </p:blipFill>
        <p:spPr bwMode="auto">
          <a:xfrm>
            <a:off x="0" y="4368810"/>
            <a:ext cx="12192000" cy="2531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05027" y="435869"/>
            <a:ext cx="8981946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60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Продолжите фразы</a:t>
            </a:r>
            <a:r>
              <a:rPr lang="ru-RU" sz="54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5400" b="1" cap="all" dirty="0">
              <a:ln w="0"/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32869" y="2088550"/>
            <a:ext cx="894860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14400" indent="-914400">
              <a:buAutoNum type="arabicPeriod"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У меня получилось…</a:t>
            </a:r>
          </a:p>
          <a:p>
            <a:pPr marL="914400" indent="-914400">
              <a:buAutoNum type="arabicPeriod"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Я научился(ась)…</a:t>
            </a:r>
          </a:p>
          <a:p>
            <a:pPr marL="914400" indent="-914400">
              <a:buAutoNum type="arabicPeriod"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Было трудно…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561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img.lovepik.com/element/40151/4030.png_120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6584" y1="10743" x2="16584" y2="10743"/>
                        <a14:foregroundMark x1="32822" y1="13861" x2="32822" y2="13861"/>
                        <a14:foregroundMark x1="20743" y1="24901" x2="20743" y2="24901"/>
                        <a14:foregroundMark x1="50099" y1="15347" x2="50099" y2="15347"/>
                        <a14:foregroundMark x1="50099" y1="15347" x2="50099" y2="15347"/>
                        <a14:foregroundMark x1="66931" y1="22426" x2="66931" y2="22426"/>
                        <a14:foregroundMark x1="85693" y1="17624" x2="85693" y2="176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5220" y="2448072"/>
            <a:ext cx="4857568" cy="4248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43738" y="4990297"/>
            <a:ext cx="4800533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Семейный бюджет</a:t>
            </a:r>
            <a:endParaRPr lang="ru-RU" sz="4000" b="1" cap="all" dirty="0">
              <a:ln w="0"/>
              <a:solidFill>
                <a:schemeClr val="accent6">
                  <a:lumMod val="20000"/>
                  <a:lumOff val="8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77315" y="186552"/>
            <a:ext cx="6555834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Семейный бюджет</a:t>
            </a:r>
            <a:endParaRPr lang="ru-RU" sz="44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9374" y="919501"/>
            <a:ext cx="113292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это доходы и расходы семьи на определённый промежуток времени.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383364" y="4813010"/>
            <a:ext cx="33603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Денежные поступления семьи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8467317" y="4867185"/>
            <a:ext cx="36032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Затраты денежных средств семьи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14789" y="3501008"/>
            <a:ext cx="3853020" cy="840472"/>
          </a:xfrm>
          <a:prstGeom prst="straightConnector1">
            <a:avLst/>
          </a:prstGeom>
          <a:ln w="127000"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8112225" y="3169283"/>
            <a:ext cx="3696409" cy="1183247"/>
          </a:xfrm>
          <a:prstGeom prst="straightConnector1">
            <a:avLst/>
          </a:prstGeom>
          <a:ln w="127000"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990442">
            <a:off x="1098682" y="2889750"/>
            <a:ext cx="3081869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8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Доходы </a:t>
            </a:r>
            <a:endParaRPr lang="ru-RU" sz="48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20253758">
            <a:off x="8276600" y="2753785"/>
            <a:ext cx="3366947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8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расходы </a:t>
            </a:r>
            <a:endParaRPr lang="ru-RU" sz="48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21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humbs.dreamstime.com/z/%D0%BF%D1%80%D0%B5-%D0%BF%D0%BE%D1%81%D1%8B-%D0%BA%D0%B0-%D1%81-%D0%B7%D0%BE-%D0%BE%D1%82%D1%8B%D0%BC%D0%B8-%D0%BC%D0%BE%D0%BD%D0%B5%D1%82%D0%BA%D0%B0%D0%BC%D0%B8-3905435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22" b="88794" l="0" r="100000">
                        <a14:foregroundMark x1="3846" y1="43727" x2="3846" y2="43727"/>
                        <a14:foregroundMark x1="27154" y1="69915" x2="27154" y2="69915"/>
                        <a14:foregroundMark x1="36846" y1="74543" x2="36846" y2="74543"/>
                        <a14:foregroundMark x1="58615" y1="72960" x2="58615" y2="72960"/>
                        <a14:foregroundMark x1="67538" y1="72473" x2="67538" y2="72473"/>
                        <a14:foregroundMark x1="84308" y1="62119" x2="84308" y2="62119"/>
                        <a14:foregroundMark x1="93000" y1="56882" x2="93000" y2="56882"/>
                        <a14:foregroundMark x1="96846" y1="42387" x2="96846" y2="42387"/>
                        <a14:foregroundMark x1="97846" y1="52862" x2="97846" y2="52862"/>
                        <a14:foregroundMark x1="19385" y1="65895" x2="19385" y2="65895"/>
                        <a14:foregroundMark x1="13923" y1="58709" x2="13923" y2="58709"/>
                        <a14:foregroundMark x1="8462" y1="56516" x2="8462" y2="56516"/>
                        <a14:foregroundMark x1="4077" y1="56638" x2="4077" y2="56638"/>
                        <a14:backgroundMark x1="23308" y1="8648" x2="53615" y2="607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38615" b="10818"/>
          <a:stretch/>
        </p:blipFill>
        <p:spPr bwMode="auto">
          <a:xfrm>
            <a:off x="0" y="4368810"/>
            <a:ext cx="12192000" cy="2531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9349" y="174924"/>
            <a:ext cx="5133136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8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44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занятия:</a:t>
            </a:r>
            <a:endParaRPr lang="ru-RU" sz="4400" b="1" cap="all" dirty="0">
              <a:ln w="0"/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16438" y="945551"/>
            <a:ext cx="72331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Как правильно экономить?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530" y="1831108"/>
            <a:ext cx="2175467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8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44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4400" b="1" cap="all" dirty="0">
              <a:ln w="0"/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04995" y="2695203"/>
            <a:ext cx="428912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>
              <a:buAutoNum type="arabicPeriod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Узнать…</a:t>
            </a:r>
          </a:p>
          <a:p>
            <a:pPr marL="742950" indent="-742950">
              <a:buAutoNum type="arabicPeriod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Научиться…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11423" y="2600549"/>
            <a:ext cx="110599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1. Узнать, что такое экономия и на чем можно сэкономить.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2. Научиться применять полученные знания на практике.</a:t>
            </a:r>
          </a:p>
        </p:txBody>
      </p:sp>
    </p:spTree>
    <p:extLst>
      <p:ext uri="{BB962C8B-B14F-4D97-AF65-F5344CB8AC3E}">
        <p14:creationId xmlns:p14="http://schemas.microsoft.com/office/powerpoint/2010/main" val="59692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838200" y="221673"/>
            <a:ext cx="10515600" cy="1325563"/>
          </a:xfrm>
          <a:prstGeom prst="rect">
            <a:avLst/>
          </a:prstGeo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СТРАНА ЭКОНОМИЧКА</a:t>
            </a:r>
            <a:endParaRPr lang="ru-RU" sz="54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1600" y="2269908"/>
            <a:ext cx="2837158" cy="3839945"/>
          </a:xfrm>
          <a:prstGeom prst="rect">
            <a:avLst/>
          </a:prstGeom>
        </p:spPr>
      </p:pic>
      <p:pic>
        <p:nvPicPr>
          <p:cNvPr id="2050" name="Picture 2" descr="https://delivirac.com/wp-content/uploads/2020/06/fruit-seller-4117006_192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478" y="1228581"/>
            <a:ext cx="4508297" cy="3329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3"/>
          <p:cNvSpPr txBox="1">
            <a:spLocks/>
          </p:cNvSpPr>
          <p:nvPr/>
        </p:nvSpPr>
        <p:spPr>
          <a:xfrm>
            <a:off x="0" y="4690090"/>
            <a:ext cx="5181600" cy="1016721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 СУПЕРМАРКЕТОВ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477189" y="2903777"/>
            <a:ext cx="939938" cy="641093"/>
          </a:xfrm>
          <a:prstGeom prst="straightConnector1">
            <a:avLst/>
          </a:prstGeom>
          <a:ln w="12700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0331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001394" y="3893129"/>
            <a:ext cx="2190606" cy="296487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4804" y="1388331"/>
            <a:ext cx="118871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Можно сэкономить на продуктах, если…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 Можно сэкономить на транспорте, если…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 Можно сэкономить на одежде и обуви, если…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4. Можно сэкономить на коммунальных услугах, если…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 Можно сэкономить на лекарствах, если…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 Можно сэкономить на игрушках, если…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  Можно сэкономить на развлечениях, если…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38200" y="221673"/>
            <a:ext cx="10515600" cy="1325563"/>
          </a:xfrm>
          <a:prstGeom prst="rect">
            <a:avLst/>
          </a:prstGeo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 ФРАЗЫ</a:t>
            </a:r>
            <a:endParaRPr lang="ru-RU" sz="54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96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838200" y="221673"/>
            <a:ext cx="10515600" cy="1325563"/>
          </a:xfrm>
          <a:prstGeom prst="rect">
            <a:avLst/>
          </a:prstGeo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СТРАНА ЭКОНОМИЧКА</a:t>
            </a:r>
            <a:endParaRPr lang="ru-RU" sz="54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1992" y="1923098"/>
            <a:ext cx="2837158" cy="3839945"/>
          </a:xfrm>
          <a:prstGeom prst="rect">
            <a:avLst/>
          </a:prstGeom>
        </p:spPr>
      </p:pic>
      <p:pic>
        <p:nvPicPr>
          <p:cNvPr id="2050" name="Picture 2" descr="https://delivirac.com/wp-content/uploads/2020/06/fruit-seller-4117006_192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691" y="1212833"/>
            <a:ext cx="3885207" cy="2869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3"/>
          <p:cNvSpPr txBox="1">
            <a:spLocks/>
          </p:cNvSpPr>
          <p:nvPr/>
        </p:nvSpPr>
        <p:spPr>
          <a:xfrm>
            <a:off x="124691" y="4082219"/>
            <a:ext cx="3782291" cy="1016721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 СУПЕРМАРКЕТОВ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avatars.mds.yandex.net/get-zen_doc/3533726/pub_5f7c79d27a731030316f20bb_5f7c7ea77a73103031783cae/scale_1200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39890" y="3269258"/>
            <a:ext cx="4405745" cy="262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 стрелкой 7"/>
          <p:cNvCxnSpPr/>
          <p:nvPr/>
        </p:nvCxnSpPr>
        <p:spPr>
          <a:xfrm>
            <a:off x="3866504" y="2872282"/>
            <a:ext cx="939938" cy="641093"/>
          </a:xfrm>
          <a:prstGeom prst="straightConnector1">
            <a:avLst/>
          </a:prstGeom>
          <a:ln w="12700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674014" y="4263698"/>
            <a:ext cx="939938" cy="641093"/>
          </a:xfrm>
          <a:prstGeom prst="straightConnector1">
            <a:avLst/>
          </a:prstGeom>
          <a:ln w="12700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Объект 3"/>
          <p:cNvSpPr txBox="1">
            <a:spLocks/>
          </p:cNvSpPr>
          <p:nvPr/>
        </p:nvSpPr>
        <p:spPr>
          <a:xfrm>
            <a:off x="8063343" y="5840831"/>
            <a:ext cx="3782291" cy="1016721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 МУДРЫХ ЭКОНОМИКОВ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8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0500" y="785202"/>
            <a:ext cx="9710999" cy="6062059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059873" y="87967"/>
            <a:ext cx="10515600" cy="1325563"/>
          </a:xfrm>
          <a:prstGeom prst="rect">
            <a:avLst/>
          </a:prstGeo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ЧЕМ МОЖНО ЭКОНОМИТЬ?</a:t>
            </a:r>
            <a:endParaRPr lang="ru-RU" sz="48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06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humbs.dreamstime.com/z/%D0%BF%D1%80%D0%B5-%D0%BF%D0%BE%D1%81%D1%8B-%D0%BA%D0%B0-%D1%81-%D0%B7%D0%BE-%D0%BE%D1%82%D1%8B%D0%BC%D0%B8-%D0%BC%D0%BE%D0%BD%D0%B5%D1%82%D0%BA%D0%B0%D0%BC%D0%B8-3905435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22" b="88794" l="0" r="100000">
                        <a14:foregroundMark x1="3846" y1="43727" x2="3846" y2="43727"/>
                        <a14:foregroundMark x1="27154" y1="69915" x2="27154" y2="69915"/>
                        <a14:foregroundMark x1="36846" y1="74543" x2="36846" y2="74543"/>
                        <a14:foregroundMark x1="58615" y1="72960" x2="58615" y2="72960"/>
                        <a14:foregroundMark x1="67538" y1="72473" x2="67538" y2="72473"/>
                        <a14:foregroundMark x1="84308" y1="62119" x2="84308" y2="62119"/>
                        <a14:foregroundMark x1="93000" y1="56882" x2="93000" y2="56882"/>
                        <a14:foregroundMark x1="96846" y1="42387" x2="96846" y2="42387"/>
                        <a14:foregroundMark x1="97846" y1="52862" x2="97846" y2="52862"/>
                        <a14:foregroundMark x1="19385" y1="65895" x2="19385" y2="65895"/>
                        <a14:foregroundMark x1="13923" y1="58709" x2="13923" y2="58709"/>
                        <a14:foregroundMark x1="8462" y1="56516" x2="8462" y2="56516"/>
                        <a14:foregroundMark x1="4077" y1="56638" x2="4077" y2="56638"/>
                        <a14:backgroundMark x1="23308" y1="8648" x2="53615" y2="607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38615" b="10818"/>
          <a:stretch/>
        </p:blipFill>
        <p:spPr bwMode="auto">
          <a:xfrm>
            <a:off x="0" y="4368810"/>
            <a:ext cx="12192000" cy="2531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9349" y="174924"/>
            <a:ext cx="5133136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8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44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занятия:</a:t>
            </a:r>
            <a:endParaRPr lang="ru-RU" sz="4400" b="1" cap="all" dirty="0">
              <a:ln w="0"/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16438" y="945551"/>
            <a:ext cx="72331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Как правильно экономить?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530" y="1644091"/>
            <a:ext cx="2175467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8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44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4400" b="1" cap="all" dirty="0">
              <a:ln w="0"/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53969" y="2475088"/>
            <a:ext cx="110599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1. Узнать, что такое экономия и на чем можно сэкономить.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2. Научиться применять полученные знания на практике.</a:t>
            </a:r>
          </a:p>
        </p:txBody>
      </p:sp>
    </p:spTree>
    <p:extLst>
      <p:ext uri="{BB962C8B-B14F-4D97-AF65-F5344CB8AC3E}">
        <p14:creationId xmlns:p14="http://schemas.microsoft.com/office/powerpoint/2010/main" val="136600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6725" y="342900"/>
            <a:ext cx="11449050" cy="638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42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80</TotalTime>
  <Words>197</Words>
  <Application>Microsoft Office PowerPoint</Application>
  <PresentationFormat>Широкоэкранный</PresentationFormat>
  <Paragraphs>43</Paragraphs>
  <Slides>10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Calibri</vt:lpstr>
      <vt:lpstr>Cambria</vt:lpstr>
      <vt:lpstr>Franklin Gothic Book</vt:lpstr>
      <vt:lpstr>Perpetua</vt:lpstr>
      <vt:lpstr>Times New Roman</vt:lpstr>
      <vt:lpstr>Wingdings 2</vt:lpstr>
      <vt:lpstr>Справедливость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ЦЕЛИ: 1. Узнать, что такое карманные деньги, инвестиции; 2. Научиться умело управлять деньгами.</dc:title>
  <dc:creator>Admin</dc:creator>
  <cp:lastModifiedBy>DELL</cp:lastModifiedBy>
  <cp:revision>12</cp:revision>
  <dcterms:created xsi:type="dcterms:W3CDTF">2022-05-06T20:51:24Z</dcterms:created>
  <dcterms:modified xsi:type="dcterms:W3CDTF">2022-12-15T14:27:53Z</dcterms:modified>
</cp:coreProperties>
</file>