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4" r:id="rId18"/>
    <p:sldId id="275" r:id="rId19"/>
    <p:sldId id="276" r:id="rId20"/>
    <p:sldId id="277" r:id="rId21"/>
    <p:sldId id="272" r:id="rId22"/>
    <p:sldId id="273" r:id="rId2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5" d="100"/>
          <a:sy n="85" d="100"/>
        </p:scale>
        <p:origin x="342" y="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0ECEBF-A9FB-4FC7-A310-F4DD8F2625F6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4A2879EA-EF34-4C5F-835F-364DDE06CC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00375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0ECEBF-A9FB-4FC7-A310-F4DD8F2625F6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4A2879EA-EF34-4C5F-835F-364DDE06CC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67345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0ECEBF-A9FB-4FC7-A310-F4DD8F2625F6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4A2879EA-EF34-4C5F-835F-364DDE06CC57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00586018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0ECEBF-A9FB-4FC7-A310-F4DD8F2625F6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4A2879EA-EF34-4C5F-835F-364DDE06CC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223620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0ECEBF-A9FB-4FC7-A310-F4DD8F2625F6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4A2879EA-EF34-4C5F-835F-364DDE06CC57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81523981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0ECEBF-A9FB-4FC7-A310-F4DD8F2625F6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4A2879EA-EF34-4C5F-835F-364DDE06CC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526921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0ECEBF-A9FB-4FC7-A310-F4DD8F2625F6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2879EA-EF34-4C5F-835F-364DDE06CC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823601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0ECEBF-A9FB-4FC7-A310-F4DD8F2625F6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2879EA-EF34-4C5F-835F-364DDE06CC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45261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0ECEBF-A9FB-4FC7-A310-F4DD8F2625F6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2879EA-EF34-4C5F-835F-364DDE06CC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88353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0ECEBF-A9FB-4FC7-A310-F4DD8F2625F6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4A2879EA-EF34-4C5F-835F-364DDE06CC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14557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0ECEBF-A9FB-4FC7-A310-F4DD8F2625F6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4A2879EA-EF34-4C5F-835F-364DDE06CC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37099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0ECEBF-A9FB-4FC7-A310-F4DD8F2625F6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4A2879EA-EF34-4C5F-835F-364DDE06CC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45374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0ECEBF-A9FB-4FC7-A310-F4DD8F2625F6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2879EA-EF34-4C5F-835F-364DDE06CC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06429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0ECEBF-A9FB-4FC7-A310-F4DD8F2625F6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2879EA-EF34-4C5F-835F-364DDE06CC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64034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0ECEBF-A9FB-4FC7-A310-F4DD8F2625F6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2879EA-EF34-4C5F-835F-364DDE06CC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05517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0ECEBF-A9FB-4FC7-A310-F4DD8F2625F6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4A2879EA-EF34-4C5F-835F-364DDE06CC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18289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0ECEBF-A9FB-4FC7-A310-F4DD8F2625F6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4A2879EA-EF34-4C5F-835F-364DDE06CC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30047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497330"/>
            <a:ext cx="11875769" cy="2948579"/>
          </a:xfrm>
        </p:spPr>
        <p:txBody>
          <a:bodyPr>
            <a:normAutofit fontScale="90000"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b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Проектно</a:t>
            </a:r>
            <a:r>
              <a:rPr lang="ru-RU" sz="3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 исследовательская работа на тему: </a:t>
            </a:r>
            <a:br>
              <a:rPr lang="ru-RU" sz="3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«Частичная автоматизация технологического процесса по </a:t>
            </a:r>
            <a:r>
              <a:rPr lang="ru-RU" sz="310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переработке пластиковых </a:t>
            </a:r>
            <a:r>
              <a:rPr lang="ru-RU" sz="31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отходов (</a:t>
            </a:r>
            <a:r>
              <a:rPr lang="ru-RU" sz="310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крышек)»</a:t>
            </a:r>
            <a:br>
              <a:rPr lang="ru-RU" sz="31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(прототип изделия  на базе конструктора LEGO MINDSTORMS NXT 2.0)</a:t>
            </a:r>
            <a:br>
              <a:rPr lang="ru-RU" sz="31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3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Учебная дисциплина: </a:t>
            </a:r>
            <a:r>
              <a:rPr lang="ru-RU" sz="18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Метапредметный</a:t>
            </a:r>
            <a: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(«физика», «информатика», «математика», «технология», «экология»)</a:t>
            </a:r>
            <a:b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663690" y="4354830"/>
            <a:ext cx="4840922" cy="2045970"/>
          </a:xfrm>
        </p:spPr>
        <p:txBody>
          <a:bodyPr>
            <a:normAutofit fontScale="25000" lnSpcReduction="20000"/>
          </a:bodyPr>
          <a:lstStyle/>
          <a:p>
            <a:pPr>
              <a:lnSpc>
                <a:spcPct val="115000"/>
              </a:lnSpc>
            </a:pPr>
            <a:r>
              <a:rPr lang="ru-RU" sz="72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Выполнил: </a:t>
            </a:r>
            <a:endParaRPr lang="ru-RU" sz="7200" dirty="0">
              <a:solidFill>
                <a:srgbClr val="00206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72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Хомутов Алексей учащийся 10 «А» класса</a:t>
            </a:r>
          </a:p>
          <a:p>
            <a:pPr algn="just">
              <a:lnSpc>
                <a:spcPct val="115000"/>
              </a:lnSpc>
            </a:pPr>
            <a:r>
              <a:rPr lang="ru-RU" sz="72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Руководитель: Вахрушева Марина Викторовна</a:t>
            </a:r>
            <a:endParaRPr lang="ru-RU" sz="7200" dirty="0">
              <a:solidFill>
                <a:srgbClr val="00206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</a:pPr>
            <a:r>
              <a:rPr lang="ru-RU" sz="72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педагог дополнительного образования</a:t>
            </a:r>
            <a:endParaRPr lang="ru-RU" sz="7200" dirty="0">
              <a:solidFill>
                <a:srgbClr val="00206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72173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50075" y="495523"/>
            <a:ext cx="8911687" cy="1280890"/>
          </a:xfrm>
        </p:spPr>
        <p:txBody>
          <a:bodyPr/>
          <a:lstStyle/>
          <a:p>
            <a:pPr marL="457200" lvl="1" algn="ctr">
              <a:lnSpc>
                <a:spcPct val="150000"/>
              </a:lnSpc>
              <a:spcAft>
                <a:spcPts val="0"/>
              </a:spcAft>
            </a:pPr>
            <a:r>
              <a:rPr lang="ru-RU" sz="2800" b="1" kern="1200" dirty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Принцип работы датчика цвета</a:t>
            </a:r>
            <a:br>
              <a:rPr lang="ru-RU" sz="1600" dirty="0">
                <a:latin typeface="Calibri"/>
                <a:ea typeface="Calibri"/>
                <a:cs typeface="Times New Roman"/>
              </a:rPr>
            </a:br>
            <a:endParaRPr lang="ru-RU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09918" y="2128838"/>
            <a:ext cx="3329022" cy="29070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43533" y="2343151"/>
            <a:ext cx="4714417" cy="2762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4920523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35700" y="471488"/>
            <a:ext cx="8911687" cy="1143000"/>
          </a:xfrm>
        </p:spPr>
        <p:txBody>
          <a:bodyPr>
            <a:normAutofit/>
          </a:bodyPr>
          <a:lstStyle/>
          <a:p>
            <a:pPr algn="ctr">
              <a:lnSpc>
                <a:spcPct val="150000"/>
              </a:lnSpc>
              <a:spcAft>
                <a:spcPts val="1000"/>
              </a:spcAft>
            </a:pPr>
            <a:r>
              <a:rPr lang="ru-RU" sz="3200" b="1" spc="30" dirty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Разработка прототипа робота</a:t>
            </a:r>
            <a:endParaRPr lang="ru-RU" sz="3200" dirty="0">
              <a:solidFill>
                <a:srgbClr val="002060"/>
              </a:solidFill>
              <a:effectLst/>
              <a:latin typeface="Calibri"/>
              <a:ea typeface="Calibri"/>
              <a:cs typeface="Times New Roman"/>
            </a:endParaRPr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14687" y="1229545"/>
            <a:ext cx="6043613" cy="54998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6878440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92913" y="409797"/>
            <a:ext cx="8911687" cy="1280890"/>
          </a:xfrm>
        </p:spPr>
        <p:txBody>
          <a:bodyPr/>
          <a:lstStyle/>
          <a:p>
            <a:pPr marL="914400" lvl="2" algn="l">
              <a:lnSpc>
                <a:spcPct val="150000"/>
              </a:lnSpc>
              <a:spcAft>
                <a:spcPts val="0"/>
              </a:spcAft>
            </a:pPr>
            <a:r>
              <a:rPr lang="ru-RU" sz="3200" b="1" spc="30" dirty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Конструкция робота</a:t>
            </a:r>
            <a:br>
              <a:rPr lang="ru-RU" sz="1600" dirty="0">
                <a:latin typeface="Calibri"/>
                <a:ea typeface="Calibri"/>
                <a:cs typeface="Times New Roman"/>
              </a:rPr>
            </a:br>
            <a:endParaRPr lang="ru-RU" dirty="0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17364" y="1429556"/>
            <a:ext cx="2854611" cy="44756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34298" y="2157266"/>
            <a:ext cx="6630625" cy="37147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832083" y="6088618"/>
            <a:ext cx="190270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Сегмент А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935299" y="5957739"/>
            <a:ext cx="188186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Сегмент В</a:t>
            </a:r>
          </a:p>
        </p:txBody>
      </p:sp>
    </p:spTree>
    <p:extLst>
      <p:ext uri="{BB962C8B-B14F-4D97-AF65-F5344CB8AC3E}">
        <p14:creationId xmlns:p14="http://schemas.microsoft.com/office/powerpoint/2010/main" val="340296150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87416" y="1685925"/>
            <a:ext cx="3424813" cy="34988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86300" y="1649597"/>
            <a:ext cx="3225800" cy="34825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98316" y="1649597"/>
            <a:ext cx="3060245" cy="34825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557338" y="5700712"/>
            <a:ext cx="186378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Блок В2- В4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5777967" y="5700712"/>
            <a:ext cx="140211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>
                <a:solidFill>
                  <a:srgbClr val="002060"/>
                </a:solidFill>
                <a:latin typeface="Times New Roman"/>
                <a:ea typeface="Times New Roman"/>
              </a:rPr>
              <a:t>Блок В1 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9503830" y="5687496"/>
            <a:ext cx="140211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>
                <a:solidFill>
                  <a:srgbClr val="002060"/>
                </a:solidFill>
                <a:latin typeface="Times New Roman"/>
                <a:ea typeface="Times New Roman"/>
              </a:rPr>
              <a:t>Блок В5 </a:t>
            </a:r>
            <a:endParaRPr lang="ru-RU" sz="24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558949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>
                <a:solidFill>
                  <a:srgbClr val="002060"/>
                </a:solidFill>
                <a:latin typeface="Times New Roman"/>
                <a:ea typeface="Times New Roman"/>
              </a:rPr>
              <a:t>Управление роботом и техническое зрение</a:t>
            </a:r>
            <a:endParaRPr lang="ru-RU" sz="2800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360612" y="1490662"/>
            <a:ext cx="8915400" cy="3777622"/>
          </a:xfrm>
        </p:spPr>
        <p:txBody>
          <a:bodyPr>
            <a:normAutofit/>
          </a:bodyPr>
          <a:lstStyle/>
          <a:p>
            <a:pPr lvl="0"/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Контроллер №1 обеспечивает подачу крышек на </a:t>
            </a:r>
            <a:r>
              <a:rPr lang="ru-RU" sz="28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конвеерную</a:t>
            </a:r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ленту;</a:t>
            </a:r>
          </a:p>
          <a:p>
            <a:pPr lvl="0"/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Контроллер №2 обеспечивает движение </a:t>
            </a:r>
            <a:r>
              <a:rPr lang="ru-RU" sz="28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конвеерной</a:t>
            </a:r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ленты и сортировку синих и зелёных крышек;</a:t>
            </a:r>
          </a:p>
          <a:p>
            <a:pPr lvl="0"/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Контроллер №3 обеспечивает сортировку желтых и красных крышек.</a:t>
            </a:r>
          </a:p>
        </p:txBody>
      </p:sp>
    </p:spTree>
    <p:extLst>
      <p:ext uri="{BB962C8B-B14F-4D97-AF65-F5344CB8AC3E}">
        <p14:creationId xmlns:p14="http://schemas.microsoft.com/office/powerpoint/2010/main" val="75266371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39512" y="324073"/>
            <a:ext cx="8911687" cy="1280890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>
                <a:solidFill>
                  <a:srgbClr val="002060"/>
                </a:solidFill>
                <a:latin typeface="Times New Roman"/>
                <a:ea typeface="Times New Roman"/>
              </a:rPr>
              <a:t>Программирование робота</a:t>
            </a:r>
            <a:endParaRPr lang="ru-RU" sz="2800" dirty="0">
              <a:solidFill>
                <a:srgbClr val="002060"/>
              </a:solidFill>
            </a:endParaRPr>
          </a:p>
        </p:txBody>
      </p:sp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80720" y="2590234"/>
            <a:ext cx="4405968" cy="36226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7" name="Picture 5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43851" y="2485884"/>
            <a:ext cx="3924294" cy="37138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9039115" y="1869519"/>
            <a:ext cx="203401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>
                <a:solidFill>
                  <a:srgbClr val="002060"/>
                </a:solidFill>
                <a:latin typeface="Times New Roman"/>
                <a:ea typeface="Times New Roman"/>
              </a:rPr>
              <a:t>Контроллер </a:t>
            </a:r>
            <a:r>
              <a:rPr lang="ru-RU" sz="2000" b="1" spc="30" dirty="0">
                <a:solidFill>
                  <a:srgbClr val="002060"/>
                </a:solidFill>
                <a:latin typeface="Times New Roman"/>
                <a:ea typeface="Times New Roman"/>
              </a:rPr>
              <a:t>№3</a:t>
            </a:r>
            <a:endParaRPr lang="ru-RU" sz="2000" b="1" dirty="0">
              <a:solidFill>
                <a:srgbClr val="00206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836822" y="1869519"/>
            <a:ext cx="203401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2000" b="1" dirty="0">
                <a:solidFill>
                  <a:srgbClr val="002060"/>
                </a:solidFill>
                <a:latin typeface="Times New Roman"/>
                <a:ea typeface="Times New Roman"/>
              </a:rPr>
              <a:t>Контроллер </a:t>
            </a:r>
            <a:r>
              <a:rPr lang="ru-RU" sz="2000" b="1" spc="30" dirty="0">
                <a:solidFill>
                  <a:srgbClr val="002060"/>
                </a:solidFill>
                <a:latin typeface="Times New Roman"/>
                <a:ea typeface="Times New Roman"/>
              </a:rPr>
              <a:t>№2</a:t>
            </a:r>
            <a:endParaRPr lang="ru-RU" sz="2000" b="1" dirty="0">
              <a:solidFill>
                <a:srgbClr val="00206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729673" y="6226134"/>
            <a:ext cx="203401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2000" b="1" dirty="0">
                <a:solidFill>
                  <a:srgbClr val="002060"/>
                </a:solidFill>
                <a:latin typeface="Times New Roman"/>
                <a:ea typeface="Times New Roman"/>
              </a:rPr>
              <a:t>Контроллер </a:t>
            </a:r>
            <a:r>
              <a:rPr lang="ru-RU" sz="2000" b="1" spc="30" dirty="0">
                <a:solidFill>
                  <a:srgbClr val="002060"/>
                </a:solidFill>
                <a:latin typeface="Times New Roman"/>
                <a:ea typeface="Times New Roman"/>
              </a:rPr>
              <a:t>№1</a:t>
            </a:r>
            <a:endParaRPr lang="ru-RU" sz="2000" b="1" dirty="0">
              <a:solidFill>
                <a:srgbClr val="00206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9673" y="295901"/>
            <a:ext cx="2287514" cy="5903802"/>
          </a:xfrm>
          <a:prstGeom prst="rect">
            <a:avLst/>
          </a:prstGeom>
        </p:spPr>
      </p:pic>
      <p:sp>
        <p:nvSpPr>
          <p:cNvPr id="8" name="Объект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0188840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64263" y="738410"/>
            <a:ext cx="8911687" cy="1280890"/>
          </a:xfrm>
        </p:spPr>
        <p:txBody>
          <a:bodyPr>
            <a:normAutofit/>
          </a:bodyPr>
          <a:lstStyle/>
          <a:p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Выводы: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232024" y="1662113"/>
            <a:ext cx="8915400" cy="3777622"/>
          </a:xfrm>
        </p:spPr>
        <p:txBody>
          <a:bodyPr>
            <a:normAutofit/>
          </a:bodyPr>
          <a:lstStyle/>
          <a:p>
            <a:pPr algn="just"/>
            <a:r>
              <a:rPr lang="ru-RU" sz="2800" spc="30" dirty="0">
                <a:solidFill>
                  <a:srgbClr val="002060"/>
                </a:solidFill>
                <a:latin typeface="Times New Roman"/>
                <a:ea typeface="Times New Roman"/>
              </a:rPr>
              <a:t>Исследовав технические характеристики и принцип работы контроллера, сервомотора и датчика цвета нам удалось </a:t>
            </a:r>
            <a:r>
              <a:rPr lang="ru-RU" sz="2800" dirty="0">
                <a:solidFill>
                  <a:srgbClr val="002060"/>
                </a:solidFill>
                <a:latin typeface="Times New Roman"/>
                <a:ea typeface="Calibri"/>
              </a:rPr>
              <a:t>создать робота способного осуществлять сортировку крышек по цветам и частично заменить человека. Таким образом, цель проекта достигнута. </a:t>
            </a:r>
          </a:p>
          <a:p>
            <a:pPr algn="just"/>
            <a:r>
              <a:rPr lang="ru-RU" sz="2800" dirty="0">
                <a:solidFill>
                  <a:srgbClr val="002060"/>
                </a:solidFill>
                <a:latin typeface="Times New Roman"/>
                <a:ea typeface="Calibri"/>
              </a:rPr>
              <a:t>Подтверждена гипотеза: «</a:t>
            </a:r>
            <a:r>
              <a:rPr lang="ru-RU" sz="2800" dirty="0">
                <a:solidFill>
                  <a:srgbClr val="002060"/>
                </a:solidFill>
                <a:latin typeface="Times New Roman"/>
                <a:ea typeface="Times New Roman"/>
              </a:rPr>
              <a:t>Если мы создадим робота, оснащенного датчиком цвета, то сможем автоматизировать сортировку крышек по цветам».</a:t>
            </a:r>
            <a:endParaRPr lang="ru-RU" sz="28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501327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spcAft>
                <a:spcPts val="0"/>
              </a:spcAft>
            </a:pP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Экономическое обоснование</a:t>
            </a:r>
            <a:br>
              <a:rPr lang="ru-RU" sz="3200" dirty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5282" y="2000250"/>
            <a:ext cx="4668228" cy="2028755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410920" y="1264555"/>
            <a:ext cx="515493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Техническая производительность ручной и автоматизированной сортировок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19746" y="4218602"/>
            <a:ext cx="6084866" cy="2347325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5223510" y="3356245"/>
            <a:ext cx="728472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зависимости от емкости бутылки </a:t>
            </a:r>
            <a:r>
              <a:rPr lang="ru-RU" sz="16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преформы</a:t>
            </a:r>
            <a:r>
              <a:rPr lang="ru-RU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могут различаться по весу.</a:t>
            </a:r>
          </a:p>
          <a:p>
            <a:r>
              <a:rPr lang="ru-RU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Соотношение между весом </a:t>
            </a:r>
            <a:r>
              <a:rPr lang="ru-RU" sz="16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преформы</a:t>
            </a:r>
            <a:r>
              <a:rPr lang="ru-RU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 емкостью получаемой бутылки </a:t>
            </a:r>
          </a:p>
        </p:txBody>
      </p:sp>
    </p:spTree>
    <p:extLst>
      <p:ext uri="{BB962C8B-B14F-4D97-AF65-F5344CB8AC3E}">
        <p14:creationId xmlns:p14="http://schemas.microsoft.com/office/powerpoint/2010/main" val="389376486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/>
          </p:nvPr>
        </p:nvGraphicFramePr>
        <p:xfrm>
          <a:off x="674370" y="208629"/>
          <a:ext cx="10949939" cy="6822803"/>
        </p:xfrm>
        <a:graphic>
          <a:graphicData uri="http://schemas.openxmlformats.org/drawingml/2006/table">
            <a:tbl>
              <a:tblPr firstRow="1" firstCol="1" bandRow="1"/>
              <a:tblGrid>
                <a:gridCol w="52723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61067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60267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0935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51395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№</a:t>
                      </a:r>
                      <a:endParaRPr lang="ru-RU" sz="1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п/п</a:t>
                      </a:r>
                      <a:endParaRPr lang="ru-RU" sz="1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248" marR="682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Наименование основных </a:t>
                      </a:r>
                      <a:r>
                        <a:rPr lang="ru-RU" sz="1400" b="1" dirty="0" err="1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покзателей</a:t>
                      </a:r>
                      <a:r>
                        <a:rPr lang="ru-RU" sz="1400" b="1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, ресурсов, факторов</a:t>
                      </a:r>
                      <a:endParaRPr lang="ru-RU" sz="1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248" marR="682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-4953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Значения основных показателей, ресурсов, факторов</a:t>
                      </a:r>
                      <a:endParaRPr lang="ru-RU" sz="12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248" marR="682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-317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Усл. обозн.</a:t>
                      </a:r>
                      <a:endParaRPr lang="ru-RU" sz="14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248" marR="682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0057"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Подсистема № 1</a:t>
                      </a:r>
                      <a:endParaRPr lang="ru-RU" sz="1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248" marR="682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 i="1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F1</a:t>
                      </a:r>
                      <a:endParaRPr lang="ru-RU" sz="14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248" marR="682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10057">
                <a:tc>
                  <a:txBody>
                    <a:bodyPr/>
                    <a:lstStyle/>
                    <a:p>
                      <a:pPr indent="-2603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68248" marR="682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032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Полезное время использования, час./</a:t>
                      </a:r>
                      <a:r>
                        <a:rPr lang="ru-RU" sz="1400" dirty="0" err="1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сут</a:t>
                      </a:r>
                      <a:endParaRPr lang="ru-RU" sz="1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248" marR="682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8</a:t>
                      </a:r>
                    </a:p>
                  </a:txBody>
                  <a:tcPr marL="68248" marR="682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7018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i="1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я</a:t>
                      </a:r>
                      <a:endParaRPr lang="ru-RU" sz="1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248" marR="682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10057">
                <a:tc>
                  <a:txBody>
                    <a:bodyPr/>
                    <a:lstStyle/>
                    <a:p>
                      <a:pPr indent="-2603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68248" marR="682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032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Численность компонентов ед.</a:t>
                      </a:r>
                    </a:p>
                  </a:txBody>
                  <a:tcPr marL="68248" marR="682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68248" marR="682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90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 i="1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n</a:t>
                      </a:r>
                      <a:endParaRPr lang="ru-RU" sz="1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248" marR="682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20115">
                <a:tc>
                  <a:txBody>
                    <a:bodyPr/>
                    <a:lstStyle/>
                    <a:p>
                      <a:pPr indent="-2603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3</a:t>
                      </a:r>
                    </a:p>
                  </a:txBody>
                  <a:tcPr marL="68248" marR="682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032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Затраты на содержание средние по региону в данной отрасли </a:t>
                      </a:r>
                      <a:r>
                        <a:rPr lang="ru-RU" sz="1400" dirty="0" err="1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у.е</a:t>
                      </a:r>
                      <a:r>
                        <a:rPr lang="ru-RU" sz="14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/ мес.</a:t>
                      </a:r>
                    </a:p>
                  </a:txBody>
                  <a:tcPr marL="68248" marR="682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46524</a:t>
                      </a:r>
                    </a:p>
                  </a:txBody>
                  <a:tcPr marL="68248" marR="682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90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i="1" dirty="0" err="1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Зср</a:t>
                      </a:r>
                      <a:endParaRPr lang="ru-RU" sz="1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248" marR="682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10057">
                <a:tc>
                  <a:txBody>
                    <a:bodyPr/>
                    <a:lstStyle/>
                    <a:p>
                      <a:pPr indent="-2603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4</a:t>
                      </a:r>
                    </a:p>
                  </a:txBody>
                  <a:tcPr marL="68248" marR="682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032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Производительность, кг/час </a:t>
                      </a:r>
                    </a:p>
                  </a:txBody>
                  <a:tcPr marL="68248" marR="682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2,1</a:t>
                      </a:r>
                    </a:p>
                  </a:txBody>
                  <a:tcPr marL="68248" marR="682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90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i="1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П1</a:t>
                      </a:r>
                      <a:endParaRPr lang="ru-RU" sz="1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248" marR="682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10057">
                <a:tc>
                  <a:txBody>
                    <a:bodyPr/>
                    <a:lstStyle/>
                    <a:p>
                      <a:pPr indent="-2603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5</a:t>
                      </a:r>
                    </a:p>
                  </a:txBody>
                  <a:tcPr marL="68248" marR="682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032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Усредненное количество рабочих часов в мес.</a:t>
                      </a:r>
                    </a:p>
                  </a:txBody>
                  <a:tcPr marL="68248" marR="682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164,9</a:t>
                      </a:r>
                    </a:p>
                  </a:txBody>
                  <a:tcPr marL="68248" marR="682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90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i="1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Ям</a:t>
                      </a:r>
                      <a:endParaRPr lang="ru-RU" sz="14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248" marR="682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10057">
                <a:tc>
                  <a:txBody>
                    <a:bodyPr/>
                    <a:lstStyle/>
                    <a:p>
                      <a:pPr indent="-2603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6</a:t>
                      </a:r>
                    </a:p>
                  </a:txBody>
                  <a:tcPr marL="68248" marR="682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032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Усредненное количество рабочих часов в год.</a:t>
                      </a:r>
                    </a:p>
                  </a:txBody>
                  <a:tcPr marL="68248" marR="682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1979</a:t>
                      </a:r>
                    </a:p>
                  </a:txBody>
                  <a:tcPr marL="68248" marR="682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90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i="1" dirty="0" err="1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Яг</a:t>
                      </a:r>
                      <a:endParaRPr lang="ru-RU" sz="1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248" marR="682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10057">
                <a:tc>
                  <a:txBody>
                    <a:bodyPr/>
                    <a:lstStyle/>
                    <a:p>
                      <a:pPr indent="-2603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7</a:t>
                      </a:r>
                    </a:p>
                  </a:txBody>
                  <a:tcPr marL="68248" marR="682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032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Усредненные затраты на рабочее место руб./час </a:t>
                      </a:r>
                    </a:p>
                  </a:txBody>
                  <a:tcPr marL="68248" marR="682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282,1</a:t>
                      </a:r>
                    </a:p>
                  </a:txBody>
                  <a:tcPr marL="68248" marR="682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90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i="1" dirty="0" err="1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Зрм</a:t>
                      </a:r>
                      <a:endParaRPr lang="ru-RU" sz="1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248" marR="682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10057">
                <a:tc gridSpan="3">
                  <a:txBody>
                    <a:bodyPr/>
                    <a:lstStyle/>
                    <a:p>
                      <a:pPr indent="2032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Подсистема № 2</a:t>
                      </a:r>
                      <a:endParaRPr lang="ru-RU" sz="1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248" marR="682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190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 i="1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F2</a:t>
                      </a:r>
                      <a:endParaRPr lang="ru-RU" sz="1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248" marR="682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10057">
                <a:tc>
                  <a:txBody>
                    <a:bodyPr/>
                    <a:lstStyle/>
                    <a:p>
                      <a:pPr indent="-2603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8</a:t>
                      </a:r>
                    </a:p>
                  </a:txBody>
                  <a:tcPr marL="68248" marR="682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032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Усредненный вес бутылки с крышкой г./ %</a:t>
                      </a:r>
                    </a:p>
                  </a:txBody>
                  <a:tcPr marL="68248" marR="682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35,16/100</a:t>
                      </a:r>
                    </a:p>
                  </a:txBody>
                  <a:tcPr marL="68248" marR="682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90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i="1" dirty="0" err="1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Рбк</a:t>
                      </a:r>
                      <a:endParaRPr lang="ru-RU" sz="1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248" marR="682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10057">
                <a:tc>
                  <a:txBody>
                    <a:bodyPr/>
                    <a:lstStyle/>
                    <a:p>
                      <a:pPr indent="-2603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9</a:t>
                      </a:r>
                    </a:p>
                  </a:txBody>
                  <a:tcPr marL="68248" marR="682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032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Усредненный вес бутылки г./ %</a:t>
                      </a:r>
                    </a:p>
                  </a:txBody>
                  <a:tcPr marL="68248" marR="682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33,5/95,3</a:t>
                      </a:r>
                    </a:p>
                  </a:txBody>
                  <a:tcPr marL="68248" marR="682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90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i="1" dirty="0" err="1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Рб</a:t>
                      </a:r>
                      <a:endParaRPr lang="ru-RU" sz="1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248" marR="682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10057">
                <a:tc>
                  <a:txBody>
                    <a:bodyPr/>
                    <a:lstStyle/>
                    <a:p>
                      <a:pPr indent="-2603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10</a:t>
                      </a:r>
                    </a:p>
                  </a:txBody>
                  <a:tcPr marL="68248" marR="682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032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Усредненный вес крышки г. /%</a:t>
                      </a:r>
                    </a:p>
                  </a:txBody>
                  <a:tcPr marL="68248" marR="682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1,66/4,7</a:t>
                      </a:r>
                    </a:p>
                  </a:txBody>
                  <a:tcPr marL="68248" marR="682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90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i="1" dirty="0" err="1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Рк</a:t>
                      </a:r>
                      <a:endParaRPr lang="ru-RU" sz="1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248" marR="682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10057">
                <a:tc gridSpan="3">
                  <a:txBody>
                    <a:bodyPr/>
                    <a:lstStyle/>
                    <a:p>
                      <a:pPr indent="2032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Подсистема № 3</a:t>
                      </a:r>
                      <a:endParaRPr lang="ru-RU" sz="1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248" marR="682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190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 i="1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F3</a:t>
                      </a:r>
                      <a:endParaRPr lang="ru-RU" sz="1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248" marR="682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210057">
                <a:tc>
                  <a:txBody>
                    <a:bodyPr/>
                    <a:lstStyle/>
                    <a:p>
                      <a:pPr indent="-2603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11</a:t>
                      </a:r>
                    </a:p>
                  </a:txBody>
                  <a:tcPr marL="68248" marR="682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032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Рыночная цена комплекта (набора) у.е.</a:t>
                      </a:r>
                    </a:p>
                  </a:txBody>
                  <a:tcPr marL="68248" marR="682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109600</a:t>
                      </a:r>
                    </a:p>
                  </a:txBody>
                  <a:tcPr marL="68248" marR="682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90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i="1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Ц</a:t>
                      </a:r>
                      <a:endParaRPr lang="ru-RU" sz="1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248" marR="682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210057">
                <a:tc>
                  <a:txBody>
                    <a:bodyPr/>
                    <a:lstStyle/>
                    <a:p>
                      <a:pPr indent="-2603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12</a:t>
                      </a:r>
                    </a:p>
                  </a:txBody>
                  <a:tcPr marL="68248" marR="682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032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Полезное время использования, час.</a:t>
                      </a:r>
                    </a:p>
                  </a:txBody>
                  <a:tcPr marL="68248" marR="682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Не ограничено</a:t>
                      </a:r>
                    </a:p>
                  </a:txBody>
                  <a:tcPr marL="68248" marR="682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90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 i="1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t∞</a:t>
                      </a:r>
                      <a:endParaRPr lang="ru-RU" sz="1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248" marR="682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210057">
                <a:tc>
                  <a:txBody>
                    <a:bodyPr/>
                    <a:lstStyle/>
                    <a:p>
                      <a:pPr indent="-2603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13</a:t>
                      </a:r>
                    </a:p>
                  </a:txBody>
                  <a:tcPr marL="68248" marR="682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032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Паспортный срок эксплуатации</a:t>
                      </a:r>
                    </a:p>
                  </a:txBody>
                  <a:tcPr marL="68248" marR="682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5 лет</a:t>
                      </a:r>
                    </a:p>
                  </a:txBody>
                  <a:tcPr marL="68248" marR="682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90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i="1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Т1</a:t>
                      </a:r>
                      <a:endParaRPr lang="ru-RU" sz="1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248" marR="682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210057">
                <a:tc>
                  <a:txBody>
                    <a:bodyPr/>
                    <a:lstStyle/>
                    <a:p>
                      <a:pPr indent="-2603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14</a:t>
                      </a:r>
                    </a:p>
                  </a:txBody>
                  <a:tcPr marL="68248" marR="682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032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Производительность, кг/час</a:t>
                      </a:r>
                    </a:p>
                  </a:txBody>
                  <a:tcPr marL="68248" marR="682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0,66</a:t>
                      </a:r>
                    </a:p>
                  </a:txBody>
                  <a:tcPr marL="68248" marR="682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90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i="1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П3</a:t>
                      </a:r>
                      <a:endParaRPr lang="ru-RU" sz="1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248" marR="682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210057">
                <a:tc>
                  <a:txBody>
                    <a:bodyPr/>
                    <a:lstStyle/>
                    <a:p>
                      <a:pPr indent="-2603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15</a:t>
                      </a:r>
                    </a:p>
                  </a:txBody>
                  <a:tcPr marL="68248" marR="682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032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Производительность, шт./час</a:t>
                      </a:r>
                    </a:p>
                  </a:txBody>
                  <a:tcPr marL="68248" marR="682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400</a:t>
                      </a:r>
                    </a:p>
                  </a:txBody>
                  <a:tcPr marL="68248" marR="682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90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i="1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</a:t>
                      </a:r>
                      <a:r>
                        <a:rPr lang="en-US" sz="1400" b="1" i="1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”</a:t>
                      </a:r>
                      <a:r>
                        <a:rPr lang="ru-RU" sz="1400" b="1" i="1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3</a:t>
                      </a:r>
                      <a:endParaRPr lang="ru-RU" sz="1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248" marR="682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210057">
                <a:tc>
                  <a:txBody>
                    <a:bodyPr/>
                    <a:lstStyle/>
                    <a:p>
                      <a:pPr indent="-2603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16</a:t>
                      </a:r>
                    </a:p>
                  </a:txBody>
                  <a:tcPr marL="68248" marR="682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032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Усредненное количество рабочих часов в мес.</a:t>
                      </a:r>
                    </a:p>
                  </a:txBody>
                  <a:tcPr marL="68248" marR="682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Не ограничено</a:t>
                      </a:r>
                    </a:p>
                  </a:txBody>
                  <a:tcPr marL="68248" marR="682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90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i="1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Ям</a:t>
                      </a:r>
                      <a:r>
                        <a:rPr lang="en-US" sz="1400" b="1" i="1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∞</a:t>
                      </a:r>
                      <a:endParaRPr lang="ru-RU" sz="1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248" marR="682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210057">
                <a:tc gridSpan="4">
                  <a:txBody>
                    <a:bodyPr/>
                    <a:lstStyle/>
                    <a:p>
                      <a:pPr indent="190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Постоянные показатели</a:t>
                      </a:r>
                      <a:endParaRPr lang="ru-RU" sz="14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248" marR="682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  <a:tr h="210057">
                <a:tc>
                  <a:txBody>
                    <a:bodyPr/>
                    <a:lstStyle/>
                    <a:p>
                      <a:pPr indent="-2603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17</a:t>
                      </a:r>
                    </a:p>
                  </a:txBody>
                  <a:tcPr marL="68248" marR="682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032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Количество дней в 2020 г</a:t>
                      </a:r>
                    </a:p>
                  </a:txBody>
                  <a:tcPr marL="68248" marR="682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366</a:t>
                      </a:r>
                    </a:p>
                  </a:txBody>
                  <a:tcPr marL="68248" marR="682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90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 i="1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N</a:t>
                      </a:r>
                      <a:r>
                        <a:rPr lang="ru-RU" sz="1400" b="1" i="1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г</a:t>
                      </a:r>
                      <a:endParaRPr lang="ru-RU" sz="14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248" marR="682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1"/>
                  </a:ext>
                </a:extLst>
              </a:tr>
              <a:tr h="210057">
                <a:tc>
                  <a:txBody>
                    <a:bodyPr/>
                    <a:lstStyle/>
                    <a:p>
                      <a:pPr indent="-2603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18</a:t>
                      </a:r>
                    </a:p>
                  </a:txBody>
                  <a:tcPr marL="68248" marR="682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032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Количество часов в сутках</a:t>
                      </a:r>
                    </a:p>
                  </a:txBody>
                  <a:tcPr marL="68248" marR="682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24</a:t>
                      </a:r>
                    </a:p>
                  </a:txBody>
                  <a:tcPr marL="68248" marR="682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90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 i="1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N</a:t>
                      </a:r>
                      <a:r>
                        <a:rPr lang="ru-RU" sz="1400" b="1" i="1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</a:t>
                      </a:r>
                      <a:endParaRPr lang="ru-RU" sz="14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248" marR="682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2"/>
                  </a:ext>
                </a:extLst>
              </a:tr>
              <a:tr h="210057"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Другие показатели</a:t>
                      </a:r>
                      <a:endParaRPr lang="ru-RU" sz="14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248" marR="682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190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b="1" i="1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 </a:t>
                      </a:r>
                      <a:endParaRPr lang="ru-RU" sz="14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248" marR="682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3"/>
                  </a:ext>
                </a:extLst>
              </a:tr>
              <a:tr h="210057">
                <a:tc>
                  <a:txBody>
                    <a:bodyPr/>
                    <a:lstStyle/>
                    <a:p>
                      <a:pPr indent="-2603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19</a:t>
                      </a:r>
                    </a:p>
                  </a:txBody>
                  <a:tcPr marL="68248" marR="682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032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Коэффициент экономической эффективности</a:t>
                      </a:r>
                      <a:endParaRPr lang="ru-RU" sz="14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248" marR="682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0 ≤ К ≤ 0 ‹</a:t>
                      </a:r>
                    </a:p>
                  </a:txBody>
                  <a:tcPr marL="68248" marR="682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90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i="1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К</a:t>
                      </a:r>
                      <a:endParaRPr lang="ru-RU" sz="14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248" marR="682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4"/>
                  </a:ext>
                </a:extLst>
              </a:tr>
              <a:tr h="210057">
                <a:tc>
                  <a:txBody>
                    <a:bodyPr/>
                    <a:lstStyle/>
                    <a:p>
                      <a:pPr indent="-2603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20</a:t>
                      </a:r>
                    </a:p>
                  </a:txBody>
                  <a:tcPr marL="68248" marR="682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032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Экономический эффект</a:t>
                      </a:r>
                      <a:endParaRPr lang="ru-RU" sz="1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248" marR="682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0˃0</a:t>
                      </a:r>
                    </a:p>
                  </a:txBody>
                  <a:tcPr marL="68248" marR="682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905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i="1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Э</a:t>
                      </a:r>
                      <a:endParaRPr lang="ru-RU" sz="1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248" marR="682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0913966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31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ПОСТРОЕНИЕ </a:t>
            </a:r>
            <a:br>
              <a:rPr lang="ru-RU" sz="31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ЭКОНОМИКО - МАТЕМАТИЧЕСКОЙ МОДЕЛИ</a:t>
            </a:r>
            <a:br>
              <a:rPr lang="ru-RU" dirty="0"/>
            </a:b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00400" y="1815501"/>
            <a:ext cx="6995223" cy="46907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69125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38795" y="564734"/>
            <a:ext cx="8298274" cy="1280890"/>
          </a:xfrm>
        </p:spPr>
        <p:txBody>
          <a:bodyPr>
            <a:normAutofit fontScale="90000"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Цель проекта: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создать робота способного осуществлять сортировку крышек по цветам.</a:t>
            </a:r>
            <a:br>
              <a:rPr lang="ru-RU" sz="3200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72932" y="2195005"/>
            <a:ext cx="7937818" cy="3728092"/>
          </a:xfrm>
        </p:spPr>
        <p:txBody>
          <a:bodyPr>
            <a:normAutofit lnSpcReduction="10000"/>
          </a:bodyPr>
          <a:lstStyle/>
          <a:p>
            <a:pPr marL="0" indent="0" algn="just">
              <a:lnSpc>
                <a:spcPct val="150000"/>
              </a:lnSpc>
              <a:buNone/>
            </a:pP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Задачи проекта: </a:t>
            </a:r>
          </a:p>
          <a:p>
            <a:pPr algn="just">
              <a:lnSpc>
                <a:spcPct val="150000"/>
              </a:lnSpc>
            </a:pP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Найти информацию о различных способах сортировки пластиковых отходов;</a:t>
            </a:r>
          </a:p>
          <a:p>
            <a:pPr algn="just">
              <a:lnSpc>
                <a:spcPct val="150000"/>
              </a:lnSpc>
            </a:pP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Оценить возможность роботизации сортировки крышек;</a:t>
            </a:r>
          </a:p>
          <a:p>
            <a:pPr algn="just">
              <a:lnSpc>
                <a:spcPct val="150000"/>
              </a:lnSpc>
            </a:pP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Создать модель робота, способного частично заменить человека.</a:t>
            </a:r>
          </a:p>
          <a:p>
            <a:pPr algn="just">
              <a:lnSpc>
                <a:spcPct val="150000"/>
              </a:lnSpc>
            </a:pPr>
            <a:endParaRPr lang="ru-RU" sz="2400" dirty="0">
              <a:solidFill>
                <a:srgbClr val="00206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3122965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766060" y="997880"/>
            <a:ext cx="7689547" cy="4506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871581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L="342900" marR="381000" algn="ctr">
              <a:lnSpc>
                <a:spcPct val="150000"/>
              </a:lnSpc>
              <a:spcAft>
                <a:spcPts val="1000"/>
              </a:spcAft>
            </a:pPr>
            <a:r>
              <a:rPr lang="ru-RU" sz="3100" b="1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Заключение</a:t>
            </a:r>
            <a:br>
              <a:rPr lang="ru-RU" sz="3200" dirty="0">
                <a:latin typeface="Calibri"/>
                <a:ea typeface="Calibri"/>
                <a:cs typeface="Times New Roman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0"/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Использование робота для сортировки пластиковых крышек</a:t>
            </a: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приводит к сохранению окружающей среды, позволяет рационально использовать природные ресурсы.</a:t>
            </a:r>
          </a:p>
          <a:p>
            <a:pPr lvl="0"/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Разработка и  создание робота-сортировщика пластиковых крышек – актуальная проблема в настоящее время.</a:t>
            </a:r>
          </a:p>
          <a:p>
            <a:pPr lvl="0"/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«Робот - </a:t>
            </a:r>
            <a:r>
              <a:rPr lang="ru-RU" sz="24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крышечник</a:t>
            </a: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» является передовой и перспективной техникой будущего, не имеющей аналогов.</a:t>
            </a:r>
          </a:p>
          <a:p>
            <a:pPr lvl="0"/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Использование робота для сортировки пластиковых крышек</a:t>
            </a: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позволяет облегчить или вовсе заменить человеческий труд на производстве по переработке пластиковых отходов.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5143421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5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Благодарим за внимание</a:t>
            </a:r>
          </a:p>
        </p:txBody>
      </p:sp>
    </p:spTree>
    <p:extLst>
      <p:ext uri="{BB962C8B-B14F-4D97-AF65-F5344CB8AC3E}">
        <p14:creationId xmlns:p14="http://schemas.microsoft.com/office/powerpoint/2010/main" val="27539782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96291" y="624110"/>
            <a:ext cx="10695709" cy="1280890"/>
          </a:xfrm>
        </p:spPr>
        <p:txBody>
          <a:bodyPr>
            <a:normAutofit/>
          </a:bodyPr>
          <a:lstStyle/>
          <a:p>
            <a:r>
              <a:rPr lang="ru-RU" sz="31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Способы сортировки и переработки пластиковых отходов</a:t>
            </a:r>
            <a:endParaRPr lang="ru-RU" sz="31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51683" y="2885704"/>
            <a:ext cx="9253322" cy="2565069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179382" y="1798121"/>
            <a:ext cx="450668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Маркировка видов пластика</a:t>
            </a:r>
          </a:p>
        </p:txBody>
      </p:sp>
    </p:spTree>
    <p:extLst>
      <p:ext uri="{BB962C8B-B14F-4D97-AF65-F5344CB8AC3E}">
        <p14:creationId xmlns:p14="http://schemas.microsoft.com/office/powerpoint/2010/main" val="2666438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100" b="1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Этапы переработки пластиковых крышек</a:t>
            </a:r>
            <a:endParaRPr lang="ru-RU" sz="3100" b="1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280453" y="1717964"/>
            <a:ext cx="8915400" cy="3777622"/>
          </a:xfrm>
        </p:spPr>
        <p:txBody>
          <a:bodyPr>
            <a:normAutofit/>
          </a:bodyPr>
          <a:lstStyle/>
          <a:p>
            <a:pPr algn="just"/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Сбор сырья; </a:t>
            </a:r>
          </a:p>
          <a:p>
            <a:pPr algn="just"/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Сортировка;</a:t>
            </a:r>
          </a:p>
          <a:p>
            <a:pPr algn="just"/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Очистка;</a:t>
            </a:r>
          </a:p>
          <a:p>
            <a:pPr algn="just"/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Дробление;</a:t>
            </a:r>
          </a:p>
          <a:p>
            <a:pPr algn="just"/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Гранулирование.</a:t>
            </a:r>
            <a:endParaRPr lang="ru-RU" sz="2800" dirty="0">
              <a:solidFill>
                <a:srgbClr val="00206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28312" y="1812116"/>
            <a:ext cx="3776354" cy="37763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37430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>
              <a:spcAft>
                <a:spcPts val="1000"/>
              </a:spcAft>
            </a:pPr>
            <a:r>
              <a:rPr lang="ru-RU" sz="2700" b="1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Практическая работа. </a:t>
            </a:r>
            <a:br>
              <a:rPr lang="ru-RU" sz="2700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700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Создание модели робота, способного частично заменить человека при сортировке пластиковых крышек</a:t>
            </a:r>
            <a:br>
              <a:rPr lang="ru-RU" sz="3200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89212" y="2133599"/>
            <a:ext cx="8915400" cy="4481514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sz="2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Этапы  практической работы</a:t>
            </a:r>
            <a:r>
              <a:rPr lang="ru-RU" sz="2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: </a:t>
            </a:r>
          </a:p>
          <a:p>
            <a:pPr lvl="0"/>
            <a:r>
              <a:rPr lang="ru-RU" sz="2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Определение технических требований робота; </a:t>
            </a:r>
          </a:p>
          <a:p>
            <a:pPr lvl="0"/>
            <a:r>
              <a:rPr lang="ru-RU" sz="2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Исследование принципа действия и технические характеристики контроллера;</a:t>
            </a:r>
          </a:p>
          <a:p>
            <a:pPr lvl="0"/>
            <a:r>
              <a:rPr lang="ru-RU" sz="2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Исследование  внутреннего устройства и принципа работы сервомотора;</a:t>
            </a:r>
          </a:p>
          <a:p>
            <a:pPr lvl="0"/>
            <a:r>
              <a:rPr lang="ru-RU" sz="2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Исследование принципа работы датчика цвета;</a:t>
            </a:r>
          </a:p>
          <a:p>
            <a:pPr lvl="0"/>
            <a:r>
              <a:rPr lang="ru-RU" sz="2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Разработка прототипа робота;</a:t>
            </a:r>
          </a:p>
          <a:p>
            <a:pPr lvl="0"/>
            <a:r>
              <a:rPr lang="ru-RU" sz="2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Изготовление модели робота с электронным управлением;</a:t>
            </a:r>
          </a:p>
          <a:p>
            <a:pPr lvl="0"/>
            <a:r>
              <a:rPr lang="ru-RU" sz="2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Программирование робота</a:t>
            </a: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7644997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>
                <a:solidFill>
                  <a:srgbClr val="002060"/>
                </a:solidFill>
                <a:latin typeface="Times New Roman"/>
                <a:ea typeface="Times New Roman"/>
              </a:rPr>
              <a:t>Определение технических требований робота </a:t>
            </a:r>
            <a:endParaRPr lang="ru-RU" sz="3200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74924" y="1562100"/>
            <a:ext cx="8915400" cy="4167188"/>
          </a:xfrm>
        </p:spPr>
        <p:txBody>
          <a:bodyPr>
            <a:noAutofit/>
          </a:bodyPr>
          <a:lstStyle/>
          <a:p>
            <a:pPr indent="0" algn="just">
              <a:lnSpc>
                <a:spcPct val="150000"/>
              </a:lnSpc>
              <a:buNone/>
            </a:pPr>
            <a:r>
              <a:rPr lang="ru-RU" sz="2800" b="1" dirty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Робот должен выполнять следующие функции:</a:t>
            </a:r>
          </a:p>
          <a:p>
            <a:pPr lvl="0"/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Автономно сортировать объекты разных цветов;</a:t>
            </a:r>
          </a:p>
          <a:p>
            <a:pPr lvl="0"/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Различать объекты по цветам;</a:t>
            </a:r>
          </a:p>
          <a:p>
            <a:pPr lvl="0"/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Распределять объекты по контейнерам;</a:t>
            </a:r>
          </a:p>
          <a:p>
            <a:pPr lvl="0"/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Осуществлять бесперебойную подачу объектов для сортировки;</a:t>
            </a:r>
          </a:p>
          <a:p>
            <a:pPr lvl="0"/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Сортировать большое количество объектов.</a:t>
            </a:r>
          </a:p>
          <a:p>
            <a:pPr indent="450215" algn="just">
              <a:lnSpc>
                <a:spcPct val="150000"/>
              </a:lnSpc>
            </a:pPr>
            <a:endParaRPr lang="ru-RU" sz="2800" b="1" dirty="0">
              <a:solidFill>
                <a:srgbClr val="002060"/>
              </a:solidFill>
              <a:effectLst/>
              <a:latin typeface="Times New Roman" pitchFamily="18" charset="0"/>
              <a:ea typeface="Calibri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07350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85901" y="624110"/>
            <a:ext cx="10387012" cy="1280890"/>
          </a:xfrm>
        </p:spPr>
        <p:txBody>
          <a:bodyPr>
            <a:noAutofit/>
          </a:bodyPr>
          <a:lstStyle/>
          <a:p>
            <a:pPr marL="457200" lvl="1" algn="just">
              <a:lnSpc>
                <a:spcPct val="150000"/>
              </a:lnSpc>
              <a:spcAft>
                <a:spcPts val="0"/>
              </a:spcAft>
            </a:pPr>
            <a:r>
              <a:rPr lang="ru-RU" sz="2600" b="1" kern="1200" dirty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Принцип действия и технические характеристики контроллера</a:t>
            </a:r>
            <a:endParaRPr lang="ru-RU" sz="2600" dirty="0">
              <a:solidFill>
                <a:srgbClr val="002060"/>
              </a:solidFill>
              <a:effectLst/>
              <a:latin typeface="Calibri"/>
              <a:ea typeface="Calibri"/>
              <a:cs typeface="Times New Roman"/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86575" y="1608928"/>
            <a:ext cx="4620790" cy="38528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00113" y="1969852"/>
            <a:ext cx="5626099" cy="32323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7000608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92925" y="624111"/>
            <a:ext cx="8911687" cy="633190"/>
          </a:xfrm>
        </p:spPr>
        <p:txBody>
          <a:bodyPr>
            <a:normAutofit/>
          </a:bodyPr>
          <a:lstStyle/>
          <a:p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Основные характеристики программируемого контроллера </a:t>
            </a: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34072182"/>
              </p:ext>
            </p:extLst>
          </p:nvPr>
        </p:nvGraphicFramePr>
        <p:xfrm>
          <a:off x="1485900" y="1157288"/>
          <a:ext cx="10158413" cy="5574733"/>
        </p:xfrm>
        <a:graphic>
          <a:graphicData uri="http://schemas.openxmlformats.org/drawingml/2006/table">
            <a:tbl>
              <a:tblPr firstRow="1" firstCol="1" bandRow="1"/>
              <a:tblGrid>
                <a:gridCol w="1143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01541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0005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500"/>
                        </a:spcBef>
                        <a:spcAft>
                          <a:spcPts val="1500"/>
                        </a:spcAft>
                      </a:pPr>
                      <a:r>
                        <a:rPr lang="ru-RU" sz="1600" b="1" spc="30" dirty="0">
                          <a:solidFill>
                            <a:srgbClr val="4C4C4C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Параметр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078" marR="52078" marT="0" marB="0">
                    <a:lnL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500"/>
                        </a:spcBef>
                        <a:spcAft>
                          <a:spcPts val="1500"/>
                        </a:spcAft>
                      </a:pPr>
                      <a:r>
                        <a:rPr lang="ru-RU" sz="1600" b="1" spc="30" dirty="0">
                          <a:solidFill>
                            <a:srgbClr val="4C4C4C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Описание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078" marR="52078" marT="0" marB="0">
                    <a:lnL>
                      <a:noFill/>
                    </a:lnL>
                    <a:lnR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5776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500"/>
                        </a:spcBef>
                        <a:spcAft>
                          <a:spcPts val="1500"/>
                        </a:spcAft>
                      </a:pPr>
                      <a:r>
                        <a:rPr lang="ru-RU" sz="1600" b="1" spc="30" dirty="0">
                          <a:solidFill>
                            <a:srgbClr val="4C4C4C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Процессор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078" marR="52078" marT="0" marB="0">
                    <a:lnL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2F3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500"/>
                        </a:spcBef>
                        <a:spcAft>
                          <a:spcPts val="1500"/>
                        </a:spcAft>
                      </a:pPr>
                      <a:r>
                        <a:rPr lang="ru-RU" sz="1600" spc="30" dirty="0">
                          <a:solidFill>
                            <a:srgbClr val="4C4C4C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Основной процессор: 32-разрядный </a:t>
                      </a:r>
                      <a:r>
                        <a:rPr lang="ru-RU" sz="1600" spc="30" dirty="0" err="1">
                          <a:solidFill>
                            <a:srgbClr val="4C4C4C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Atmel</a:t>
                      </a:r>
                      <a:r>
                        <a:rPr lang="ru-RU" sz="1600" spc="30" dirty="0">
                          <a:solidFill>
                            <a:srgbClr val="4C4C4C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ARM7 AT91SAM7S256, частота 48 МГц,. Сопроцессор: 8-разрядный </a:t>
                      </a:r>
                      <a:r>
                        <a:rPr lang="ru-RU" sz="1600" spc="30" dirty="0" err="1">
                          <a:solidFill>
                            <a:srgbClr val="4C4C4C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Atmel</a:t>
                      </a:r>
                      <a:r>
                        <a:rPr lang="ru-RU" sz="1600" spc="30" dirty="0">
                          <a:solidFill>
                            <a:srgbClr val="4C4C4C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AVR ATmega48, частота 8 МГц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078" marR="52078" marT="0" marB="0">
                    <a:lnL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2F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3991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500"/>
                        </a:spcBef>
                        <a:spcAft>
                          <a:spcPts val="1500"/>
                        </a:spcAft>
                      </a:pPr>
                      <a:r>
                        <a:rPr lang="ru-RU" sz="1600" b="1" spc="30">
                          <a:solidFill>
                            <a:srgbClr val="4C4C4C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Память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078" marR="52078" marT="0" marB="0">
                    <a:lnL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500"/>
                        </a:spcBef>
                        <a:spcAft>
                          <a:spcPts val="1500"/>
                        </a:spcAft>
                      </a:pPr>
                      <a:r>
                        <a:rPr lang="ru-RU" sz="1600" spc="30" dirty="0">
                          <a:solidFill>
                            <a:srgbClr val="4C4C4C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256 Кб ППЗУ (</a:t>
                      </a:r>
                      <a:r>
                        <a:rPr lang="ru-RU" sz="1600" spc="30" dirty="0" err="1">
                          <a:solidFill>
                            <a:srgbClr val="4C4C4C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Flash</a:t>
                      </a:r>
                      <a:r>
                        <a:rPr lang="ru-RU" sz="1600" spc="30" dirty="0">
                          <a:solidFill>
                            <a:srgbClr val="4C4C4C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-память), 64 Кб ОЗУ основного процессора, и 4 Кб ППЗУ (</a:t>
                      </a:r>
                      <a:r>
                        <a:rPr lang="ru-RU" sz="1600" spc="30" dirty="0" err="1">
                          <a:solidFill>
                            <a:srgbClr val="4C4C4C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Flash</a:t>
                      </a:r>
                      <a:r>
                        <a:rPr lang="ru-RU" sz="1600" spc="30" dirty="0">
                          <a:solidFill>
                            <a:srgbClr val="4C4C4C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-память), 512 байт ОЗУ сопроцессора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078" marR="52078" marT="0" marB="0">
                    <a:lnL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4295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500"/>
                        </a:spcBef>
                        <a:spcAft>
                          <a:spcPts val="1500"/>
                        </a:spcAft>
                      </a:pPr>
                      <a:r>
                        <a:rPr lang="ru-RU" sz="1600" b="1" spc="30">
                          <a:solidFill>
                            <a:srgbClr val="4C4C4C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Входы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078" marR="52078" marT="0" marB="0">
                    <a:lnL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2F3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500"/>
                        </a:spcBef>
                        <a:spcAft>
                          <a:spcPts val="1500"/>
                        </a:spcAft>
                      </a:pPr>
                      <a:r>
                        <a:rPr lang="ru-RU" sz="1600" spc="30" dirty="0">
                          <a:solidFill>
                            <a:srgbClr val="4C4C4C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4 входа, 6 контактов на порт, поддержка аналоговых и цифровых интерфейсов. Скорость цифровых интерфейсов 9600 бит/с. 1 высокоскоростной порт (порт 4) с поддержкой промышленных сетей (стандарт IEC 61158 </a:t>
                      </a:r>
                      <a:r>
                        <a:rPr lang="ru-RU" sz="1600" spc="30" dirty="0" err="1">
                          <a:solidFill>
                            <a:srgbClr val="4C4C4C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Type</a:t>
                      </a:r>
                      <a:r>
                        <a:rPr lang="ru-RU" sz="1600" spc="30" dirty="0">
                          <a:solidFill>
                            <a:srgbClr val="4C4C4C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4)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078" marR="52078" marT="0" marB="0">
                    <a:lnL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2F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0540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500"/>
                        </a:spcBef>
                        <a:spcAft>
                          <a:spcPts val="1500"/>
                        </a:spcAft>
                      </a:pPr>
                      <a:r>
                        <a:rPr lang="ru-RU" sz="1600" b="1" spc="30">
                          <a:solidFill>
                            <a:srgbClr val="4C4C4C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Выходы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078" marR="52078" marT="0" marB="0">
                    <a:lnL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500"/>
                        </a:spcBef>
                        <a:spcAft>
                          <a:spcPts val="1500"/>
                        </a:spcAft>
                      </a:pPr>
                      <a:r>
                        <a:rPr lang="en-US" sz="1600" spc="30">
                          <a:solidFill>
                            <a:srgbClr val="4C4C4C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4 </a:t>
                      </a:r>
                      <a:r>
                        <a:rPr lang="ru-RU" sz="1600" spc="30">
                          <a:solidFill>
                            <a:srgbClr val="4C4C4C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выхода</a:t>
                      </a:r>
                      <a:r>
                        <a:rPr lang="ru-RU" sz="1600" spc="30" dirty="0">
                          <a:solidFill>
                            <a:srgbClr val="4C4C4C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, 6 контактов на порт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078" marR="52078" marT="0" marB="0">
                    <a:lnL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4402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500"/>
                        </a:spcBef>
                        <a:spcAft>
                          <a:spcPts val="1500"/>
                        </a:spcAft>
                      </a:pPr>
                      <a:r>
                        <a:rPr lang="ru-RU" sz="1600" b="1" spc="30">
                          <a:solidFill>
                            <a:srgbClr val="4C4C4C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Дисплей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078" marR="52078" marT="0" marB="0">
                    <a:lnL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2F3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500"/>
                        </a:spcBef>
                        <a:spcAft>
                          <a:spcPts val="1500"/>
                        </a:spcAft>
                      </a:pPr>
                      <a:r>
                        <a:rPr lang="ru-RU" sz="1600" spc="30" dirty="0">
                          <a:solidFill>
                            <a:srgbClr val="4C4C4C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Графический жидкокристаллический дисплей (LCD), разрешение 100 x 64 точек, черно-белый. При выводе текста используются символы 8 точек высотой, 8 строк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078" marR="52078" marT="0" marB="0">
                    <a:lnL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2F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2471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500"/>
                        </a:spcBef>
                        <a:spcAft>
                          <a:spcPts val="1500"/>
                        </a:spcAft>
                      </a:pPr>
                      <a:r>
                        <a:rPr lang="ru-RU" sz="1600" b="1" spc="30">
                          <a:solidFill>
                            <a:srgbClr val="4C4C4C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Звук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078" marR="52078" marT="0" marB="0">
                    <a:lnL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500"/>
                        </a:spcBef>
                        <a:spcAft>
                          <a:spcPts val="1500"/>
                        </a:spcAft>
                      </a:pPr>
                      <a:r>
                        <a:rPr lang="ru-RU" sz="1600" spc="30" dirty="0">
                          <a:solidFill>
                            <a:srgbClr val="4C4C4C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Встроенный динамик, разрешение 8-бит, частотный диапазон 2-16 КГц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078" marR="52078" marT="0" marB="0">
                    <a:lnL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0540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500"/>
                        </a:spcBef>
                        <a:spcAft>
                          <a:spcPts val="1500"/>
                        </a:spcAft>
                      </a:pPr>
                      <a:r>
                        <a:rPr lang="ru-RU" sz="1600" b="1" spc="30">
                          <a:solidFill>
                            <a:srgbClr val="4C4C4C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Кнопки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078" marR="52078" marT="0" marB="0">
                    <a:lnL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2F3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500"/>
                        </a:spcBef>
                        <a:spcAft>
                          <a:spcPts val="1500"/>
                        </a:spcAft>
                      </a:pPr>
                      <a:r>
                        <a:rPr lang="ru-RU" sz="1600" spc="30" dirty="0">
                          <a:solidFill>
                            <a:srgbClr val="4C4C4C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4 кнопки (без </a:t>
                      </a:r>
                      <a:r>
                        <a:rPr lang="ru-RU" sz="1600" spc="30" dirty="0" err="1">
                          <a:solidFill>
                            <a:srgbClr val="4C4C4C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подcветки</a:t>
                      </a:r>
                      <a:r>
                        <a:rPr lang="ru-RU" sz="1600" spc="30" dirty="0">
                          <a:solidFill>
                            <a:srgbClr val="4C4C4C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и подписей)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078" marR="52078" marT="0" marB="0">
                    <a:lnL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2F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2471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500"/>
                        </a:spcBef>
                        <a:spcAft>
                          <a:spcPts val="1500"/>
                        </a:spcAft>
                      </a:pPr>
                      <a:r>
                        <a:rPr lang="ru-RU" sz="1600" b="1" spc="30">
                          <a:solidFill>
                            <a:srgbClr val="4C4C4C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Связь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078" marR="52078" marT="0" marB="0">
                    <a:lnL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500"/>
                        </a:spcBef>
                        <a:spcAft>
                          <a:spcPts val="1500"/>
                        </a:spcAft>
                      </a:pPr>
                      <a:r>
                        <a:rPr lang="ru-RU" sz="1600" spc="30" dirty="0">
                          <a:solidFill>
                            <a:srgbClr val="4C4C4C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USB 2.0 </a:t>
                      </a:r>
                      <a:r>
                        <a:rPr lang="ru-RU" sz="1600" spc="30" dirty="0" err="1">
                          <a:solidFill>
                            <a:srgbClr val="4C4C4C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Full</a:t>
                      </a:r>
                      <a:r>
                        <a:rPr lang="ru-RU" sz="1600" spc="30" dirty="0">
                          <a:solidFill>
                            <a:srgbClr val="4C4C4C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600" spc="30" dirty="0" err="1">
                          <a:solidFill>
                            <a:srgbClr val="4C4C4C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speed</a:t>
                      </a:r>
                      <a:r>
                        <a:rPr lang="ru-RU" sz="1600" spc="30" dirty="0">
                          <a:solidFill>
                            <a:srgbClr val="4C4C4C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, разъём типа USB-B, скорость до 12 Мбит/с. Беспроводной </a:t>
                      </a:r>
                      <a:r>
                        <a:rPr lang="ru-RU" sz="1600" spc="30" dirty="0" err="1">
                          <a:solidFill>
                            <a:srgbClr val="4C4C4C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Bluetooth</a:t>
                      </a:r>
                      <a:r>
                        <a:rPr lang="ru-RU" sz="1600" spc="30" dirty="0">
                          <a:solidFill>
                            <a:srgbClr val="4C4C4C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-модуль </a:t>
                      </a:r>
                      <a:r>
                        <a:rPr lang="ru-RU" sz="1600" spc="30" dirty="0" err="1">
                          <a:solidFill>
                            <a:srgbClr val="4C4C4C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BlueCore</a:t>
                      </a:r>
                      <a:r>
                        <a:rPr lang="ru-RU" sz="1600" spc="30" dirty="0">
                          <a:solidFill>
                            <a:srgbClr val="4C4C4C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4 v2.0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078" marR="52078" marT="0" marB="0">
                    <a:lnL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64402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500"/>
                        </a:spcBef>
                        <a:spcAft>
                          <a:spcPts val="1500"/>
                        </a:spcAft>
                      </a:pPr>
                      <a:r>
                        <a:rPr lang="ru-RU" sz="1600" b="1" spc="30">
                          <a:solidFill>
                            <a:srgbClr val="4C4C4C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Питание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078" marR="52078" marT="0" marB="0">
                    <a:lnL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2F3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500"/>
                        </a:spcBef>
                        <a:spcAft>
                          <a:spcPts val="1500"/>
                        </a:spcAft>
                      </a:pPr>
                      <a:r>
                        <a:rPr lang="ru-RU" sz="1600" spc="30" dirty="0">
                          <a:solidFill>
                            <a:srgbClr val="4C4C4C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6 элементов питания типоразмера АА или литий-ионный аккумулятор «LEGO» напряжением 7,4 В и емкостью 2200 </a:t>
                      </a:r>
                      <a:r>
                        <a:rPr lang="ru-RU" sz="1600" spc="30" dirty="0" err="1">
                          <a:solidFill>
                            <a:srgbClr val="4C4C4C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мАч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078" marR="52078" marT="0" marB="0">
                    <a:lnL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2F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0540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500"/>
                        </a:spcBef>
                        <a:spcAft>
                          <a:spcPts val="1500"/>
                        </a:spcAft>
                      </a:pPr>
                      <a:r>
                        <a:rPr lang="ru-RU" sz="1600" b="1" spc="30">
                          <a:solidFill>
                            <a:srgbClr val="4C4C4C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Размеры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078" marR="52078" marT="0" marB="0">
                    <a:lnL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500"/>
                        </a:spcBef>
                        <a:spcAft>
                          <a:spcPts val="1500"/>
                        </a:spcAft>
                      </a:pPr>
                      <a:r>
                        <a:rPr lang="ru-RU" sz="1600" spc="30" dirty="0">
                          <a:solidFill>
                            <a:srgbClr val="4C4C4C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14 М х 9 М х 5 М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078" marR="52078" marT="0" marB="0">
                    <a:lnL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0316648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50012" y="709835"/>
            <a:ext cx="9408575" cy="861790"/>
          </a:xfrm>
        </p:spPr>
        <p:txBody>
          <a:bodyPr>
            <a:normAutofit/>
          </a:bodyPr>
          <a:lstStyle/>
          <a:p>
            <a:r>
              <a:rPr lang="ru-RU" sz="2800" b="1" dirty="0">
                <a:solidFill>
                  <a:srgbClr val="002060"/>
                </a:solidFill>
                <a:latin typeface="Times New Roman"/>
                <a:ea typeface="Times New Roman"/>
              </a:rPr>
              <a:t>Внутреннее устройство и принцип работы сервомотора</a:t>
            </a:r>
            <a:endParaRPr lang="ru-RU" sz="2800" dirty="0">
              <a:solidFill>
                <a:srgbClr val="002060"/>
              </a:solidFill>
            </a:endParaRPr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82859" y="1220967"/>
            <a:ext cx="3994140" cy="19651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67487" y="1178626"/>
            <a:ext cx="3952875" cy="20270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65337" y="3430004"/>
            <a:ext cx="3430588" cy="24563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43798" y="3491986"/>
            <a:ext cx="3286123" cy="23508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876300" y="5929132"/>
            <a:ext cx="609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Вал мотора, шестерня и датчик оборотов вращения 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6972300" y="5887431"/>
            <a:ext cx="483440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Оптическая пара светодиод-фототранзистор</a:t>
            </a:r>
          </a:p>
        </p:txBody>
      </p:sp>
    </p:spTree>
    <p:extLst>
      <p:ext uri="{BB962C8B-B14F-4D97-AF65-F5344CB8AC3E}">
        <p14:creationId xmlns:p14="http://schemas.microsoft.com/office/powerpoint/2010/main" val="3172511045"/>
      </p:ext>
    </p:extLst>
  </p:cSld>
  <p:clrMapOvr>
    <a:masterClrMapping/>
  </p:clrMapOvr>
</p:sld>
</file>

<file path=ppt/theme/theme1.xml><?xml version="1.0" encoding="utf-8"?>
<a:theme xmlns:a="http://schemas.openxmlformats.org/drawingml/2006/main" name="Легкий дым">
  <a:themeElements>
    <a:clrScheme name="Обычная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Легкий дым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580</TotalTime>
  <Words>938</Words>
  <Application>Microsoft Office PowerPoint</Application>
  <PresentationFormat>Широкоэкранный</PresentationFormat>
  <Paragraphs>185</Paragraphs>
  <Slides>22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8" baseType="lpstr">
      <vt:lpstr>Arial</vt:lpstr>
      <vt:lpstr>Calibri</vt:lpstr>
      <vt:lpstr>Century Gothic</vt:lpstr>
      <vt:lpstr>Times New Roman</vt:lpstr>
      <vt:lpstr>Wingdings 3</vt:lpstr>
      <vt:lpstr>Легкий дым</vt:lpstr>
      <vt:lpstr>    Проектно - исследовательская работа на тему:  «Частичная автоматизация технологического процесса по переработке пластиковых отходов (крышек)» (прототип изделия  на базе конструктора LEGO MINDSTORMS NXT 2.0)  Учебная дисциплина: Метапредметный («физика», «информатика», «математика», «технология», «экология») </vt:lpstr>
      <vt:lpstr> Цель проекта: создать робота способного осуществлять сортировку крышек по цветам. </vt:lpstr>
      <vt:lpstr>Способы сортировки и переработки пластиковых отходов</vt:lpstr>
      <vt:lpstr>Этапы переработки пластиковых крышек</vt:lpstr>
      <vt:lpstr>Практическая работа.  Создание модели робота, способного частично заменить человека при сортировке пластиковых крышек </vt:lpstr>
      <vt:lpstr>Определение технических требований робота </vt:lpstr>
      <vt:lpstr>Принцип действия и технические характеристики контроллера</vt:lpstr>
      <vt:lpstr>Основные характеристики программируемого контроллера </vt:lpstr>
      <vt:lpstr>Внутреннее устройство и принцип работы сервомотора</vt:lpstr>
      <vt:lpstr>Принцип работы датчика цвета </vt:lpstr>
      <vt:lpstr>Разработка прототипа робота</vt:lpstr>
      <vt:lpstr>Конструкция робота </vt:lpstr>
      <vt:lpstr>Презентация PowerPoint</vt:lpstr>
      <vt:lpstr>Управление роботом и техническое зрение</vt:lpstr>
      <vt:lpstr>Программирование робота</vt:lpstr>
      <vt:lpstr>Выводы:</vt:lpstr>
      <vt:lpstr>Экономическое обоснование </vt:lpstr>
      <vt:lpstr>Презентация PowerPoint</vt:lpstr>
      <vt:lpstr>ПОСТРОЕНИЕ  ЭКОНОМИКО - МАТЕМАТИЧЕСКОЙ МОДЕЛИ </vt:lpstr>
      <vt:lpstr>Презентация PowerPoint</vt:lpstr>
      <vt:lpstr>Заключение 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Ольга Агрес</dc:creator>
  <cp:lastModifiedBy>Школа</cp:lastModifiedBy>
  <cp:revision>56</cp:revision>
  <dcterms:created xsi:type="dcterms:W3CDTF">2020-01-31T12:40:54Z</dcterms:created>
  <dcterms:modified xsi:type="dcterms:W3CDTF">2022-12-15T13:58:46Z</dcterms:modified>
</cp:coreProperties>
</file>