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8000">
              <a:schemeClr val="bg2">
                <a:tint val="100000"/>
                <a:shade val="100000"/>
                <a:hueMod val="100000"/>
                <a:satMod val="106000"/>
                <a:lumMod val="28000"/>
                <a:lumOff val="72000"/>
                <a:alpha val="8000"/>
              </a:schemeClr>
            </a:gs>
            <a:gs pos="100000">
              <a:schemeClr val="bg2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F%D0%B0%D1%84%D0%BE%D1%81_(%D1%80%D0%B8%D1%82%D0%BE%D1%80%D0%B8%D0%BA%D0%B0)" TargetMode="External"/><Relationship Id="rId3" Type="http://schemas.openxmlformats.org/officeDocument/2006/relationships/hyperlink" Target="https://ru.wikipedia.org/wiki/%D0%A1%D0%BA%D0%B0%D0%B7%D0%BA%D0%B0" TargetMode="External"/><Relationship Id="rId7" Type="http://schemas.openxmlformats.org/officeDocument/2006/relationships/hyperlink" Target="https://ru.wikipedia.org/wiki/%D0%9C%D0%B5%D1%82%D0%B0%D1%84%D0%BE%D1%80%D0%B0" TargetMode="External"/><Relationship Id="rId2" Type="http://schemas.openxmlformats.org/officeDocument/2006/relationships/hyperlink" Target="https://ru.wikipedia.org/wiki/%D0%9B%D0%B0%D1%82%D0%B8%D0%BD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F%D1%80%D0%B5%D0%B4%D0%B0%D0%BD%D0%B8%D0%B5" TargetMode="External"/><Relationship Id="rId5" Type="http://schemas.openxmlformats.org/officeDocument/2006/relationships/hyperlink" Target="https://ru.wikipedia.org/wiki/%D0%A4%D0%BE%D0%BB%D1%8C%D0%BA%D0%BB%D0%BE%D1%80" TargetMode="External"/><Relationship Id="rId4" Type="http://schemas.openxmlformats.org/officeDocument/2006/relationships/hyperlink" Target="https://ru.wikipedia.org/wiki/%D0%9F%D1%80%D0%BE%D0%B7%D0%B0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latin typeface="Malahit" pitchFamily="2" charset="0"/>
              </a:rPr>
              <a:t>Легенда</a:t>
            </a:r>
            <a:r>
              <a:rPr lang="ru-RU" b="1" dirty="0"/>
              <a:t>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/>
              <a:t>(</a:t>
            </a:r>
            <a:r>
              <a:rPr lang="ru-RU" b="1" dirty="0"/>
              <a:t>от ср.-</a:t>
            </a:r>
            <a:r>
              <a:rPr lang="ru-RU" b="1" dirty="0">
                <a:hlinkClick r:id="rId2" tooltip="Латинский язык"/>
              </a:rPr>
              <a:t>лат.</a:t>
            </a:r>
            <a:r>
              <a:rPr lang="ru-RU" b="1" dirty="0"/>
              <a:t> </a:t>
            </a:r>
            <a:r>
              <a:rPr lang="la-Latn" b="1" i="1" dirty="0"/>
              <a:t>legenda</a:t>
            </a:r>
            <a:r>
              <a:rPr lang="ru-RU" b="1" dirty="0"/>
              <a:t> «чтение», «читаемое») — одна из разновидностей не </a:t>
            </a:r>
            <a:r>
              <a:rPr lang="ru-RU" b="1" dirty="0">
                <a:hlinkClick r:id="rId3" tooltip="Сказка"/>
              </a:rPr>
              <a:t>сказочного</a:t>
            </a:r>
            <a:r>
              <a:rPr lang="ru-RU" b="1" dirty="0"/>
              <a:t> </a:t>
            </a:r>
            <a:r>
              <a:rPr lang="ru-RU" b="1" dirty="0">
                <a:hlinkClick r:id="rId4" tooltip="Проза"/>
              </a:rPr>
              <a:t>прозаического</a:t>
            </a:r>
            <a:r>
              <a:rPr lang="ru-RU" b="1" dirty="0"/>
              <a:t> </a:t>
            </a:r>
            <a:r>
              <a:rPr lang="ru-RU" b="1" dirty="0">
                <a:hlinkClick r:id="rId5" tooltip="Фольклор"/>
              </a:rPr>
              <a:t>фольклора</a:t>
            </a:r>
            <a:r>
              <a:rPr lang="ru-RU" b="1" dirty="0"/>
              <a:t>. Письменное </a:t>
            </a:r>
            <a:r>
              <a:rPr lang="ru-RU" b="1" dirty="0">
                <a:hlinkClick r:id="rId6" tooltip="Предание"/>
              </a:rPr>
              <a:t>предание</a:t>
            </a:r>
            <a:r>
              <a:rPr lang="ru-RU" b="1" dirty="0"/>
              <a:t> о каких-нибудь исторических событиях или личностях</a:t>
            </a:r>
            <a:r>
              <a:rPr lang="ru-RU" b="1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В </a:t>
            </a:r>
            <a:r>
              <a:rPr lang="ru-RU" i="1" dirty="0"/>
              <a:t>широком смысле</a:t>
            </a:r>
            <a:r>
              <a:rPr lang="ru-RU" dirty="0"/>
              <a:t> — недостоверное повествование о фактах реальной действительности.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В </a:t>
            </a:r>
            <a:r>
              <a:rPr lang="ru-RU" i="1" dirty="0">
                <a:hlinkClick r:id="rId7" tooltip="Метафора"/>
              </a:rPr>
              <a:t>переносном смысле</a:t>
            </a:r>
            <a:r>
              <a:rPr lang="ru-RU" dirty="0"/>
              <a:t> относится к овеянным славой, вызывающим восхищение событиям прошлого, отображенного в сказках, рассказах и т. д. Как правило, содержит дополнительный религиозный или социальный </a:t>
            </a:r>
            <a:r>
              <a:rPr lang="ru-RU" dirty="0">
                <a:hlinkClick r:id="rId8" tooltip="Пафос (риторика)"/>
              </a:rPr>
              <a:t>пафос</a:t>
            </a:r>
            <a:r>
              <a:rPr lang="ru-RU" dirty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7210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latin typeface="Malahit" pitchFamily="2" charset="0"/>
              </a:rPr>
              <a:t>Легенда</a:t>
            </a:r>
            <a:r>
              <a:rPr lang="ru-RU" sz="5400" b="1" dirty="0"/>
              <a:t> 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72816"/>
            <a:ext cx="8229600" cy="4781128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 smtClean="0"/>
              <a:t>Пытается объяснить: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происхождение названий, объектов,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особенности природных объектов,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особенности поведения животных</a:t>
            </a:r>
          </a:p>
          <a:p>
            <a:pPr marL="0" indent="0">
              <a:buNone/>
            </a:pPr>
            <a:r>
              <a:rPr lang="ru-RU" sz="2000" b="1" dirty="0" smtClean="0"/>
              <a:t>Пытается быть правдивой, используя приемы: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Давно это было…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Люди рассказывают…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764704"/>
            <a:ext cx="3114651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8501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Malahit" pitchFamily="2" charset="0"/>
              </a:rPr>
              <a:t>Объекты нашей местности – 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Malahit" pitchFamily="2" charset="0"/>
              </a:rPr>
              <a:t/>
            </a:r>
            <a:b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Malahit" pitchFamily="2" charset="0"/>
              </a:rPr>
            </a:b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Malahit" pitchFamily="2" charset="0"/>
              </a:rPr>
              <a:t>поводы </a:t>
            </a:r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Malahit" pitchFamily="2" charset="0"/>
              </a:rPr>
              <a:t>для создания 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Malahit" pitchFamily="2" charset="0"/>
              </a:rPr>
              <a:t>легенды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Malahit" pitchFamily="2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Степь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Курганы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Реки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Ручьи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Озера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Балки (овраги)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Меловые горы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Хутора и их названия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988840"/>
            <a:ext cx="4800534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7488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675724"/>
            <a:ext cx="8496944" cy="924475"/>
          </a:xfrm>
        </p:spPr>
        <p:txBody>
          <a:bodyPr>
            <a:normAutofit fontScale="90000"/>
          </a:bodyPr>
          <a:lstStyle/>
          <a:p>
            <a:r>
              <a:rPr lang="ru-RU" sz="6000" b="1" dirty="0">
                <a:solidFill>
                  <a:schemeClr val="accent6">
                    <a:lumMod val="75000"/>
                  </a:schemeClr>
                </a:solidFill>
                <a:latin typeface="Malahit" pitchFamily="2" charset="0"/>
              </a:rPr>
              <a:t>Возможные герои легенды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27584" y="1556793"/>
            <a:ext cx="7776864" cy="43020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Люди</a:t>
            </a:r>
            <a:r>
              <a:rPr lang="ru-RU" b="1" dirty="0"/>
              <a:t>: </a:t>
            </a:r>
            <a:r>
              <a:rPr lang="ru-RU" dirty="0"/>
              <a:t>скифы, казаки, богатыри,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амазонки, половецкие князья,</a:t>
            </a:r>
          </a:p>
          <a:p>
            <a:pPr marL="0" indent="0">
              <a:buNone/>
            </a:pPr>
            <a:r>
              <a:rPr lang="ru-RU" dirty="0" smtClean="0"/>
              <a:t> угнанные </a:t>
            </a:r>
            <a:r>
              <a:rPr lang="ru-RU" dirty="0"/>
              <a:t>в плен славяне.</a:t>
            </a:r>
          </a:p>
          <a:p>
            <a:pPr marL="0" indent="0">
              <a:buNone/>
            </a:pPr>
            <a:r>
              <a:rPr lang="ru-RU" b="1" dirty="0"/>
              <a:t>Животные: </a:t>
            </a:r>
            <a:r>
              <a:rPr lang="ru-RU" dirty="0"/>
              <a:t>заяц, волк, косуля, </a:t>
            </a:r>
            <a:r>
              <a:rPr lang="ru-RU" dirty="0" smtClean="0"/>
              <a:t>лось,</a:t>
            </a:r>
          </a:p>
          <a:p>
            <a:pPr marL="0" indent="0">
              <a:buNone/>
            </a:pPr>
            <a:r>
              <a:rPr lang="ru-RU" dirty="0" smtClean="0"/>
              <a:t> конь.</a:t>
            </a:r>
          </a:p>
          <a:p>
            <a:pPr marL="0" indent="0">
              <a:buNone/>
            </a:pPr>
            <a:r>
              <a:rPr lang="ru-RU" b="1" dirty="0" smtClean="0"/>
              <a:t>Рыбы: </a:t>
            </a:r>
            <a:r>
              <a:rPr lang="ru-RU" dirty="0" smtClean="0"/>
              <a:t>сом, сазан.</a:t>
            </a:r>
          </a:p>
          <a:p>
            <a:pPr marL="0" indent="0">
              <a:buNone/>
            </a:pPr>
            <a:r>
              <a:rPr lang="ru-RU" b="1" dirty="0" smtClean="0"/>
              <a:t>Птицы: </a:t>
            </a:r>
            <a:r>
              <a:rPr lang="ru-RU" dirty="0" smtClean="0"/>
              <a:t>коршун, орел, жаворонок, </a:t>
            </a:r>
          </a:p>
          <a:p>
            <a:pPr marL="0" indent="0">
              <a:buNone/>
            </a:pPr>
            <a:r>
              <a:rPr lang="ru-RU" dirty="0" smtClean="0"/>
              <a:t>соловей, лебедь, утка, журавль, ласточка.</a:t>
            </a:r>
          </a:p>
          <a:p>
            <a:pPr marL="0" indent="0">
              <a:buNone/>
            </a:pPr>
            <a:r>
              <a:rPr lang="ru-RU" b="1" dirty="0" smtClean="0"/>
              <a:t>Растения: </a:t>
            </a:r>
            <a:r>
              <a:rPr lang="ru-RU" dirty="0" smtClean="0"/>
              <a:t>степной тюльпан (</a:t>
            </a:r>
            <a:r>
              <a:rPr lang="ru-RU" dirty="0" err="1" smtClean="0"/>
              <a:t>лазорик</a:t>
            </a:r>
            <a:r>
              <a:rPr lang="ru-RU" dirty="0" smtClean="0"/>
              <a:t>), пролесок, рябчик, ландыш, касатик</a:t>
            </a:r>
            <a:endParaRPr lang="ru-RU" dirty="0"/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556792"/>
            <a:ext cx="288032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9331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883037" cy="924475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Malahit" pitchFamily="2" charset="0"/>
              </a:rPr>
              <a:t>Возможные конфликты </a:t>
            </a:r>
            <a:b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Malahit" pitchFamily="2" charset="0"/>
              </a:rPr>
            </a:b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  <a:latin typeface="Malahit" pitchFamily="2" charset="0"/>
              </a:rPr>
              <a:t>и способы их разрешения в легенде</a:t>
            </a:r>
            <a:endParaRPr lang="ru-RU" sz="3600" dirty="0">
              <a:solidFill>
                <a:schemeClr val="accent6">
                  <a:lumMod val="75000"/>
                </a:schemeClr>
              </a:solidFill>
              <a:latin typeface="Malahi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Конфликты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Обида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Недоразумение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Обман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Желание сделать зло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Желание прославится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Гордыня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Желание разбогатеть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63280" y="1809749"/>
            <a:ext cx="3581127" cy="40513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Способы разрешения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Красивая смерть и память о ней,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Превращение в объекты природы: в скалы, деревья, животных  и т.д.,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>Классический хеппи-энд – редкость.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9566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75724"/>
            <a:ext cx="8424936" cy="924475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  <a:latin typeface="Malahit" pitchFamily="2" charset="0"/>
              </a:rPr>
              <a:t>Художественные средства</a:t>
            </a:r>
            <a:endParaRPr lang="ru-RU" sz="5400" dirty="0">
              <a:solidFill>
                <a:schemeClr val="accent6">
                  <a:lumMod val="75000"/>
                </a:schemeClr>
              </a:solidFill>
              <a:latin typeface="Malahi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844824"/>
            <a:ext cx="7522995" cy="4645975"/>
          </a:xfrm>
        </p:spPr>
        <p:txBody>
          <a:bodyPr anchor="t">
            <a:normAutofit fontScale="32500" lnSpcReduction="20000"/>
          </a:bodyPr>
          <a:lstStyle/>
          <a:p>
            <a:pPr marL="0" indent="0">
              <a:buNone/>
            </a:pPr>
            <a:r>
              <a:rPr lang="ru-RU" sz="4900" dirty="0" smtClean="0"/>
              <a:t>Цели:</a:t>
            </a:r>
          </a:p>
          <a:p>
            <a:pPr marL="0" indent="0">
              <a:buNone/>
            </a:pPr>
            <a:r>
              <a:rPr lang="ru-RU" sz="4900" dirty="0" smtClean="0"/>
              <a:t>Легенда должна быть </a:t>
            </a:r>
            <a:r>
              <a:rPr lang="ru-RU" sz="4900" b="1" dirty="0" smtClean="0"/>
              <a:t>красивой</a:t>
            </a:r>
            <a:r>
              <a:rPr lang="ru-RU" sz="4900" dirty="0" smtClean="0"/>
              <a:t> и вызывать </a:t>
            </a:r>
            <a:r>
              <a:rPr lang="ru-RU" sz="4900" b="1" dirty="0" smtClean="0"/>
              <a:t>эмоциональный отклик.</a:t>
            </a:r>
          </a:p>
          <a:p>
            <a:pPr marL="0" indent="0">
              <a:buNone/>
            </a:pPr>
            <a:r>
              <a:rPr lang="ru-RU" sz="4900" b="1" dirty="0" smtClean="0"/>
              <a:t>Средства: </a:t>
            </a:r>
          </a:p>
          <a:p>
            <a:pPr>
              <a:buFont typeface="Wingdings" pitchFamily="2" charset="2"/>
              <a:buChar char="v"/>
            </a:pPr>
            <a:r>
              <a:rPr lang="ru-RU" sz="4900" i="1" dirty="0"/>
              <a:t>Преувеличение</a:t>
            </a:r>
            <a:r>
              <a:rPr lang="ru-RU" sz="4900" dirty="0"/>
              <a:t> </a:t>
            </a:r>
            <a:r>
              <a:rPr lang="ru-RU" sz="4900" dirty="0" smtClean="0"/>
              <a:t>(максимально яркие эмоции, чувства, поступки героев)</a:t>
            </a:r>
          </a:p>
          <a:p>
            <a:pPr>
              <a:buFont typeface="Wingdings" pitchFamily="2" charset="2"/>
              <a:buChar char="v"/>
            </a:pPr>
            <a:r>
              <a:rPr lang="ru-RU" sz="4900" i="1" dirty="0" smtClean="0"/>
              <a:t>Противопоставление </a:t>
            </a:r>
            <a:r>
              <a:rPr lang="ru-RU" sz="4900" dirty="0" smtClean="0"/>
              <a:t>(качеств или поступков героев)</a:t>
            </a:r>
          </a:p>
          <a:p>
            <a:pPr>
              <a:buFont typeface="Wingdings" pitchFamily="2" charset="2"/>
              <a:buChar char="v"/>
            </a:pPr>
            <a:r>
              <a:rPr lang="ru-RU" sz="4900" i="1" dirty="0" smtClean="0"/>
              <a:t>Яркие, </a:t>
            </a:r>
            <a:r>
              <a:rPr lang="ru-RU" sz="4900" dirty="0" smtClean="0"/>
              <a:t>выдающиеся, необычные </a:t>
            </a:r>
            <a:r>
              <a:rPr lang="ru-RU" sz="4900" i="1" dirty="0" smtClean="0"/>
              <a:t>образы</a:t>
            </a:r>
          </a:p>
          <a:p>
            <a:pPr>
              <a:buFont typeface="Wingdings" pitchFamily="2" charset="2"/>
              <a:buChar char="v"/>
            </a:pPr>
            <a:r>
              <a:rPr lang="ru-RU" sz="4900" i="1" dirty="0" smtClean="0"/>
              <a:t>Персонификация – </a:t>
            </a:r>
            <a:r>
              <a:rPr lang="ru-RU" sz="4900" dirty="0" smtClean="0"/>
              <a:t>наделение </a:t>
            </a:r>
            <a:r>
              <a:rPr lang="ru-RU" sz="4900" dirty="0"/>
              <a:t>неодушевленного объекта или абстрактного понятия человеческими качествами или </a:t>
            </a:r>
            <a:r>
              <a:rPr lang="ru-RU" sz="4900" dirty="0" smtClean="0"/>
              <a:t>характеристиками</a:t>
            </a:r>
            <a:r>
              <a:rPr lang="ru-RU" sz="4900" dirty="0"/>
              <a:t/>
            </a:r>
            <a:br>
              <a:rPr lang="ru-RU" sz="4900" dirty="0"/>
            </a:br>
            <a:r>
              <a:rPr lang="ru-RU" sz="4900" dirty="0"/>
              <a:t/>
            </a:r>
            <a:br>
              <a:rPr lang="ru-RU" sz="4900" dirty="0"/>
            </a:br>
            <a:r>
              <a:rPr lang="ru-RU" sz="4900" i="1" dirty="0" smtClean="0"/>
              <a:t>Метафоры  </a:t>
            </a:r>
            <a:r>
              <a:rPr lang="ru-RU" sz="4900" dirty="0" smtClean="0"/>
              <a:t>- неявные сравнения</a:t>
            </a:r>
          </a:p>
          <a:p>
            <a:pPr>
              <a:buFont typeface="Wingdings" pitchFamily="2" charset="2"/>
              <a:buChar char="v"/>
            </a:pPr>
            <a:r>
              <a:rPr lang="ru-RU" sz="4900" i="1" dirty="0" smtClean="0"/>
              <a:t>Эпитеты </a:t>
            </a:r>
            <a:r>
              <a:rPr lang="ru-RU" sz="4900" dirty="0" smtClean="0"/>
              <a:t>– художественное определение</a:t>
            </a:r>
          </a:p>
          <a:p>
            <a:pPr>
              <a:buFont typeface="Wingdings" pitchFamily="2" charset="2"/>
              <a:buChar char="v"/>
            </a:pP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sz="4900" i="1" dirty="0"/>
              <a:t>Пафос</a:t>
            </a:r>
          </a:p>
          <a:p>
            <a:pPr>
              <a:buFont typeface="Wingdings" pitchFamily="2" charset="2"/>
              <a:buChar char="v"/>
            </a:pPr>
            <a:r>
              <a:rPr lang="ru-RU" sz="4900" i="1" dirty="0"/>
              <a:t>Лиричность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77723847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170</TotalTime>
  <Words>222</Words>
  <Application>Microsoft Office PowerPoint</Application>
  <PresentationFormat>Экран (4:3)</PresentationFormat>
  <Paragraphs>55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Spring</vt:lpstr>
      <vt:lpstr>Легенда </vt:lpstr>
      <vt:lpstr>Легенда  </vt:lpstr>
      <vt:lpstr>Объекты нашей местности –  поводы для создания легенды</vt:lpstr>
      <vt:lpstr>Возможные герои легенды </vt:lpstr>
      <vt:lpstr>Возможные конфликты  и способы их разрешения в легенде</vt:lpstr>
      <vt:lpstr>Художественные средства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Легенда</dc:title>
  <dc:creator>пк3</dc:creator>
  <cp:lastModifiedBy>пк3</cp:lastModifiedBy>
  <cp:revision>10</cp:revision>
  <dcterms:created xsi:type="dcterms:W3CDTF">2022-12-01T08:40:50Z</dcterms:created>
  <dcterms:modified xsi:type="dcterms:W3CDTF">2022-12-01T11:41:31Z</dcterms:modified>
</cp:coreProperties>
</file>