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44" r:id="rId1"/>
  </p:sldMasterIdLst>
  <p:notesMasterIdLst>
    <p:notesMasterId r:id="rId14"/>
  </p:notesMasterIdLst>
  <p:handoutMasterIdLst>
    <p:handoutMasterId r:id="rId15"/>
  </p:handoutMasterIdLst>
  <p:sldIdLst>
    <p:sldId id="256" r:id="rId2"/>
    <p:sldId id="275" r:id="rId3"/>
    <p:sldId id="277" r:id="rId4"/>
    <p:sldId id="276" r:id="rId5"/>
    <p:sldId id="278" r:id="rId6"/>
    <p:sldId id="281" r:id="rId7"/>
    <p:sldId id="282" r:id="rId8"/>
    <p:sldId id="294" r:id="rId9"/>
    <p:sldId id="295" r:id="rId10"/>
    <p:sldId id="296" r:id="rId11"/>
    <p:sldId id="287" r:id="rId12"/>
    <p:sldId id="288" r:id="rId13"/>
  </p:sldIdLst>
  <p:sldSz cx="9144000" cy="5143500" type="screen16x9"/>
  <p:notesSz cx="7559675" cy="106918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  <p15:guide id="3" orient="horz" pos="16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90" d="100"/>
          <a:sy n="90" d="100"/>
        </p:scale>
        <p:origin x="-816" y="-120"/>
      </p:cViewPr>
      <p:guideLst>
        <p:guide orient="horz" pos="2160"/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endParaRPr lang="ru-RU" sz="14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Arial" pitchFamily="2"/>
            </a:endParaRPr>
          </a:p>
        </p:txBody>
      </p:sp>
      <p:sp>
        <p:nvSpPr>
          <p:cNvPr id="3" name="Дата 2"/>
          <p:cNvSpPr txBox="1">
            <a:spLocks noGrp="1"/>
          </p:cNvSpPr>
          <p:nvPr>
            <p:ph type="dt" sz="quarter" idx="1"/>
          </p:nvPr>
        </p:nvSpPr>
        <p:spPr>
          <a:xfrm>
            <a:off x="427896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/>
          <a:lstStyle/>
          <a:p>
            <a:pPr marL="0" marR="0" lvl="0" indent="0" algn="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endParaRPr lang="ru-RU" sz="14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Arial" pitchFamily="2"/>
            </a:endParaRPr>
          </a:p>
        </p:txBody>
      </p:sp>
      <p:sp>
        <p:nvSpPr>
          <p:cNvPr id="4" name="Нижний колонтитул 3"/>
          <p:cNvSpPr txBox="1">
            <a:spLocks noGrp="1"/>
          </p:cNvSpPr>
          <p:nvPr>
            <p:ph type="ftr" sz="quarter" idx="2"/>
          </p:nvPr>
        </p:nvSpPr>
        <p:spPr>
          <a:xfrm>
            <a:off x="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="b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endParaRPr lang="ru-RU" sz="14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Arial" pitchFamily="2"/>
            </a:endParaRPr>
          </a:p>
        </p:txBody>
      </p:sp>
      <p:sp>
        <p:nvSpPr>
          <p:cNvPr id="5" name="Номер слайда 4"/>
          <p:cNvSpPr txBox="1">
            <a:spLocks noGrp="1"/>
          </p:cNvSpPr>
          <p:nvPr>
            <p:ph type="sldNum" sz="quarter" idx="3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="b" anchorCtr="0" compatLnSpc="0"/>
          <a:lstStyle/>
          <a:p>
            <a:pPr marL="0" marR="0" lvl="0" indent="0" algn="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fld id="{CEB6F3A1-E87D-47EC-806E-AB224D795E98}" type="slidenum">
              <a:rPr/>
              <a:pPr marL="0" marR="0" lvl="0" indent="0" algn="r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400"/>
              </a:pPr>
              <a:t>‹#›</a:t>
            </a:fld>
            <a:endParaRPr lang="ru-RU" sz="14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Arial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285524739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 idx="2"/>
          </p:nvPr>
        </p:nvSpPr>
        <p:spPr>
          <a:xfrm>
            <a:off x="217488" y="812800"/>
            <a:ext cx="7123112" cy="4008438"/>
          </a:xfrm>
          <a:prstGeom prst="rect">
            <a:avLst/>
          </a:prstGeom>
          <a:noFill/>
          <a:ln>
            <a:noFill/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3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4" name="Верхний колонтитул 3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Ctr="0"/>
          <a:lstStyle>
            <a:lvl1pPr lvl="0" rtl="0" hangingPunct="0">
              <a:buNone/>
              <a:tabLst/>
              <a:defRPr lang="ru-RU" sz="1400" kern="1200"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endParaRPr lang="ru-RU"/>
          </a:p>
        </p:txBody>
      </p:sp>
      <p:sp>
        <p:nvSpPr>
          <p:cNvPr id="5" name="Дата 4"/>
          <p:cNvSpPr txBox="1">
            <a:spLocks noGrp="1"/>
          </p:cNvSpPr>
          <p:nvPr>
            <p:ph type="dt" idx="1"/>
          </p:nvPr>
        </p:nvSpPr>
        <p:spPr>
          <a:xfrm>
            <a:off x="427896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Ctr="0"/>
          <a:lstStyle>
            <a:lvl1pPr lvl="0" algn="r" rtl="0" hangingPunct="0">
              <a:buNone/>
              <a:tabLst/>
              <a:defRPr lang="ru-RU" sz="1400" kern="1200"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endParaRPr lang="ru-RU"/>
          </a:p>
        </p:txBody>
      </p:sp>
      <p:sp>
        <p:nvSpPr>
          <p:cNvPr id="6" name="Нижний колонтитул 5"/>
          <p:cNvSpPr txBox="1">
            <a:spLocks noGrp="1"/>
          </p:cNvSpPr>
          <p:nvPr>
            <p:ph type="ftr" sz="quarter" idx="4"/>
          </p:nvPr>
        </p:nvSpPr>
        <p:spPr>
          <a:xfrm>
            <a:off x="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 anchorCtr="0"/>
          <a:lstStyle>
            <a:lvl1pPr lvl="0" rtl="0" hangingPunct="0">
              <a:buNone/>
              <a:tabLst/>
              <a:defRPr lang="ru-RU" sz="1400" kern="1200"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endParaRPr lang="ru-RU"/>
          </a:p>
        </p:txBody>
      </p:sp>
      <p:sp>
        <p:nvSpPr>
          <p:cNvPr id="7" name="Номер слайда 6"/>
          <p:cNvSpPr txBox="1">
            <a:spLocks noGrp="1"/>
          </p:cNvSpPr>
          <p:nvPr>
            <p:ph type="sldNum" sz="quarter" idx="5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 anchorCtr="0"/>
          <a:lstStyle>
            <a:lvl1pPr lvl="0" algn="r" rtl="0" hangingPunct="0">
              <a:buNone/>
              <a:tabLst/>
              <a:defRPr lang="ru-RU" sz="1400" kern="1200"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fld id="{EB356546-4C10-4CFC-BADB-871B6353DE7E}" type="slidenum">
              <a:rPr/>
              <a:pPr lvl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91727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216000" marR="0" indent="-216000" rtl="0" hangingPunct="0">
      <a:tabLst/>
      <a:defRPr lang="ru-RU" sz="2000" b="0" i="0" u="none" strike="noStrike" kern="1200">
        <a:ln>
          <a:noFill/>
        </a:ln>
        <a:latin typeface="Arial" pitchFamily="18"/>
        <a:ea typeface="Microsoft YaHei" pitchFamily="2"/>
        <a:cs typeface="Arial" pitchFamily="2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217488" y="812800"/>
            <a:ext cx="7123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75135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2900190"/>
            <a:ext cx="9144000" cy="224331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290019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1989233"/>
            <a:ext cx="9144000" cy="17145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200150"/>
            <a:ext cx="9144000" cy="382905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3789409"/>
            <a:ext cx="5637010" cy="66158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61D4F9CD-2E17-44F5-858F-698696C85FF5}" type="datetime1">
              <a:rPr lang="ru-RU" smtClean="0"/>
              <a:pPr lvl="0"/>
              <a:t>27.11.2022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58385090-AB76-4147-80B8-9F5E57C525CD}" type="slidenum">
              <a:rPr lang="ru-RU" smtClean="0"/>
              <a:pPr lvl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2" y="2349218"/>
            <a:ext cx="7175351" cy="1344875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548639"/>
            <a:ext cx="6400800" cy="260604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61D4F9CD-2E17-44F5-858F-698696C85FF5}" type="datetime1">
              <a:rPr lang="ru-RU" smtClean="0"/>
              <a:pPr lvl="0"/>
              <a:t>27.11.2022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BDAF819E-0E2B-4527-916C-1C58E9E5AD24}" type="slidenum">
              <a:rPr lang="ru-RU" smtClean="0"/>
              <a:pPr lvl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282388"/>
            <a:ext cx="2057400" cy="3928754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4" y="548640"/>
            <a:ext cx="4829287" cy="3671047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61D4F9CD-2E17-44F5-858F-698696C85FF5}" type="datetime1">
              <a:rPr lang="ru-RU" smtClean="0"/>
              <a:pPr lvl="0"/>
              <a:t>27.11.2022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4E2FC355-32DF-4F3E-BBAE-178458A4F167}" type="slidenum">
              <a:rPr lang="ru-RU" smtClean="0"/>
              <a:pPr lvl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61D4F9CD-2E17-44F5-858F-698696C85FF5}" type="datetime1">
              <a:rPr lang="ru-RU" smtClean="0"/>
              <a:pPr lvl="0"/>
              <a:t>27.11.2022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DEFC79A-53CD-4EB8-A67C-14908536983E}" type="slidenum">
              <a:rPr lang="ru-RU" smtClean="0"/>
              <a:pPr lvl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548640"/>
            <a:ext cx="6400800" cy="260604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2900190"/>
            <a:ext cx="9144000" cy="224331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290019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1989233"/>
            <a:ext cx="9144000" cy="17145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200150"/>
            <a:ext cx="9144000" cy="382905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1629486"/>
            <a:ext cx="5966666" cy="1817510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3455633"/>
            <a:ext cx="5970494" cy="626595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61D4F9CD-2E17-44F5-858F-698696C85FF5}" type="datetime1">
              <a:rPr lang="ru-RU" smtClean="0"/>
              <a:pPr lvl="0"/>
              <a:t>27.11.2022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2CE707DB-FB2B-4ECD-9EB6-ACEF65409BD9}" type="slidenum">
              <a:rPr lang="ru-RU" smtClean="0"/>
              <a:pPr lvl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61D4F9CD-2E17-44F5-858F-698696C85FF5}" type="datetime1">
              <a:rPr lang="ru-RU" smtClean="0"/>
              <a:pPr lvl="0"/>
              <a:t>27.11.2022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67BEA3C4-6466-4434-91CA-6B285B43694C}" type="slidenum">
              <a:rPr lang="ru-RU" smtClean="0"/>
              <a:pPr lvl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548639"/>
            <a:ext cx="3346704" cy="260604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548640"/>
            <a:ext cx="3346704" cy="260604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548640"/>
            <a:ext cx="3346704" cy="47982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050245"/>
            <a:ext cx="3346704" cy="20574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548640"/>
            <a:ext cx="3346704" cy="47982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049274"/>
            <a:ext cx="3346704" cy="20574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61D4F9CD-2E17-44F5-858F-698696C85FF5}" type="datetime1">
              <a:rPr lang="ru-RU" smtClean="0"/>
              <a:pPr lvl="0"/>
              <a:t>27.11.2022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F8941FA1-7717-4F7E-8281-59C588B3B9A2}" type="slidenum">
              <a:rPr lang="ru-RU" smtClean="0"/>
              <a:pPr lvl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61D4F9CD-2E17-44F5-858F-698696C85FF5}" type="datetime1">
              <a:rPr lang="ru-RU" smtClean="0"/>
              <a:pPr lvl="0"/>
              <a:t>27.11.2022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E33181FA-14AD-4838-8BD5-1A7E59D25C7F}" type="slidenum">
              <a:rPr lang="ru-RU" smtClean="0"/>
              <a:pPr lvl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61D4F9CD-2E17-44F5-858F-698696C85FF5}" type="datetime1">
              <a:rPr lang="ru-RU" smtClean="0"/>
              <a:pPr lvl="0"/>
              <a:t>27.11.2022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4FDF4F37-A177-4B3A-A970-5C6A19E76D0A}" type="slidenum">
              <a:rPr lang="ru-RU" smtClean="0"/>
              <a:pPr lvl="0"/>
              <a:t>‹#›</a:t>
            </a:fld>
            <a:endParaRPr lang="ru-RU"/>
          </a:p>
        </p:txBody>
      </p:sp>
    </p:spTree>
  </p:cSld>
  <p:clrMapOvr>
    <a:masterClrMapping/>
  </p:clrMapOvr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6" y="1657350"/>
            <a:ext cx="3636085" cy="943870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6" y="548640"/>
            <a:ext cx="4017085" cy="3671048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2623351"/>
            <a:ext cx="3388660" cy="160463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61D4F9CD-2E17-44F5-858F-698696C85FF5}" type="datetime1">
              <a:rPr lang="ru-RU" smtClean="0"/>
              <a:pPr lvl="0"/>
              <a:t>27.11.2022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5298437E-9198-45B1-A188-487D41D557ED}" type="slidenum">
              <a:rPr lang="ru-RU" smtClean="0"/>
              <a:pPr lvl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2900190"/>
            <a:ext cx="9144000" cy="224331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290019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1989233"/>
            <a:ext cx="9144000" cy="17145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200150"/>
            <a:ext cx="9144000" cy="382905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857250"/>
            <a:ext cx="4114800" cy="2345855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757865"/>
            <a:ext cx="3694114" cy="1622265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61D4F9CD-2E17-44F5-858F-698696C85FF5}" type="datetime1">
              <a:rPr lang="ru-RU" smtClean="0"/>
              <a:pPr lvl="0"/>
              <a:t>27.11.2022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E56142C0-DEE3-4CFE-9F8B-14DCD651DBBB}" type="slidenum">
              <a:rPr lang="ru-RU" smtClean="0"/>
              <a:pPr lvl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3348316"/>
            <a:ext cx="6383538" cy="85725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29050"/>
            <a:ext cx="9144000" cy="131445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2905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826228"/>
            <a:ext cx="9144000" cy="17145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200150"/>
            <a:ext cx="9144000" cy="382905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90" y="3279126"/>
            <a:ext cx="6512511" cy="85725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549195"/>
            <a:ext cx="6400800" cy="26060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4629150"/>
            <a:ext cx="2514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fld id="{7900047D-9175-49F9-8632-64865DC7E1BF}" type="datetime1">
              <a:rPr lang="ru-RU" smtClean="0"/>
              <a:pPr lvl="0"/>
              <a:t>27.11.2022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4629150"/>
            <a:ext cx="3352801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4629150"/>
            <a:ext cx="18288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fld id="{3B8A1B8B-341D-4702-ABA1-2172D603D6FC}" type="slidenum">
              <a:rPr lang="ru-RU" smtClean="0"/>
              <a:pPr lvl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45" r:id="rId1"/>
    <p:sldLayoutId id="2147484046" r:id="rId2"/>
    <p:sldLayoutId id="2147484047" r:id="rId3"/>
    <p:sldLayoutId id="2147484048" r:id="rId4"/>
    <p:sldLayoutId id="2147484049" r:id="rId5"/>
    <p:sldLayoutId id="2147484050" r:id="rId6"/>
    <p:sldLayoutId id="2147484051" r:id="rId7"/>
    <p:sldLayoutId id="2147484052" r:id="rId8"/>
    <p:sldLayoutId id="2147484053" r:id="rId9"/>
    <p:sldLayoutId id="2147484054" r:id="rId10"/>
    <p:sldLayoutId id="2147484055" r:id="rId11"/>
  </p:sldLayoutIdLst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611559" y="176035"/>
            <a:ext cx="763284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Bookman Old Style" panose="02050604050505020204" pitchFamily="18" charset="0"/>
              </a:rPr>
              <a:t>«Формирование </a:t>
            </a:r>
          </a:p>
          <a:p>
            <a:pPr algn="ctr"/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Bookman Old Style" panose="02050604050505020204" pitchFamily="18" charset="0"/>
              </a:rPr>
              <a:t>математических </a:t>
            </a:r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Bookman Old Style" panose="02050604050505020204" pitchFamily="18" charset="0"/>
              </a:rPr>
              <a:t>представлений </a:t>
            </a:r>
            <a:endParaRPr lang="ru-RU" sz="2400" b="1" dirty="0" smtClean="0">
              <a:solidFill>
                <a:schemeClr val="accent1">
                  <a:lumMod val="50000"/>
                </a:schemeClr>
              </a:solidFill>
              <a:latin typeface="Bookman Old Style" panose="02050604050505020204" pitchFamily="18" charset="0"/>
            </a:endParaRPr>
          </a:p>
          <a:p>
            <a:pPr algn="ctr"/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Bookman Old Style" panose="02050604050505020204" pitchFamily="18" charset="0"/>
              </a:rPr>
              <a:t>в </a:t>
            </a:r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Bookman Old Style" panose="02050604050505020204" pitchFamily="18" charset="0"/>
              </a:rPr>
              <a:t>процессе интеграции образовательных </a:t>
            </a: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Bookman Old Style" panose="02050604050505020204" pitchFamily="18" charset="0"/>
              </a:rPr>
              <a:t>областей»</a:t>
            </a:r>
            <a:endParaRPr lang="ru-RU" sz="2400" b="1" i="0" dirty="0">
              <a:solidFill>
                <a:schemeClr val="accent1">
                  <a:lumMod val="50000"/>
                </a:schemeClr>
              </a:solidFill>
              <a:effectLst/>
              <a:latin typeface="Bookman Old Style" panose="02050604050505020204" pitchFamily="18" charset="0"/>
            </a:endParaRPr>
          </a:p>
        </p:txBody>
      </p:sp>
      <p:pic>
        <p:nvPicPr>
          <p:cNvPr id="1026" name="Picture 2" descr="C:\Users\User1\Desktop\1646024589_11-abrakadabra-fun-p-matematika-na-prozrachnom-fone-27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303073"/>
            <a:ext cx="5184576" cy="38404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418139" y="3651870"/>
            <a:ext cx="2231701" cy="1169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 smtClean="0">
                <a:solidFill>
                  <a:schemeClr val="accent1">
                    <a:lumMod val="50000"/>
                  </a:schemeClr>
                </a:solidFill>
                <a:latin typeface="Bookman Old Style" panose="02050604050505020204" pitchFamily="18" charset="0"/>
              </a:rPr>
              <a:t>Подготовила:</a:t>
            </a:r>
          </a:p>
          <a:p>
            <a:r>
              <a:rPr lang="ru-RU" sz="1400" dirty="0" smtClean="0">
                <a:solidFill>
                  <a:schemeClr val="accent1">
                    <a:lumMod val="50000"/>
                  </a:schemeClr>
                </a:solidFill>
                <a:latin typeface="Bookman Old Style" panose="02050604050505020204" pitchFamily="18" charset="0"/>
              </a:rPr>
              <a:t>Воспитатель </a:t>
            </a:r>
          </a:p>
          <a:p>
            <a:r>
              <a:rPr lang="ru-RU" sz="1400" dirty="0" smtClean="0">
                <a:solidFill>
                  <a:schemeClr val="accent1">
                    <a:lumMod val="50000"/>
                  </a:schemeClr>
                </a:solidFill>
                <a:latin typeface="Bookman Old Style" panose="02050604050505020204" pitchFamily="18" charset="0"/>
              </a:rPr>
              <a:t>высшей кв. категории</a:t>
            </a:r>
          </a:p>
          <a:p>
            <a:r>
              <a:rPr lang="ru-RU" sz="1400" dirty="0" smtClean="0">
                <a:solidFill>
                  <a:schemeClr val="accent1">
                    <a:lumMod val="50000"/>
                  </a:schemeClr>
                </a:solidFill>
                <a:latin typeface="Bookman Old Style" panose="02050604050505020204" pitchFamily="18" charset="0"/>
              </a:rPr>
              <a:t>Кривцова Т.Н.</a:t>
            </a:r>
          </a:p>
          <a:p>
            <a:r>
              <a:rPr lang="ru-RU" sz="1400" dirty="0" smtClean="0">
                <a:solidFill>
                  <a:schemeClr val="accent1">
                    <a:lumMod val="50000"/>
                  </a:schemeClr>
                </a:solidFill>
                <a:latin typeface="Bookman Old Style" panose="02050604050505020204" pitchFamily="18" charset="0"/>
              </a:rPr>
              <a:t>МДОАУ № 162</a:t>
            </a:r>
            <a:endParaRPr lang="ru-RU" sz="1400" dirty="0">
              <a:solidFill>
                <a:schemeClr val="accent1">
                  <a:lumMod val="50000"/>
                </a:schemeClr>
              </a:solidFill>
              <a:latin typeface="Bookman Old Style" panose="020506040505050202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23478"/>
            <a:ext cx="8856984" cy="4824536"/>
          </a:xfrm>
        </p:spPr>
        <p:txBody>
          <a:bodyPr/>
          <a:lstStyle/>
          <a:p>
            <a:pPr marL="0" lvl="0" indent="0" algn="l">
              <a:lnSpc>
                <a:spcPct val="115000"/>
              </a:lnSpc>
              <a:spcBef>
                <a:spcPts val="0"/>
              </a:spcBef>
              <a:buNone/>
            </a:pPr>
            <a:r>
              <a:rPr lang="ru-RU" sz="1800" dirty="0" smtClean="0">
                <a:solidFill>
                  <a:schemeClr val="accent1">
                    <a:lumMod val="50000"/>
                  </a:schemeClr>
                </a:solidFill>
                <a:effectLst/>
                <a:latin typeface="Bookman Old Style" panose="0205060405050502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Образовательная </a:t>
            </a:r>
            <a:r>
              <a:rPr lang="ru-RU" sz="1800" dirty="0">
                <a:solidFill>
                  <a:schemeClr val="accent1">
                    <a:lumMod val="50000"/>
                  </a:schemeClr>
                </a:solidFill>
                <a:effectLst/>
                <a:latin typeface="Bookman Old Style" panose="0205060405050502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область </a:t>
            </a:r>
            <a:r>
              <a:rPr lang="ru-RU" sz="1800" dirty="0" smtClean="0">
                <a:solidFill>
                  <a:schemeClr val="accent1">
                    <a:lumMod val="50000"/>
                  </a:schemeClr>
                </a:solidFill>
                <a:effectLst/>
                <a:latin typeface="Bookman Old Style" panose="0205060405050502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«Социально – коммуникативное развитие»    </a:t>
            </a:r>
            <a:r>
              <a:rPr lang="ru-RU" sz="1800" dirty="0">
                <a:solidFill>
                  <a:schemeClr val="accent1">
                    <a:lumMod val="50000"/>
                  </a:schemeClr>
                </a:solidFill>
                <a:effectLst/>
                <a:latin typeface="Bookman Old Style" panose="0205060405050502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>
                <a:solidFill>
                  <a:schemeClr val="accent1">
                    <a:lumMod val="50000"/>
                  </a:schemeClr>
                </a:solidFill>
                <a:effectLst/>
                <a:latin typeface="Bookman Old Style" panose="0205060405050502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solidFill>
                  <a:schemeClr val="accent1">
                    <a:lumMod val="50000"/>
                  </a:schemeClr>
                </a:solidFill>
                <a:effectLst/>
                <a:latin typeface="Bookman Old Style" panose="0205060405050502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</a:t>
            </a:r>
            <a:r>
              <a:rPr lang="ru-RU" sz="1800" i="1" dirty="0">
                <a:solidFill>
                  <a:schemeClr val="accent1">
                    <a:lumMod val="50000"/>
                  </a:schemeClr>
                </a:solidFill>
                <a:effectLst/>
                <a:latin typeface="Bookman Old Style" panose="0205060405050502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</a:t>
            </a:r>
            <a:r>
              <a:rPr lang="ru-RU" sz="1800" i="1" dirty="0" smtClean="0">
                <a:solidFill>
                  <a:schemeClr val="accent1">
                    <a:lumMod val="50000"/>
                  </a:schemeClr>
                </a:solidFill>
                <a:effectLst/>
                <a:latin typeface="Bookman Old Style" panose="0205060405050502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ru-RU" sz="1800" dirty="0" smtClean="0">
                <a:solidFill>
                  <a:schemeClr val="accent1">
                    <a:lumMod val="50000"/>
                  </a:schemeClr>
                </a:solidFill>
                <a:effectLst/>
                <a:latin typeface="Bookman Old Style" panose="0205060405050502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Трудовая </a:t>
            </a:r>
            <a:r>
              <a:rPr lang="ru-RU" sz="1800" dirty="0">
                <a:solidFill>
                  <a:schemeClr val="accent1">
                    <a:lumMod val="50000"/>
                  </a:schemeClr>
                </a:solidFill>
                <a:effectLst/>
                <a:latin typeface="Bookman Old Style" panose="0205060405050502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деятельность</a:t>
            </a:r>
            <a:br>
              <a:rPr lang="ru-RU" sz="1800" dirty="0">
                <a:solidFill>
                  <a:schemeClr val="accent1">
                    <a:lumMod val="50000"/>
                  </a:schemeClr>
                </a:solidFill>
                <a:effectLst/>
                <a:latin typeface="Bookman Old Style" panose="0205060405050502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solidFill>
                  <a:schemeClr val="accent1">
                    <a:lumMod val="50000"/>
                  </a:schemeClr>
                </a:solidFill>
                <a:effectLst/>
                <a:latin typeface="Bookman Old Style" panose="0205060405050502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Что мы делаем</a:t>
            </a:r>
            <a:r>
              <a:rPr lang="ru-RU" sz="1800" dirty="0" smtClean="0">
                <a:solidFill>
                  <a:schemeClr val="accent1">
                    <a:lumMod val="50000"/>
                  </a:schemeClr>
                </a:solidFill>
                <a:effectLst/>
                <a:latin typeface="Bookman Old Style" panose="0205060405050502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br>
              <a:rPr lang="ru-RU" sz="1800" dirty="0" smtClean="0">
                <a:solidFill>
                  <a:schemeClr val="accent1">
                    <a:lumMod val="50000"/>
                  </a:schemeClr>
                </a:solidFill>
                <a:effectLst/>
                <a:latin typeface="Bookman Old Style" panose="0205060405050502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0" dirty="0">
                <a:solidFill>
                  <a:srgbClr val="4E67C8">
                    <a:lumMod val="50000"/>
                  </a:srgbClr>
                </a:solidFill>
                <a:effectLst/>
                <a:latin typeface="Bookman Old Style" panose="0205060405050502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</a:t>
            </a:r>
            <a:r>
              <a:rPr lang="ru-RU" sz="1600" b="0" dirty="0" smtClean="0">
                <a:solidFill>
                  <a:srgbClr val="002060"/>
                </a:solidFill>
                <a:effectLst/>
                <a:latin typeface="Bookman Old Style" panose="0205060405050502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sz="1600" b="0" dirty="0">
                <a:solidFill>
                  <a:srgbClr val="002060"/>
                </a:solidFill>
                <a:effectLst/>
                <a:latin typeface="Bookman Old Style" panose="0205060405050502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процессе трудовых поручений закрепляем </a:t>
            </a:r>
            <a:r>
              <a:rPr lang="ru-RU" sz="1600" b="0" dirty="0" smtClean="0">
                <a:solidFill>
                  <a:srgbClr val="002060"/>
                </a:solidFill>
                <a:effectLst/>
                <a:latin typeface="Bookman Old Style" panose="0205060405050502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количественные </a:t>
            </a:r>
            <a:r>
              <a:rPr lang="ru-RU" sz="1600" b="0" dirty="0">
                <a:solidFill>
                  <a:srgbClr val="002060"/>
                </a:solidFill>
                <a:effectLst/>
                <a:latin typeface="Bookman Old Style" panose="0205060405050502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отношения </a:t>
            </a:r>
            <a:r>
              <a:rPr lang="ru-RU" sz="1600" b="0" dirty="0" smtClean="0">
                <a:solidFill>
                  <a:srgbClr val="002060"/>
                </a:solidFill>
                <a:effectLst/>
                <a:latin typeface="Bookman Old Style" panose="0205060405050502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br>
              <a:rPr lang="ru-RU" sz="1600" b="0" dirty="0" smtClean="0">
                <a:solidFill>
                  <a:srgbClr val="002060"/>
                </a:solidFill>
                <a:effectLst/>
                <a:latin typeface="Bookman Old Style" panose="0205060405050502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0" dirty="0">
                <a:solidFill>
                  <a:srgbClr val="002060"/>
                </a:solidFill>
                <a:effectLst/>
                <a:latin typeface="Bookman Old Style" panose="0205060405050502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b="0" dirty="0" smtClean="0">
                <a:solidFill>
                  <a:srgbClr val="002060"/>
                </a:solidFill>
                <a:effectLst/>
                <a:latin typeface="Bookman Old Style" panose="0205060405050502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(</a:t>
            </a:r>
            <a:r>
              <a:rPr lang="ru-RU" sz="1600" b="0" dirty="0">
                <a:solidFill>
                  <a:srgbClr val="002060"/>
                </a:solidFill>
                <a:effectLst/>
                <a:latin typeface="Bookman Old Style" panose="0205060405050502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много, мало, больше, </a:t>
            </a:r>
            <a:r>
              <a:rPr lang="ru-RU" sz="1600" b="0" dirty="0" smtClean="0">
                <a:solidFill>
                  <a:srgbClr val="002060"/>
                </a:solidFill>
                <a:effectLst/>
                <a:latin typeface="Bookman Old Style" panose="0205060405050502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столько </a:t>
            </a:r>
            <a:r>
              <a:rPr lang="ru-RU" sz="1600" b="0" dirty="0">
                <a:solidFill>
                  <a:srgbClr val="002060"/>
                </a:solidFill>
                <a:effectLst/>
                <a:latin typeface="Bookman Old Style" panose="0205060405050502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же), умение различать геометрические </a:t>
            </a:r>
            <a:br>
              <a:rPr lang="ru-RU" sz="1600" b="0" dirty="0">
                <a:solidFill>
                  <a:srgbClr val="002060"/>
                </a:solidFill>
                <a:effectLst/>
                <a:latin typeface="Bookman Old Style" panose="0205060405050502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0" dirty="0">
                <a:solidFill>
                  <a:srgbClr val="002060"/>
                </a:solidFill>
                <a:effectLst/>
                <a:latin typeface="Bookman Old Style" panose="0205060405050502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b="0" dirty="0" smtClean="0">
                <a:solidFill>
                  <a:srgbClr val="002060"/>
                </a:solidFill>
                <a:effectLst/>
                <a:latin typeface="Bookman Old Style" panose="0205060405050502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фигуры</a:t>
            </a:r>
            <a:r>
              <a:rPr lang="ru-RU" sz="1600" b="0" dirty="0">
                <a:solidFill>
                  <a:srgbClr val="002060"/>
                </a:solidFill>
                <a:effectLst/>
                <a:latin typeface="Bookman Old Style" panose="0205060405050502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ориентироваться в пространстве и </a:t>
            </a:r>
            <a:r>
              <a:rPr lang="ru-RU" sz="1600" b="0" dirty="0" smtClean="0">
                <a:solidFill>
                  <a:srgbClr val="002060"/>
                </a:solidFill>
                <a:effectLst/>
                <a:latin typeface="Bookman Old Style" panose="0205060405050502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времени;</a:t>
            </a:r>
            <a:br>
              <a:rPr lang="ru-RU" sz="1600" b="0" dirty="0" smtClean="0">
                <a:solidFill>
                  <a:srgbClr val="002060"/>
                </a:solidFill>
                <a:effectLst/>
                <a:latin typeface="Bookman Old Style" panose="0205060405050502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0" dirty="0">
                <a:solidFill>
                  <a:srgbClr val="4E67C8">
                    <a:lumMod val="50000"/>
                  </a:srgbClr>
                </a:solidFill>
                <a:effectLst/>
                <a:latin typeface="Bookman Old Style" panose="0205060405050502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</a:t>
            </a:r>
            <a:r>
              <a:rPr lang="ru-RU" sz="1600" b="0" dirty="0" smtClean="0">
                <a:solidFill>
                  <a:srgbClr val="002060"/>
                </a:solidFill>
                <a:effectLst/>
                <a:latin typeface="Bookman Old Style" panose="0205060405050502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При </a:t>
            </a:r>
            <a:r>
              <a:rPr lang="ru-RU" sz="1600" b="0" dirty="0">
                <a:solidFill>
                  <a:srgbClr val="002060"/>
                </a:solidFill>
                <a:effectLst/>
                <a:latin typeface="Bookman Old Style" panose="0205060405050502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уборке игрушек соотносим их размер, цвет, форму в соответствии с      </a:t>
            </a:r>
            <a:br>
              <a:rPr lang="ru-RU" sz="1600" b="0" dirty="0">
                <a:solidFill>
                  <a:srgbClr val="002060"/>
                </a:solidFill>
                <a:effectLst/>
                <a:latin typeface="Bookman Old Style" panose="0205060405050502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0" dirty="0">
                <a:solidFill>
                  <a:srgbClr val="002060"/>
                </a:solidFill>
                <a:effectLst/>
                <a:latin typeface="Bookman Old Style" panose="0205060405050502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1600" b="0" dirty="0" smtClean="0">
                <a:solidFill>
                  <a:srgbClr val="002060"/>
                </a:solidFill>
                <a:effectLst/>
                <a:latin typeface="Bookman Old Style" panose="0205060405050502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ящиком</a:t>
            </a:r>
            <a:r>
              <a:rPr lang="ru-RU" sz="1600" b="0" dirty="0">
                <a:solidFill>
                  <a:srgbClr val="002060"/>
                </a:solidFill>
                <a:effectLst/>
                <a:latin typeface="Bookman Old Style" panose="0205060405050502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коробкой и т. п., куда они </a:t>
            </a:r>
            <a:r>
              <a:rPr lang="ru-RU" sz="1600" b="0" dirty="0" smtClean="0">
                <a:solidFill>
                  <a:srgbClr val="002060"/>
                </a:solidFill>
                <a:effectLst/>
                <a:latin typeface="Bookman Old Style" panose="0205060405050502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убираются;</a:t>
            </a:r>
            <a:r>
              <a:rPr lang="ru-RU" sz="1600" b="0" dirty="0">
                <a:solidFill>
                  <a:srgbClr val="002060"/>
                </a:solidFill>
                <a:effectLst/>
                <a:latin typeface="Bookman Old Style" panose="0205060405050502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b="0" dirty="0">
                <a:solidFill>
                  <a:srgbClr val="002060"/>
                </a:solidFill>
                <a:effectLst/>
                <a:latin typeface="Bookman Old Style" panose="0205060405050502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0" dirty="0">
                <a:solidFill>
                  <a:srgbClr val="4E67C8">
                    <a:lumMod val="50000"/>
                  </a:srgbClr>
                </a:solidFill>
                <a:effectLst/>
                <a:latin typeface="Bookman Old Style" panose="0205060405050502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</a:t>
            </a:r>
            <a:r>
              <a:rPr lang="ru-RU" sz="1600" b="0" dirty="0" smtClean="0">
                <a:solidFill>
                  <a:srgbClr val="002060"/>
                </a:solidFill>
                <a:effectLst/>
                <a:latin typeface="Bookman Old Style" panose="0205060405050502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При </a:t>
            </a:r>
            <a:r>
              <a:rPr lang="ru-RU" sz="1600" b="0" dirty="0">
                <a:solidFill>
                  <a:srgbClr val="002060"/>
                </a:solidFill>
                <a:effectLst/>
                <a:latin typeface="Bookman Old Style" panose="0205060405050502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сервировке стола детям необходимо учесть количество </a:t>
            </a:r>
            <a:r>
              <a:rPr lang="ru-RU" sz="1600" b="0" dirty="0" smtClean="0">
                <a:solidFill>
                  <a:srgbClr val="002060"/>
                </a:solidFill>
                <a:effectLst/>
                <a:latin typeface="Bookman Old Style" panose="0205060405050502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человек сидящих </a:t>
            </a:r>
            <a:br>
              <a:rPr lang="ru-RU" sz="1600" b="0" dirty="0" smtClean="0">
                <a:solidFill>
                  <a:srgbClr val="002060"/>
                </a:solidFill>
                <a:effectLst/>
                <a:latin typeface="Bookman Old Style" panose="0205060405050502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0" dirty="0">
                <a:solidFill>
                  <a:srgbClr val="002060"/>
                </a:solidFill>
                <a:effectLst/>
                <a:latin typeface="Bookman Old Style" panose="0205060405050502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b="0" dirty="0" smtClean="0">
                <a:solidFill>
                  <a:srgbClr val="002060"/>
                </a:solidFill>
                <a:effectLst/>
                <a:latin typeface="Bookman Old Style" panose="0205060405050502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за </a:t>
            </a:r>
            <a:r>
              <a:rPr lang="ru-RU" sz="1600" b="0" dirty="0">
                <a:solidFill>
                  <a:srgbClr val="002060"/>
                </a:solidFill>
                <a:effectLst/>
                <a:latin typeface="Bookman Old Style" panose="0205060405050502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этим </a:t>
            </a:r>
            <a:r>
              <a:rPr lang="ru-RU" sz="1600" b="0" dirty="0" smtClean="0">
                <a:solidFill>
                  <a:srgbClr val="002060"/>
                </a:solidFill>
                <a:effectLst/>
                <a:latin typeface="Bookman Old Style" panose="0205060405050502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столом, сравнить количество столовых </a:t>
            </a:r>
            <a:r>
              <a:rPr lang="ru-RU" sz="1600" b="0" dirty="0" smtClean="0">
                <a:solidFill>
                  <a:srgbClr val="002060"/>
                </a:solidFill>
                <a:effectLst/>
                <a:latin typeface="Bookman Old Style" panose="0205060405050502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приборов.</a:t>
            </a:r>
            <a:r>
              <a:rPr lang="ru-RU" sz="1600" b="0" dirty="0" smtClean="0">
                <a:solidFill>
                  <a:srgbClr val="002060"/>
                </a:solidFill>
                <a:effectLst/>
                <a:latin typeface="Bookman Old Style" panose="0205060405050502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b="0" dirty="0" smtClean="0">
                <a:solidFill>
                  <a:srgbClr val="002060"/>
                </a:solidFill>
                <a:effectLst/>
                <a:latin typeface="Bookman Old Style" panose="0205060405050502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0" dirty="0" smtClean="0">
                <a:solidFill>
                  <a:srgbClr val="002060"/>
                </a:solidFill>
                <a:effectLst/>
                <a:latin typeface="Bookman Old Style" panose="0205060405050502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</a:t>
            </a:r>
            <a:r>
              <a:rPr lang="ru-RU" sz="1800" dirty="0" smtClean="0">
                <a:solidFill>
                  <a:schemeClr val="accent1">
                    <a:lumMod val="50000"/>
                  </a:schemeClr>
                </a:solidFill>
                <a:effectLst/>
                <a:latin typeface="Bookman Old Style" panose="0205060405050502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Игровая деятельность</a:t>
            </a:r>
            <a:r>
              <a:rPr lang="ru-RU" sz="1600" b="0" dirty="0">
                <a:solidFill>
                  <a:srgbClr val="002060"/>
                </a:solidFill>
                <a:effectLst/>
                <a:latin typeface="Bookman Old Style" panose="0205060405050502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b="0" dirty="0">
                <a:solidFill>
                  <a:srgbClr val="002060"/>
                </a:solidFill>
                <a:effectLst/>
                <a:latin typeface="Bookman Old Style" panose="0205060405050502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0" dirty="0">
                <a:solidFill>
                  <a:srgbClr val="4E67C8">
                    <a:lumMod val="50000"/>
                  </a:srgbClr>
                </a:solidFill>
                <a:effectLst/>
                <a:latin typeface="Bookman Old Style" panose="0205060405050502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</a:t>
            </a:r>
            <a:r>
              <a:rPr lang="ru-RU" sz="1600" b="0" dirty="0" smtClean="0">
                <a:solidFill>
                  <a:srgbClr val="002060"/>
                </a:solidFill>
                <a:effectLst/>
                <a:latin typeface="Bookman Old Style" panose="0205060405050502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Используем </a:t>
            </a:r>
            <a:r>
              <a:rPr lang="ru-RU" sz="1600" b="0" dirty="0">
                <a:solidFill>
                  <a:srgbClr val="002060"/>
                </a:solidFill>
                <a:effectLst/>
                <a:latin typeface="Bookman Old Style" panose="0205060405050502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настольно-печатные игры, игры для развития логического </a:t>
            </a:r>
            <a:r>
              <a:rPr lang="ru-RU" sz="1600" b="0" dirty="0" smtClean="0">
                <a:solidFill>
                  <a:srgbClr val="002060"/>
                </a:solidFill>
                <a:effectLst/>
                <a:latin typeface="Bookman Old Style" panose="0205060405050502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b="0" dirty="0" smtClean="0">
                <a:solidFill>
                  <a:srgbClr val="002060"/>
                </a:solidFill>
                <a:effectLst/>
                <a:latin typeface="Bookman Old Style" panose="0205060405050502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0" dirty="0">
                <a:solidFill>
                  <a:srgbClr val="002060"/>
                </a:solidFill>
                <a:effectLst/>
                <a:latin typeface="Bookman Old Style" panose="0205060405050502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b="0" dirty="0" smtClean="0">
                <a:solidFill>
                  <a:srgbClr val="002060"/>
                </a:solidFill>
                <a:effectLst/>
                <a:latin typeface="Bookman Old Style" panose="0205060405050502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мышления</a:t>
            </a:r>
            <a:r>
              <a:rPr lang="ru-RU" sz="1600" b="0" dirty="0">
                <a:solidFill>
                  <a:srgbClr val="002060"/>
                </a:solidFill>
                <a:effectLst/>
                <a:latin typeface="Bookman Old Style" panose="0205060405050502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головоломки; логические задачи и кубики, </a:t>
            </a:r>
            <a:r>
              <a:rPr lang="ru-RU" sz="1600" b="0" dirty="0" smtClean="0">
                <a:solidFill>
                  <a:srgbClr val="002060"/>
                </a:solidFill>
                <a:effectLst/>
                <a:latin typeface="Bookman Old Style" panose="0205060405050502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лабиринты;</a:t>
            </a:r>
            <a:r>
              <a:rPr lang="ru-RU" sz="1600" b="0" dirty="0">
                <a:solidFill>
                  <a:srgbClr val="002060"/>
                </a:solidFill>
                <a:effectLst/>
                <a:latin typeface="Bookman Old Style" panose="0205060405050502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b="0" dirty="0">
                <a:solidFill>
                  <a:srgbClr val="002060"/>
                </a:solidFill>
                <a:effectLst/>
                <a:latin typeface="Bookman Old Style" panose="0205060405050502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0" dirty="0">
                <a:solidFill>
                  <a:srgbClr val="002060"/>
                </a:solidFill>
                <a:effectLst/>
                <a:latin typeface="Bookman Old Style" panose="0205060405050502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Игры на составление целого из частей, на воссоздание фигур-силуэтов из </a:t>
            </a:r>
            <a:r>
              <a:rPr lang="ru-RU" sz="1600" b="0" dirty="0" smtClean="0">
                <a:solidFill>
                  <a:srgbClr val="002060"/>
                </a:solidFill>
                <a:effectLst/>
                <a:latin typeface="Bookman Old Style" panose="0205060405050502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b="0" dirty="0" smtClean="0">
                <a:solidFill>
                  <a:srgbClr val="002060"/>
                </a:solidFill>
                <a:effectLst/>
                <a:latin typeface="Bookman Old Style" panose="0205060405050502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0" dirty="0">
                <a:solidFill>
                  <a:srgbClr val="002060"/>
                </a:solidFill>
                <a:effectLst/>
                <a:latin typeface="Bookman Old Style" panose="0205060405050502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b="0" dirty="0" smtClean="0">
                <a:solidFill>
                  <a:srgbClr val="002060"/>
                </a:solidFill>
                <a:effectLst/>
                <a:latin typeface="Bookman Old Style" panose="0205060405050502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специальных </a:t>
            </a:r>
            <a:r>
              <a:rPr lang="ru-RU" sz="1600" b="0" dirty="0">
                <a:solidFill>
                  <a:srgbClr val="002060"/>
                </a:solidFill>
                <a:effectLst/>
                <a:latin typeface="Bookman Old Style" panose="0205060405050502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наборов фигур; игры на </a:t>
            </a:r>
            <a:r>
              <a:rPr lang="ru-RU" sz="1600" b="0" dirty="0" smtClean="0">
                <a:solidFill>
                  <a:srgbClr val="002060"/>
                </a:solidFill>
                <a:effectLst/>
                <a:latin typeface="Bookman Old Style" panose="0205060405050502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передвижение;</a:t>
            </a:r>
            <a:r>
              <a:rPr lang="ru-RU" sz="1600" b="0" dirty="0">
                <a:solidFill>
                  <a:srgbClr val="002060"/>
                </a:solidFill>
                <a:effectLst/>
                <a:latin typeface="Bookman Old Style" panose="0205060405050502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b="0" dirty="0">
                <a:solidFill>
                  <a:srgbClr val="002060"/>
                </a:solidFill>
                <a:effectLst/>
                <a:latin typeface="Bookman Old Style" panose="0205060405050502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0" dirty="0">
                <a:solidFill>
                  <a:srgbClr val="002060"/>
                </a:solidFill>
                <a:effectLst/>
                <a:latin typeface="Bookman Old Style" panose="0205060405050502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Знакомим детей с миром геометрических фигур </a:t>
            </a:r>
            <a:r>
              <a:rPr lang="ru-RU" sz="1600" b="0" dirty="0" smtClean="0">
                <a:solidFill>
                  <a:srgbClr val="002060"/>
                </a:solidFill>
                <a:effectLst/>
                <a:latin typeface="Bookman Old Style" panose="0205060405050502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 </a:t>
            </a:r>
            <a:r>
              <a:rPr lang="ru-RU" sz="1600" b="0" dirty="0">
                <a:solidFill>
                  <a:srgbClr val="002060"/>
                </a:solidFill>
                <a:effectLst/>
                <a:latin typeface="Bookman Old Style" panose="0205060405050502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помощью развивающих </a:t>
            </a:r>
            <a:r>
              <a:rPr lang="ru-RU" sz="1600" b="0" dirty="0" smtClean="0">
                <a:solidFill>
                  <a:srgbClr val="002060"/>
                </a:solidFill>
                <a:effectLst/>
                <a:latin typeface="Bookman Old Style" panose="0205060405050502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иг</a:t>
            </a:r>
            <a:r>
              <a:rPr lang="ru-RU" sz="1600" b="0" dirty="0" smtClean="0">
                <a:solidFill>
                  <a:srgbClr val="002060"/>
                </a:solidFill>
                <a:effectLst/>
                <a:latin typeface="Bookman Old Style" panose="0205060405050502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р.</a:t>
            </a:r>
            <a:r>
              <a:rPr lang="ru-RU" sz="1800" b="0" dirty="0">
                <a:solidFill>
                  <a:srgbClr val="002060"/>
                </a:solidFill>
                <a:effectLst/>
                <a:latin typeface="Bookman Old Style" panose="0205060405050502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b="0" dirty="0">
                <a:solidFill>
                  <a:srgbClr val="002060"/>
                </a:solidFill>
                <a:effectLst/>
                <a:latin typeface="Bookman Old Style" panose="0205060405050502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0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b="0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8471246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B00C8F75-4075-4EEA-B7CA-96E3B281473C}"/>
              </a:ext>
            </a:extLst>
          </p:cNvPr>
          <p:cNvSpPr/>
          <p:nvPr/>
        </p:nvSpPr>
        <p:spPr>
          <a:xfrm>
            <a:off x="343325" y="171951"/>
            <a:ext cx="8496943" cy="2789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28600" algn="ctr">
              <a:lnSpc>
                <a:spcPct val="115000"/>
              </a:lnSpc>
              <a:spcAft>
                <a:spcPts val="0"/>
              </a:spcAft>
            </a:pPr>
            <a:r>
              <a:rPr lang="ru-RU" sz="2200" b="1" dirty="0">
                <a:solidFill>
                  <a:srgbClr val="002060"/>
                </a:solidFill>
                <a:latin typeface="Bookman Old Style" panose="0205060405050502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ВЫВОД:</a:t>
            </a:r>
            <a:endParaRPr lang="ru-RU" sz="2200" b="1" dirty="0">
              <a:solidFill>
                <a:srgbClr val="002060"/>
              </a:solidFill>
              <a:latin typeface="Bookman Old Style" panose="020506040505050202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1200"/>
              </a:spcAft>
            </a:pP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  <a:latin typeface="Bookman Old Style" panose="02050604050505020204" pitchFamily="18" charset="0"/>
                <a:ea typeface="Times New Roman"/>
              </a:rPr>
              <a:t>      Таким </a:t>
            </a:r>
            <a:r>
              <a:rPr lang="ru-RU" sz="2000" dirty="0">
                <a:solidFill>
                  <a:schemeClr val="accent1">
                    <a:lumMod val="50000"/>
                  </a:schemeClr>
                </a:solidFill>
                <a:latin typeface="Bookman Old Style" panose="02050604050505020204" pitchFamily="18" charset="0"/>
                <a:ea typeface="Times New Roman"/>
              </a:rPr>
              <a:t>образом, развитие математических представлений у дошкольников в различных видах деятельности </a:t>
            </a: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  <a:latin typeface="Bookman Old Style" panose="02050604050505020204" pitchFamily="18" charset="0"/>
                <a:ea typeface="Times New Roman"/>
              </a:rPr>
              <a:t>делает </a:t>
            </a:r>
            <a:r>
              <a:rPr lang="ru-RU" sz="2000" dirty="0">
                <a:solidFill>
                  <a:schemeClr val="accent1">
                    <a:lumMod val="50000"/>
                  </a:schemeClr>
                </a:solidFill>
                <a:latin typeface="Bookman Old Style" panose="02050604050505020204" pitchFamily="18" charset="0"/>
                <a:ea typeface="Times New Roman"/>
              </a:rPr>
              <a:t>процесс обучения интересным и занимательным, создает у детей бодрое рабочее настроение, облегчает в дальнейшем преодоление трудностей в усвоении учебного материала в школе, повышает познавательный интерес к предстоящей деятельности.</a:t>
            </a:r>
          </a:p>
          <a:p>
            <a:pPr algn="ctr">
              <a:lnSpc>
                <a:spcPts val="1225"/>
              </a:lnSpc>
              <a:spcAft>
                <a:spcPts val="0"/>
              </a:spcAft>
            </a:pP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2400" dirty="0">
              <a:solidFill>
                <a:srgbClr val="00206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ts val="1225"/>
              </a:lnSpc>
              <a:spcAft>
                <a:spcPts val="0"/>
              </a:spcAft>
            </a:pPr>
            <a:r>
              <a:rPr lang="ru-RU" sz="1050" dirty="0">
                <a:solidFill>
                  <a:srgbClr val="FF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812" b="6977"/>
          <a:stretch/>
        </p:blipFill>
        <p:spPr>
          <a:xfrm>
            <a:off x="2290767" y="2423471"/>
            <a:ext cx="4602058" cy="25614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8637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48081F0E-C245-4CCC-AE2F-38AB58DF54C4}"/>
              </a:ext>
            </a:extLst>
          </p:cNvPr>
          <p:cNvSpPr/>
          <p:nvPr/>
        </p:nvSpPr>
        <p:spPr>
          <a:xfrm>
            <a:off x="2286000" y="1645246"/>
            <a:ext cx="4572000" cy="40011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ts val="1225"/>
              </a:lnSpc>
              <a:spcAft>
                <a:spcPts val="0"/>
              </a:spcAft>
            </a:pPr>
            <a:r>
              <a:rPr lang="ru-RU" sz="1050" dirty="0">
                <a:solidFill>
                  <a:srgbClr val="FF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ts val="1225"/>
              </a:lnSpc>
              <a:spcAft>
                <a:spcPts val="0"/>
              </a:spcAft>
            </a:pPr>
            <a:r>
              <a:rPr lang="ru-RU" sz="1050" dirty="0">
                <a:solidFill>
                  <a:srgbClr val="FF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xmlns="" id="{4311BA8B-F72B-44A3-8037-F0583F159C1D}"/>
              </a:ext>
            </a:extLst>
          </p:cNvPr>
          <p:cNvSpPr/>
          <p:nvPr/>
        </p:nvSpPr>
        <p:spPr>
          <a:xfrm>
            <a:off x="2286000" y="779368"/>
            <a:ext cx="4466977" cy="2131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lnSpc>
                <a:spcPct val="115000"/>
              </a:lnSpc>
              <a:spcBef>
                <a:spcPct val="0"/>
              </a:spcBef>
              <a:spcAft>
                <a:spcPts val="525"/>
              </a:spcAft>
            </a:pPr>
            <a:r>
              <a:rPr lang="ru-RU" altLang="ru-RU" sz="3600" b="1" dirty="0">
                <a:solidFill>
                  <a:srgbClr val="002060"/>
                </a:solidFill>
                <a:latin typeface="Bookman Old Style" panose="02050604050505020204" pitchFamily="18" charset="0"/>
                <a:cs typeface="Times New Roman" panose="02020603050405020304" pitchFamily="18" charset="0"/>
              </a:rPr>
              <a:t>Спасибо </a:t>
            </a:r>
          </a:p>
          <a:p>
            <a:pPr lvl="0" algn="ctr" fontAlgn="base">
              <a:lnSpc>
                <a:spcPct val="115000"/>
              </a:lnSpc>
              <a:spcBef>
                <a:spcPct val="0"/>
              </a:spcBef>
              <a:spcAft>
                <a:spcPts val="525"/>
              </a:spcAft>
            </a:pPr>
            <a:r>
              <a:rPr lang="ru-RU" altLang="ru-RU" sz="3600" b="1" dirty="0">
                <a:solidFill>
                  <a:srgbClr val="002060"/>
                </a:solidFill>
                <a:latin typeface="Bookman Old Style" panose="02050604050505020204" pitchFamily="18" charset="0"/>
                <a:cs typeface="Times New Roman" panose="02020603050405020304" pitchFamily="18" charset="0"/>
              </a:rPr>
              <a:t>за </a:t>
            </a:r>
          </a:p>
          <a:p>
            <a:pPr lvl="0" algn="ctr" fontAlgn="base">
              <a:lnSpc>
                <a:spcPct val="115000"/>
              </a:lnSpc>
              <a:spcBef>
                <a:spcPct val="0"/>
              </a:spcBef>
              <a:spcAft>
                <a:spcPts val="525"/>
              </a:spcAft>
            </a:pPr>
            <a:r>
              <a:rPr lang="ru-RU" altLang="ru-RU" sz="3600" b="1" dirty="0" smtClean="0">
                <a:solidFill>
                  <a:srgbClr val="002060"/>
                </a:solidFill>
                <a:latin typeface="Bookman Old Style" panose="02050604050505020204" pitchFamily="18" charset="0"/>
                <a:cs typeface="Times New Roman" panose="02020603050405020304" pitchFamily="18" charset="0"/>
              </a:rPr>
              <a:t>  внимание</a:t>
            </a:r>
            <a:r>
              <a:rPr lang="ru-RU" altLang="ru-RU" sz="3600" b="1" dirty="0">
                <a:solidFill>
                  <a:srgbClr val="002060"/>
                </a:solidFill>
                <a:latin typeface="Bookman Old Style" panose="02050604050505020204" pitchFamily="18" charset="0"/>
                <a:cs typeface="Times New Roman" panose="02020603050405020304" pitchFamily="18" charset="0"/>
              </a:rPr>
              <a:t>!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27B011B9-05B4-408D-882A-C7A1C7A6F741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20071" y="2911234"/>
            <a:ext cx="3684017" cy="213078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F580E5D5-E927-4B7E-AB79-D5BB611E9B60}"/>
              </a:ext>
            </a:extLst>
          </p:cNvPr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902" y="58216"/>
            <a:ext cx="3305962" cy="19871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7538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76076"/>
            <a:ext cx="8424936" cy="4771938"/>
          </a:xfrm>
        </p:spPr>
        <p:txBody>
          <a:bodyPr>
            <a:normAutofit/>
          </a:bodyPr>
          <a:lstStyle/>
          <a:p>
            <a:pPr indent="0" algn="l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2200" b="0" dirty="0" smtClean="0">
                <a:solidFill>
                  <a:schemeClr val="accent1">
                    <a:lumMod val="50000"/>
                  </a:schemeClr>
                </a:solidFill>
                <a:effectLst/>
                <a:latin typeface="Bookman Old Style" panose="0205060405050502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ФГОС </a:t>
            </a:r>
            <a:r>
              <a:rPr lang="ru-RU" sz="2200" b="0" dirty="0">
                <a:solidFill>
                  <a:schemeClr val="accent1">
                    <a:lumMod val="50000"/>
                  </a:schemeClr>
                </a:solidFill>
                <a:effectLst/>
                <a:latin typeface="Bookman Old Style" panose="0205060405050502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ДО требует сделать процесс </a:t>
            </a:r>
            <a:r>
              <a:rPr lang="ru-RU" sz="2200" b="0" dirty="0" smtClean="0">
                <a:solidFill>
                  <a:schemeClr val="accent1">
                    <a:lumMod val="50000"/>
                  </a:schemeClr>
                </a:solidFill>
                <a:effectLst/>
                <a:latin typeface="Bookman Old Style" panose="0205060405050502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овладения      </a:t>
            </a:r>
            <a:br>
              <a:rPr lang="ru-RU" sz="2200" b="0" dirty="0" smtClean="0">
                <a:solidFill>
                  <a:schemeClr val="accent1">
                    <a:lumMod val="50000"/>
                  </a:schemeClr>
                </a:solidFill>
                <a:effectLst/>
                <a:latin typeface="Bookman Old Style" panose="0205060405050502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b="0" dirty="0">
                <a:solidFill>
                  <a:schemeClr val="accent1">
                    <a:lumMod val="50000"/>
                  </a:schemeClr>
                </a:solidFill>
                <a:effectLst/>
                <a:latin typeface="Bookman Old Style" panose="0205060405050502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b="0" dirty="0" smtClean="0">
                <a:solidFill>
                  <a:schemeClr val="accent1">
                    <a:lumMod val="50000"/>
                  </a:schemeClr>
                </a:solidFill>
                <a:effectLst/>
                <a:latin typeface="Bookman Old Style" panose="0205060405050502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элементарными</a:t>
            </a:r>
            <a:r>
              <a:rPr lang="ru-RU" sz="2200" b="0" dirty="0">
                <a:solidFill>
                  <a:schemeClr val="accent1">
                    <a:lumMod val="50000"/>
                  </a:schemeClr>
                </a:solidFill>
                <a:effectLst/>
                <a:latin typeface="Bookman Old Style" panose="0205060405050502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математическими представлениями </a:t>
            </a:r>
            <a:r>
              <a:rPr lang="ru-RU" sz="2200" b="0" dirty="0" smtClean="0">
                <a:solidFill>
                  <a:schemeClr val="accent1">
                    <a:lumMod val="50000"/>
                  </a:schemeClr>
                </a:solidFill>
                <a:effectLst/>
                <a:latin typeface="Bookman Old Style" panose="0205060405050502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br>
              <a:rPr lang="ru-RU" sz="2200" b="0" dirty="0" smtClean="0">
                <a:solidFill>
                  <a:schemeClr val="accent1">
                    <a:lumMod val="50000"/>
                  </a:schemeClr>
                </a:solidFill>
                <a:effectLst/>
                <a:latin typeface="Bookman Old Style" panose="0205060405050502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b="0" dirty="0">
                <a:solidFill>
                  <a:schemeClr val="accent1">
                    <a:lumMod val="50000"/>
                  </a:schemeClr>
                </a:solidFill>
                <a:effectLst/>
                <a:latin typeface="Bookman Old Style" panose="0205060405050502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b="0" dirty="0" smtClean="0">
                <a:solidFill>
                  <a:schemeClr val="accent1">
                    <a:lumMod val="50000"/>
                  </a:schemeClr>
                </a:solidFill>
                <a:effectLst/>
                <a:latin typeface="Bookman Old Style" panose="0205060405050502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sz="2200" dirty="0" smtClean="0">
                <a:solidFill>
                  <a:schemeClr val="accent1">
                    <a:lumMod val="50000"/>
                  </a:schemeClr>
                </a:solidFill>
                <a:effectLst/>
                <a:latin typeface="Bookman Old Style" panose="0205060405050502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привлекательным</a:t>
            </a:r>
            <a:r>
              <a:rPr lang="ru-RU" sz="2200" dirty="0">
                <a:solidFill>
                  <a:schemeClr val="accent1">
                    <a:lumMod val="50000"/>
                  </a:schemeClr>
                </a:solidFill>
                <a:effectLst/>
                <a:latin typeface="Bookman Old Style" panose="0205060405050502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ненавязчивым, радостным</a:t>
            </a:r>
            <a:r>
              <a:rPr lang="ru-RU" sz="2200" dirty="0" smtClean="0">
                <a:solidFill>
                  <a:schemeClr val="accent1">
                    <a:lumMod val="50000"/>
                  </a:schemeClr>
                </a:solidFill>
                <a:effectLst/>
                <a:latin typeface="Bookman Old Style" panose="0205060405050502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2200" dirty="0">
                <a:solidFill>
                  <a:schemeClr val="accent1">
                    <a:lumMod val="50000"/>
                  </a:schemeClr>
                </a:solidFill>
                <a:effectLst/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2200" dirty="0">
                <a:solidFill>
                  <a:schemeClr val="accent1">
                    <a:lumMod val="50000"/>
                  </a:schemeClr>
                </a:solidFill>
                <a:effectLst/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200" dirty="0">
                <a:solidFill>
                  <a:schemeClr val="accent1">
                    <a:lumMod val="50000"/>
                  </a:schemeClr>
                </a:solidFill>
                <a:effectLst/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200" dirty="0" smtClean="0">
                <a:solidFill>
                  <a:schemeClr val="accent1">
                    <a:lumMod val="50000"/>
                  </a:schemeClr>
                </a:solidFill>
                <a:effectLst/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</a:t>
            </a:r>
            <a:r>
              <a:rPr lang="ru-RU" sz="2200" b="0" dirty="0" smtClean="0">
                <a:solidFill>
                  <a:schemeClr val="accent1">
                    <a:lumMod val="50000"/>
                  </a:schemeClr>
                </a:solidFill>
                <a:effectLst/>
                <a:latin typeface="Bookman Old Style" panose="0205060405050502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Основополагающий </a:t>
            </a:r>
            <a:r>
              <a:rPr lang="ru-RU" sz="2200" b="0" dirty="0">
                <a:solidFill>
                  <a:schemeClr val="accent1">
                    <a:lumMod val="50000"/>
                  </a:schemeClr>
                </a:solidFill>
                <a:effectLst/>
                <a:latin typeface="Bookman Old Style" panose="0205060405050502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принцип развития </a:t>
            </a:r>
            <a:r>
              <a:rPr lang="ru-RU" sz="2200" b="0" dirty="0" smtClean="0">
                <a:solidFill>
                  <a:schemeClr val="accent1">
                    <a:lumMod val="50000"/>
                  </a:schemeClr>
                </a:solidFill>
                <a:effectLst/>
                <a:latin typeface="Bookman Old Style" panose="0205060405050502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200" b="0" dirty="0" smtClean="0">
                <a:solidFill>
                  <a:schemeClr val="accent1">
                    <a:lumMod val="50000"/>
                  </a:schemeClr>
                </a:solidFill>
                <a:effectLst/>
                <a:latin typeface="Bookman Old Style" panose="0205060405050502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b="0" dirty="0">
                <a:solidFill>
                  <a:schemeClr val="accent1">
                    <a:lumMod val="50000"/>
                  </a:schemeClr>
                </a:solidFill>
                <a:effectLst/>
                <a:latin typeface="Bookman Old Style" panose="0205060405050502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b="0" dirty="0" smtClean="0">
                <a:solidFill>
                  <a:schemeClr val="accent1">
                    <a:lumMod val="50000"/>
                  </a:schemeClr>
                </a:solidFill>
                <a:effectLst/>
                <a:latin typeface="Bookman Old Style" panose="0205060405050502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современного</a:t>
            </a:r>
            <a:r>
              <a:rPr lang="ru-RU" sz="2200" b="0" dirty="0">
                <a:solidFill>
                  <a:schemeClr val="accent1">
                    <a:lumMod val="50000"/>
                  </a:schemeClr>
                </a:solidFill>
                <a:effectLst/>
                <a:latin typeface="Bookman Old Style" panose="0205060405050502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200" b="0" dirty="0" smtClean="0">
                <a:solidFill>
                  <a:schemeClr val="accent1">
                    <a:lumMod val="50000"/>
                  </a:schemeClr>
                </a:solidFill>
                <a:effectLst/>
                <a:latin typeface="Bookman Old Style" panose="0205060405050502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дошкольного образования</a:t>
            </a:r>
            <a:r>
              <a:rPr lang="ru-RU" sz="2200" b="0" dirty="0">
                <a:solidFill>
                  <a:schemeClr val="accent1">
                    <a:lumMod val="50000"/>
                  </a:schemeClr>
                </a:solidFill>
                <a:effectLst/>
                <a:latin typeface="Bookman Old Style" panose="0205060405050502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 </a:t>
            </a:r>
            <a:r>
              <a:rPr lang="ru-RU" sz="2200" b="0" dirty="0" smtClean="0">
                <a:solidFill>
                  <a:schemeClr val="accent1">
                    <a:lumMod val="50000"/>
                  </a:schemeClr>
                </a:solidFill>
                <a:effectLst/>
                <a:latin typeface="Bookman Old Style" panose="0205060405050502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200" b="0" dirty="0" smtClean="0">
                <a:solidFill>
                  <a:schemeClr val="accent1">
                    <a:lumMod val="50000"/>
                  </a:schemeClr>
                </a:solidFill>
                <a:effectLst/>
                <a:latin typeface="Bookman Old Style" panose="0205060405050502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b="0" dirty="0" smtClean="0">
                <a:solidFill>
                  <a:schemeClr val="accent1">
                    <a:lumMod val="50000"/>
                  </a:schemeClr>
                </a:solidFill>
                <a:effectLst/>
                <a:latin typeface="Bookman Old Style" panose="0205060405050502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предложенный</a:t>
            </a:r>
            <a:r>
              <a:rPr lang="ru-RU" sz="2200" b="0" dirty="0">
                <a:solidFill>
                  <a:schemeClr val="accent1">
                    <a:lumMod val="50000"/>
                  </a:schemeClr>
                </a:solidFill>
                <a:effectLst/>
                <a:latin typeface="Bookman Old Style" panose="0205060405050502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Федеральным государственным образовательным стандартом –</a:t>
            </a:r>
            <a:r>
              <a:rPr lang="ru-RU" sz="2200" b="0" dirty="0" smtClean="0">
                <a:solidFill>
                  <a:schemeClr val="accent1">
                    <a:lumMod val="50000"/>
                  </a:schemeClr>
                </a:solidFill>
                <a:effectLst/>
                <a:latin typeface="Bookman Old Style" panose="0205060405050502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это</a:t>
            </a:r>
            <a:r>
              <a:rPr lang="ru-RU" sz="2200" b="0" dirty="0">
                <a:solidFill>
                  <a:schemeClr val="accent1">
                    <a:lumMod val="50000"/>
                  </a:schemeClr>
                </a:solidFill>
                <a:effectLst/>
                <a:latin typeface="Bookman Old Style" panose="0205060405050502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smtClean="0">
                <a:solidFill>
                  <a:schemeClr val="accent1">
                    <a:lumMod val="50000"/>
                  </a:schemeClr>
                </a:solidFill>
                <a:effectLst/>
                <a:latin typeface="Bookman Old Style" panose="0205060405050502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принцип</a:t>
            </a:r>
            <a:r>
              <a:rPr lang="ru-RU" sz="2200" dirty="0">
                <a:solidFill>
                  <a:schemeClr val="accent1">
                    <a:lumMod val="50000"/>
                  </a:schemeClr>
                </a:solidFill>
                <a:effectLst/>
                <a:latin typeface="Bookman Old Style" panose="0205060405050502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интеграции </a:t>
            </a:r>
            <a:r>
              <a:rPr lang="ru-RU" sz="2200" dirty="0" smtClean="0">
                <a:solidFill>
                  <a:schemeClr val="accent1">
                    <a:lumMod val="50000"/>
                  </a:schemeClr>
                </a:solidFill>
                <a:effectLst/>
                <a:latin typeface="Bookman Old Style" panose="0205060405050502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200" dirty="0" smtClean="0">
                <a:solidFill>
                  <a:schemeClr val="accent1">
                    <a:lumMod val="50000"/>
                  </a:schemeClr>
                </a:solidFill>
                <a:effectLst/>
                <a:latin typeface="Bookman Old Style" panose="0205060405050502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dirty="0" smtClean="0">
                <a:solidFill>
                  <a:schemeClr val="accent1">
                    <a:lumMod val="50000"/>
                  </a:schemeClr>
                </a:solidFill>
                <a:effectLst/>
                <a:latin typeface="Bookman Old Style" panose="0205060405050502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образовательных областей.</a:t>
            </a:r>
            <a:r>
              <a:rPr lang="ru-RU" sz="2200" dirty="0">
                <a:solidFill>
                  <a:srgbClr val="002060"/>
                </a:solidFill>
                <a:effectLst/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2200" dirty="0">
                <a:solidFill>
                  <a:srgbClr val="002060"/>
                </a:solidFill>
                <a:effectLst/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sz="2200" dirty="0">
              <a:solidFill>
                <a:srgbClr val="002060"/>
              </a:solidFill>
              <a:latin typeface="Bookman Old Style" panose="020506040505050202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9671" y="2787774"/>
            <a:ext cx="4024983" cy="22168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3324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9" y="357504"/>
            <a:ext cx="7774270" cy="3564396"/>
          </a:xfrm>
        </p:spPr>
        <p:txBody>
          <a:bodyPr>
            <a:normAutofit/>
          </a:bodyPr>
          <a:lstStyle/>
          <a:p>
            <a:pPr algn="ctr">
              <a:lnSpc>
                <a:spcPct val="115000"/>
              </a:lnSpc>
              <a:buNone/>
            </a:pPr>
            <a:r>
              <a:rPr lang="ru-RU" sz="1600" kern="150" dirty="0">
                <a:solidFill>
                  <a:srgbClr val="FF0000"/>
                </a:solidFill>
                <a:effectLst/>
                <a:latin typeface="рома"/>
                <a:ea typeface="Times New Roman"/>
                <a:cs typeface="F"/>
              </a:rPr>
              <a:t/>
            </a:r>
            <a:br>
              <a:rPr lang="ru-RU" sz="1600" kern="150" dirty="0">
                <a:solidFill>
                  <a:srgbClr val="FF0000"/>
                </a:solidFill>
                <a:effectLst/>
                <a:latin typeface="рома"/>
                <a:ea typeface="Times New Roman"/>
                <a:cs typeface="F"/>
              </a:rPr>
            </a:br>
            <a:r>
              <a:rPr lang="ru-RU" sz="1600" kern="150" dirty="0">
                <a:solidFill>
                  <a:srgbClr val="FF0000"/>
                </a:solidFill>
                <a:latin typeface="рома"/>
                <a:ea typeface="Times New Roman"/>
                <a:cs typeface="F"/>
              </a:rPr>
              <a:t/>
            </a:r>
            <a:br>
              <a:rPr lang="ru-RU" sz="1600" kern="150" dirty="0">
                <a:solidFill>
                  <a:srgbClr val="FF0000"/>
                </a:solidFill>
                <a:latin typeface="рома"/>
                <a:ea typeface="Times New Roman"/>
                <a:cs typeface="F"/>
              </a:rPr>
            </a:br>
            <a:endParaRPr lang="ru-RU" sz="1800" dirty="0">
              <a:solidFill>
                <a:srgbClr val="002060"/>
              </a:solidFill>
              <a:latin typeface="рома"/>
            </a:endParaRP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xmlns="" id="{10BE7C72-1A3C-4C99-BFAA-A4479F443BE3}"/>
              </a:ext>
            </a:extLst>
          </p:cNvPr>
          <p:cNvSpPr/>
          <p:nvPr/>
        </p:nvSpPr>
        <p:spPr>
          <a:xfrm>
            <a:off x="377644" y="195486"/>
            <a:ext cx="8424936" cy="46910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28600" algn="ctr">
              <a:lnSpc>
                <a:spcPct val="115000"/>
              </a:lnSpc>
              <a:spcAft>
                <a:spcPts val="0"/>
              </a:spcAft>
            </a:pPr>
            <a:r>
              <a:rPr lang="ru-RU" sz="2200" b="1" dirty="0">
                <a:solidFill>
                  <a:srgbClr val="002060"/>
                </a:solidFill>
                <a:latin typeface="Bookman Old Style" panose="0205060405050502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Что такое интеграция?</a:t>
            </a:r>
            <a:endParaRPr lang="ru-RU" sz="2200" b="1" dirty="0">
              <a:solidFill>
                <a:srgbClr val="002060"/>
              </a:solidFill>
              <a:latin typeface="Bookman Old Style" panose="020506040505050202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28600" algn="ctr">
              <a:spcAft>
                <a:spcPts val="0"/>
              </a:spcAft>
            </a:pPr>
            <a:r>
              <a:rPr lang="ru-RU" sz="2200" b="1" dirty="0">
                <a:solidFill>
                  <a:srgbClr val="002060"/>
                </a:solidFill>
                <a:latin typeface="Bookman Old Style" panose="0205060405050502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Интеграция </a:t>
            </a:r>
            <a:r>
              <a:rPr lang="ru-RU" sz="2200" dirty="0">
                <a:solidFill>
                  <a:srgbClr val="002060"/>
                </a:solidFill>
                <a:latin typeface="Bookman Old Style" panose="0205060405050502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– это состояние</a:t>
            </a:r>
            <a:r>
              <a:rPr lang="ru-RU" sz="2200" b="1" dirty="0">
                <a:solidFill>
                  <a:srgbClr val="002060"/>
                </a:solidFill>
                <a:latin typeface="Bookman Old Style" panose="0205060405050502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200" dirty="0">
                <a:solidFill>
                  <a:srgbClr val="002060"/>
                </a:solidFill>
                <a:latin typeface="Bookman Old Style" panose="0205060405050502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(или процесс, ведущий к такому состоянию</a:t>
            </a:r>
            <a:r>
              <a:rPr lang="ru-RU" sz="2200" dirty="0" smtClean="0">
                <a:solidFill>
                  <a:srgbClr val="002060"/>
                </a:solidFill>
                <a:latin typeface="Bookman Old Style" panose="0205060405050502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 связанности </a:t>
            </a:r>
            <a:r>
              <a:rPr lang="ru-RU" sz="2200" dirty="0">
                <a:solidFill>
                  <a:srgbClr val="002060"/>
                </a:solidFill>
                <a:latin typeface="Bookman Old Style" panose="0205060405050502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 взаимодействия отдельных образовательных областей содержания дошкольного образования, обеспечивающее целостность образовательного процесса.</a:t>
            </a:r>
            <a:endParaRPr lang="ru-RU" sz="2200" dirty="0">
              <a:solidFill>
                <a:srgbClr val="002060"/>
              </a:solidFill>
              <a:latin typeface="Bookman Old Style" panose="020506040505050202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28600" algn="ctr">
              <a:spcBef>
                <a:spcPts val="1125"/>
              </a:spcBef>
              <a:spcAft>
                <a:spcPts val="1125"/>
              </a:spcAft>
            </a:pPr>
            <a:r>
              <a:rPr lang="ru-RU" sz="2200" b="1" dirty="0">
                <a:solidFill>
                  <a:srgbClr val="002060"/>
                </a:solidFill>
                <a:latin typeface="Bookman Old Style" panose="0205060405050502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Интеграция </a:t>
            </a:r>
            <a:r>
              <a:rPr lang="ru-RU" sz="2200" dirty="0">
                <a:solidFill>
                  <a:srgbClr val="002060"/>
                </a:solidFill>
                <a:latin typeface="Bookman Old Style" panose="0205060405050502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</a:t>
            </a:r>
            <a:r>
              <a:rPr lang="ru-RU" sz="2200" dirty="0" smtClean="0">
                <a:solidFill>
                  <a:srgbClr val="002060"/>
                </a:solidFill>
                <a:latin typeface="Bookman Old Style" panose="0205060405050502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олжна </a:t>
            </a:r>
            <a:r>
              <a:rPr lang="ru-RU" sz="2200" dirty="0">
                <a:solidFill>
                  <a:srgbClr val="002060"/>
                </a:solidFill>
                <a:latin typeface="Bookman Old Style" panose="0205060405050502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охватывать все виды деятельности.</a:t>
            </a:r>
            <a:endParaRPr lang="ru-RU" sz="2200" dirty="0">
              <a:solidFill>
                <a:srgbClr val="002060"/>
              </a:solidFill>
              <a:latin typeface="Bookman Old Style" panose="020506040505050202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28600" algn="ctr">
              <a:lnSpc>
                <a:spcPct val="115000"/>
              </a:lnSpc>
              <a:spcAft>
                <a:spcPts val="0"/>
              </a:spcAft>
            </a:pPr>
            <a:r>
              <a:rPr lang="ru-RU" sz="2200" b="1" dirty="0">
                <a:solidFill>
                  <a:srgbClr val="002060"/>
                </a:solidFill>
                <a:latin typeface="Bookman Old Style" panose="0205060405050502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Интеграция </a:t>
            </a:r>
            <a:r>
              <a:rPr lang="ru-RU" sz="2200" dirty="0" smtClean="0">
                <a:solidFill>
                  <a:srgbClr val="002060"/>
                </a:solidFill>
                <a:latin typeface="Bookman Old Style" panose="0205060405050502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позволяет </a:t>
            </a:r>
            <a:r>
              <a:rPr lang="ru-RU" sz="2200" dirty="0">
                <a:solidFill>
                  <a:srgbClr val="002060"/>
                </a:solidFill>
                <a:latin typeface="Bookman Old Style" panose="0205060405050502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создать модель организации педагогического процесса, где ребенок постигает базовые категории </a:t>
            </a:r>
            <a:r>
              <a:rPr lang="ru-RU" sz="2200" dirty="0" smtClean="0">
                <a:solidFill>
                  <a:srgbClr val="002060"/>
                </a:solidFill>
                <a:latin typeface="Bookman Old Style" panose="0205060405050502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 </a:t>
            </a:r>
            <a:r>
              <a:rPr lang="ru-RU" sz="2200" dirty="0">
                <a:solidFill>
                  <a:srgbClr val="002060"/>
                </a:solidFill>
                <a:latin typeface="Bookman Old Style" panose="0205060405050502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различных точек зрения, в различных образовательных сферах.</a:t>
            </a:r>
            <a:endParaRPr lang="ru-RU" sz="2200" dirty="0">
              <a:solidFill>
                <a:srgbClr val="002060"/>
              </a:solidFill>
              <a:latin typeface="Bookman Old Style" panose="020506040505050202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0245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xmlns="" id="{2E252FAD-7874-4981-8F79-621126F131BE}"/>
              </a:ext>
            </a:extLst>
          </p:cNvPr>
          <p:cNvSpPr/>
          <p:nvPr/>
        </p:nvSpPr>
        <p:spPr>
          <a:xfrm>
            <a:off x="251520" y="141481"/>
            <a:ext cx="864096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228600" algn="ctr"/>
            <a:r>
              <a:rPr lang="ru-RU" sz="2000" b="1" dirty="0">
                <a:solidFill>
                  <a:srgbClr val="002060"/>
                </a:solidFill>
                <a:latin typeface="Bookman Old Style" panose="0205060405050502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Интеграция развития </a:t>
            </a:r>
            <a:r>
              <a:rPr lang="ru-RU" sz="2000" b="1" dirty="0" smtClean="0">
                <a:solidFill>
                  <a:srgbClr val="002060"/>
                </a:solidFill>
                <a:latin typeface="Bookman Old Style" panose="0205060405050502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математических представлений</a:t>
            </a:r>
            <a:r>
              <a:rPr lang="ru-RU" sz="2000" b="1" dirty="0">
                <a:solidFill>
                  <a:srgbClr val="002060"/>
                </a:solidFill>
                <a:latin typeface="Bookman Old Style" panose="0205060405050502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2000" b="1" dirty="0" smtClean="0">
              <a:solidFill>
                <a:srgbClr val="002060"/>
              </a:solidFill>
              <a:latin typeface="Bookman Old Style" panose="020506040505050202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indent="228600" algn="ctr"/>
            <a:r>
              <a:rPr lang="ru-RU" sz="2000" b="1" dirty="0" smtClean="0">
                <a:solidFill>
                  <a:srgbClr val="002060"/>
                </a:solidFill>
                <a:latin typeface="Bookman Old Style" panose="0205060405050502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осуществляется </a:t>
            </a:r>
            <a:r>
              <a:rPr lang="ru-RU" sz="2000" b="1" dirty="0">
                <a:solidFill>
                  <a:srgbClr val="002060"/>
                </a:solidFill>
                <a:latin typeface="Bookman Old Style" panose="0205060405050502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через все образовательные </a:t>
            </a:r>
            <a:r>
              <a:rPr lang="ru-RU" sz="2000" b="1" dirty="0" smtClean="0">
                <a:solidFill>
                  <a:srgbClr val="002060"/>
                </a:solidFill>
                <a:latin typeface="Bookman Old Style" panose="0205060405050502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области и встречается </a:t>
            </a:r>
            <a:r>
              <a:rPr lang="ru-RU" sz="2000" b="1" dirty="0">
                <a:solidFill>
                  <a:srgbClr val="002060"/>
                </a:solidFill>
                <a:latin typeface="Bookman Old Style" panose="0205060405050502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во всех видах детской деятельности</a:t>
            </a:r>
            <a:r>
              <a:rPr lang="ru-RU" sz="2000" b="1" dirty="0" smtClean="0">
                <a:solidFill>
                  <a:srgbClr val="002060"/>
                </a:solidFill>
                <a:latin typeface="Bookman Old Style" panose="0205060405050502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sz="2000" b="1" dirty="0">
              <a:solidFill>
                <a:srgbClr val="002060"/>
              </a:solidFill>
              <a:latin typeface="Bookman Old Style" panose="020506040505050202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829" t="16131" r="21202" b="11300"/>
          <a:stretch/>
        </p:blipFill>
        <p:spPr>
          <a:xfrm>
            <a:off x="2483768" y="1146135"/>
            <a:ext cx="4176463" cy="38930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6559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123478"/>
            <a:ext cx="8712968" cy="46027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228600" algn="ctr"/>
            <a:r>
              <a:rPr lang="ru-RU" sz="2400" b="1" dirty="0">
                <a:solidFill>
                  <a:srgbClr val="002060"/>
                </a:solidFill>
                <a:latin typeface="Bookman Old Style" panose="0205060405050502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Необходимыми педагогическими условиями </a:t>
            </a:r>
            <a:endParaRPr lang="ru-RU" sz="2400" b="1" dirty="0" smtClean="0">
              <a:solidFill>
                <a:srgbClr val="002060"/>
              </a:solidFill>
              <a:latin typeface="Bookman Old Style" panose="020506040505050202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indent="228600" algn="ctr"/>
            <a:r>
              <a:rPr lang="ru-RU" sz="2400" b="1" dirty="0" smtClean="0">
                <a:solidFill>
                  <a:srgbClr val="002060"/>
                </a:solidFill>
                <a:latin typeface="Bookman Old Style" panose="0205060405050502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математического </a:t>
            </a:r>
            <a:r>
              <a:rPr lang="ru-RU" sz="2400" b="1" dirty="0">
                <a:solidFill>
                  <a:srgbClr val="002060"/>
                </a:solidFill>
                <a:latin typeface="Bookman Old Style" panose="0205060405050502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развития дошкольников на основе интегрированного подхода являются</a:t>
            </a:r>
            <a:r>
              <a:rPr lang="ru-RU" sz="2400" dirty="0">
                <a:solidFill>
                  <a:srgbClr val="002060"/>
                </a:solidFill>
                <a:latin typeface="Bookman Old Style" panose="0205060405050502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342900" lvl="0" indent="-342900">
              <a:buFont typeface="Arial" pitchFamily="34" charset="0"/>
              <a:buChar char="•"/>
            </a:pPr>
            <a:r>
              <a:rPr lang="ru-RU" sz="2200" dirty="0" smtClean="0">
                <a:solidFill>
                  <a:srgbClr val="002060"/>
                </a:solidFill>
                <a:latin typeface="Bookman Old Style" panose="0205060405050502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продуманная </a:t>
            </a:r>
            <a:r>
              <a:rPr lang="ru-RU" sz="2200" dirty="0">
                <a:solidFill>
                  <a:srgbClr val="002060"/>
                </a:solidFill>
                <a:latin typeface="Bookman Old Style" panose="0205060405050502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система организованной образовательной деятельности, включающая интегрированные занятия;</a:t>
            </a:r>
            <a:endParaRPr lang="ru-RU" sz="2200" dirty="0">
              <a:solidFill>
                <a:srgbClr val="002060"/>
              </a:solidFill>
              <a:latin typeface="Bookman Old Style" panose="020506040505050202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buFont typeface="Arial" pitchFamily="34" charset="0"/>
              <a:buChar char="•"/>
            </a:pPr>
            <a:r>
              <a:rPr lang="ru-RU" sz="2200" dirty="0" smtClean="0">
                <a:solidFill>
                  <a:srgbClr val="002060"/>
                </a:solidFill>
                <a:latin typeface="Bookman Old Style" panose="0205060405050502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рациональное </a:t>
            </a:r>
            <a:r>
              <a:rPr lang="ru-RU" sz="2200" dirty="0">
                <a:solidFill>
                  <a:srgbClr val="002060"/>
                </a:solidFill>
                <a:latin typeface="Bookman Old Style" panose="0205060405050502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совмещение различных видов деятельности </a:t>
            </a:r>
            <a:r>
              <a:rPr lang="ru-RU" sz="2200" dirty="0" smtClean="0">
                <a:solidFill>
                  <a:srgbClr val="002060"/>
                </a:solidFill>
                <a:latin typeface="Bookman Old Style" panose="0205060405050502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 </a:t>
            </a:r>
            <a:r>
              <a:rPr lang="ru-RU" sz="2200" dirty="0">
                <a:solidFill>
                  <a:srgbClr val="002060"/>
                </a:solidFill>
                <a:latin typeface="Bookman Old Style" panose="0205060405050502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вовлечением детей в решение проблемно-игровых ситуаций;</a:t>
            </a:r>
            <a:endParaRPr lang="ru-RU" sz="2200" dirty="0">
              <a:solidFill>
                <a:srgbClr val="002060"/>
              </a:solidFill>
              <a:latin typeface="Bookman Old Style" panose="020506040505050202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buFont typeface="Arial" pitchFamily="34" charset="0"/>
              <a:buChar char="•"/>
            </a:pPr>
            <a:r>
              <a:rPr lang="ru-RU" sz="2200" dirty="0">
                <a:solidFill>
                  <a:srgbClr val="002060"/>
                </a:solidFill>
                <a:latin typeface="Bookman Old Style" panose="0205060405050502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активизация познавательного </a:t>
            </a:r>
            <a:endParaRPr lang="ru-RU" sz="2200" dirty="0" smtClean="0">
              <a:solidFill>
                <a:srgbClr val="002060"/>
              </a:solidFill>
              <a:latin typeface="Bookman Old Style" panose="020506040505050202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>
              <a:lnSpc>
                <a:spcPct val="115000"/>
              </a:lnSpc>
            </a:pPr>
            <a:r>
              <a:rPr lang="ru-RU" sz="2200" dirty="0">
                <a:solidFill>
                  <a:srgbClr val="002060"/>
                </a:solidFill>
                <a:latin typeface="Bookman Old Style" panose="0205060405050502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smtClean="0">
                <a:solidFill>
                  <a:srgbClr val="002060"/>
                </a:solidFill>
                <a:latin typeface="Bookman Old Style" panose="0205060405050502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sz="2200" dirty="0" smtClean="0">
                <a:solidFill>
                  <a:srgbClr val="002060"/>
                </a:solidFill>
                <a:latin typeface="Bookman Old Style" panose="0205060405050502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интереса </a:t>
            </a:r>
            <a:r>
              <a:rPr lang="ru-RU" sz="2200" dirty="0">
                <a:solidFill>
                  <a:srgbClr val="002060"/>
                </a:solidFill>
                <a:latin typeface="Bookman Old Style" panose="0205060405050502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 математике </a:t>
            </a:r>
            <a:r>
              <a:rPr lang="ru-RU" sz="2200" dirty="0" smtClean="0">
                <a:solidFill>
                  <a:srgbClr val="002060"/>
                </a:solidFill>
                <a:latin typeface="Bookman Old Style" panose="0205060405050502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 </a:t>
            </a:r>
          </a:p>
          <a:p>
            <a:pPr lvl="0">
              <a:lnSpc>
                <a:spcPct val="115000"/>
              </a:lnSpc>
            </a:pPr>
            <a:r>
              <a:rPr lang="ru-RU" sz="2200" dirty="0">
                <a:solidFill>
                  <a:srgbClr val="002060"/>
                </a:solidFill>
                <a:latin typeface="Bookman Old Style" panose="0205060405050502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smtClean="0">
                <a:solidFill>
                  <a:srgbClr val="002060"/>
                </a:solidFill>
                <a:latin typeface="Bookman Old Style" panose="0205060405050502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sz="2200" dirty="0" smtClean="0">
                <a:solidFill>
                  <a:srgbClr val="002060"/>
                </a:solidFill>
                <a:latin typeface="Bookman Old Style" panose="0205060405050502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дошкольников </a:t>
            </a:r>
            <a:r>
              <a:rPr lang="ru-RU" sz="2200" dirty="0">
                <a:solidFill>
                  <a:srgbClr val="002060"/>
                </a:solidFill>
                <a:latin typeface="Bookman Old Style" panose="0205060405050502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 стремления к </a:t>
            </a:r>
            <a:endParaRPr lang="ru-RU" sz="2200" dirty="0" smtClean="0">
              <a:solidFill>
                <a:srgbClr val="002060"/>
              </a:solidFill>
              <a:latin typeface="Bookman Old Style" panose="020506040505050202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>
              <a:lnSpc>
                <a:spcPct val="115000"/>
              </a:lnSpc>
            </a:pPr>
            <a:r>
              <a:rPr lang="ru-RU" sz="2200" dirty="0">
                <a:solidFill>
                  <a:srgbClr val="002060"/>
                </a:solidFill>
                <a:latin typeface="Bookman Old Style" panose="0205060405050502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smtClean="0">
                <a:solidFill>
                  <a:srgbClr val="002060"/>
                </a:solidFill>
                <a:latin typeface="Bookman Old Style" panose="0205060405050502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sz="2200" dirty="0" smtClean="0">
                <a:solidFill>
                  <a:srgbClr val="002060"/>
                </a:solidFill>
                <a:latin typeface="Bookman Old Style" panose="0205060405050502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усвоению </a:t>
            </a:r>
            <a:r>
              <a:rPr lang="ru-RU" sz="2200" dirty="0">
                <a:solidFill>
                  <a:srgbClr val="002060"/>
                </a:solidFill>
                <a:latin typeface="Bookman Old Style" panose="0205060405050502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новых знаний</a:t>
            </a:r>
            <a:r>
              <a:rPr lang="ru-RU" sz="2200" dirty="0" smtClean="0">
                <a:solidFill>
                  <a:srgbClr val="002060"/>
                </a:solidFill>
                <a:latin typeface="Bookman Old Style" panose="0205060405050502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45776" y="2715766"/>
            <a:ext cx="3764026" cy="22908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55219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46680" y="4076"/>
            <a:ext cx="8670438" cy="48628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228600" algn="ctr"/>
            <a:r>
              <a:rPr lang="ru-RU" sz="1600" b="1" dirty="0" smtClean="0">
                <a:solidFill>
                  <a:srgbClr val="002060"/>
                </a:solidFill>
                <a:latin typeface="Bookman Old Style" panose="0205060405050502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sz="1600" b="1" dirty="0" smtClean="0">
                <a:solidFill>
                  <a:srgbClr val="002060"/>
                </a:solidFill>
                <a:latin typeface="Bookman Old Style" panose="0205060405050502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smtClean="0">
                <a:solidFill>
                  <a:srgbClr val="002060"/>
                </a:solidFill>
                <a:latin typeface="Bookman Old Style" panose="0205060405050502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Где </a:t>
            </a:r>
            <a:r>
              <a:rPr lang="ru-RU" sz="2000" b="1" dirty="0">
                <a:solidFill>
                  <a:srgbClr val="002060"/>
                </a:solidFill>
                <a:latin typeface="Bookman Old Style" panose="0205060405050502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встречается </a:t>
            </a:r>
            <a:r>
              <a:rPr lang="ru-RU" sz="2000" b="1" dirty="0" smtClean="0">
                <a:solidFill>
                  <a:srgbClr val="002060"/>
                </a:solidFill>
                <a:latin typeface="Bookman Old Style" panose="0205060405050502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математика?</a:t>
            </a:r>
          </a:p>
          <a:p>
            <a:pPr lvl="0" indent="228600"/>
            <a:r>
              <a:rPr lang="ru-RU" sz="2000" b="1" dirty="0" smtClean="0">
                <a:solidFill>
                  <a:srgbClr val="002060"/>
                </a:solidFill>
                <a:latin typeface="Bookman Old Style" panose="0205060405050502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Образовательная </a:t>
            </a:r>
            <a:r>
              <a:rPr lang="ru-RU" sz="2000" b="1" dirty="0">
                <a:solidFill>
                  <a:srgbClr val="002060"/>
                </a:solidFill>
                <a:latin typeface="Bookman Old Style" panose="0205060405050502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область «Физическое развитие»</a:t>
            </a:r>
            <a:r>
              <a:rPr lang="ru-RU" sz="1600" b="1" dirty="0">
                <a:solidFill>
                  <a:srgbClr val="002060"/>
                </a:solidFill>
                <a:latin typeface="Bookman Old Style" panose="0205060405050502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endParaRPr lang="ru-RU" sz="1600" b="1" dirty="0" smtClean="0">
              <a:solidFill>
                <a:srgbClr val="002060"/>
              </a:solidFill>
              <a:latin typeface="Bookman Old Style" panose="020506040505050202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indent="228600"/>
            <a:r>
              <a:rPr lang="ru-RU" sz="1600" b="1" i="1" dirty="0">
                <a:solidFill>
                  <a:srgbClr val="002060"/>
                </a:solidFill>
                <a:latin typeface="Bookman Old Style" panose="0205060405050502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b="1" i="1" dirty="0" smtClean="0">
                <a:solidFill>
                  <a:srgbClr val="002060"/>
                </a:solidFill>
                <a:latin typeface="Bookman Old Style" panose="0205060405050502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</a:t>
            </a:r>
            <a:r>
              <a:rPr lang="ru-RU" sz="1600" b="1" i="1" dirty="0" smtClean="0">
                <a:solidFill>
                  <a:srgbClr val="002060"/>
                </a:solidFill>
                <a:latin typeface="Bookman Old Style" panose="0205060405050502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</a:t>
            </a: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latin typeface="Bookman Old Style" panose="0205060405050502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Двигательная </a:t>
            </a:r>
            <a:r>
              <a:rPr lang="ru-RU" sz="2000" b="1" dirty="0">
                <a:solidFill>
                  <a:schemeClr val="accent1">
                    <a:lumMod val="50000"/>
                  </a:schemeClr>
                </a:solidFill>
                <a:latin typeface="Bookman Old Style" panose="0205060405050502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деятельность. </a:t>
            </a:r>
            <a:endParaRPr lang="ru-RU" sz="2000" b="1" dirty="0" smtClean="0">
              <a:solidFill>
                <a:schemeClr val="accent1">
                  <a:lumMod val="50000"/>
                </a:schemeClr>
              </a:solidFill>
              <a:latin typeface="Bookman Old Style" panose="020506040505050202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indent="228600"/>
            <a:r>
              <a:rPr lang="ru-RU" sz="2000" b="1" dirty="0">
                <a:solidFill>
                  <a:srgbClr val="FF0000"/>
                </a:solidFill>
                <a:latin typeface="Bookman Old Style" panose="0205060405050502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smtClean="0">
                <a:solidFill>
                  <a:srgbClr val="FF0000"/>
                </a:solidFill>
                <a:latin typeface="Bookman Old Style" panose="0205060405050502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          </a:t>
            </a:r>
            <a:r>
              <a:rPr lang="ru-RU" sz="2000" b="1" dirty="0" smtClean="0">
                <a:solidFill>
                  <a:srgbClr val="FF0000"/>
                </a:solidFill>
                <a:latin typeface="Bookman Old Style" panose="0205060405050502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sz="2000" b="1" dirty="0" smtClean="0">
                <a:solidFill>
                  <a:srgbClr val="002060"/>
                </a:solidFill>
                <a:latin typeface="Bookman Old Style" panose="0205060405050502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Что </a:t>
            </a:r>
            <a:r>
              <a:rPr lang="ru-RU" sz="2000" b="1" dirty="0" smtClean="0">
                <a:solidFill>
                  <a:srgbClr val="002060"/>
                </a:solidFill>
                <a:latin typeface="Bookman Old Style" panose="0205060405050502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мы делаем</a:t>
            </a:r>
            <a:r>
              <a:rPr lang="ru-RU" sz="2000" b="1" dirty="0">
                <a:solidFill>
                  <a:srgbClr val="002060"/>
                </a:solidFill>
                <a:latin typeface="Bookman Old Style" panose="0205060405050502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ru-RU" sz="2000" b="1" dirty="0">
              <a:solidFill>
                <a:srgbClr val="002060"/>
              </a:solidFill>
              <a:latin typeface="Bookman Old Style" panose="020506040505050202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lvl="0" indent="-285750">
              <a:lnSpc>
                <a:spcPts val="192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ru-RU" dirty="0">
                <a:solidFill>
                  <a:srgbClr val="002060"/>
                </a:solidFill>
                <a:latin typeface="Bookman Old Style" panose="0205060405050502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Сравниваем предметы по величине и форме;</a:t>
            </a:r>
            <a:endParaRPr lang="ru-RU" dirty="0">
              <a:solidFill>
                <a:srgbClr val="002060"/>
              </a:solidFill>
              <a:latin typeface="Bookman Old Style" panose="020506040505050202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lvl="0" indent="-285750">
              <a:lnSpc>
                <a:spcPts val="192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ru-RU" dirty="0">
                <a:solidFill>
                  <a:srgbClr val="002060"/>
                </a:solidFill>
                <a:latin typeface="Bookman Old Style" panose="0205060405050502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Определяем левую и правую сторону;</a:t>
            </a:r>
            <a:endParaRPr lang="ru-RU" dirty="0">
              <a:solidFill>
                <a:srgbClr val="002060"/>
              </a:solidFill>
              <a:latin typeface="Bookman Old Style" panose="020506040505050202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lvl="0" indent="-285750">
              <a:lnSpc>
                <a:spcPts val="192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ru-RU" dirty="0">
                <a:solidFill>
                  <a:srgbClr val="002060"/>
                </a:solidFill>
                <a:latin typeface="Bookman Old Style" panose="0205060405050502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Ведем работу по ориентировке в пространстве относительно своего тела;</a:t>
            </a:r>
            <a:endParaRPr lang="ru-RU" dirty="0">
              <a:solidFill>
                <a:srgbClr val="002060"/>
              </a:solidFill>
              <a:latin typeface="Bookman Old Style" panose="020506040505050202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lvl="0" indent="-285750">
              <a:lnSpc>
                <a:spcPts val="192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ru-RU" dirty="0">
                <a:solidFill>
                  <a:srgbClr val="002060"/>
                </a:solidFill>
                <a:latin typeface="Bookman Old Style" panose="0205060405050502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Используют плоские и объемные геометрические </a:t>
            </a:r>
            <a:r>
              <a:rPr lang="ru-RU" dirty="0" smtClean="0">
                <a:solidFill>
                  <a:srgbClr val="002060"/>
                </a:solidFill>
                <a:latin typeface="Bookman Old Style" panose="0205060405050502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фигуры,</a:t>
            </a:r>
            <a:r>
              <a:rPr lang="ru-RU" dirty="0">
                <a:solidFill>
                  <a:srgbClr val="002060"/>
                </a:solidFill>
                <a:latin typeface="Bookman Old Style" panose="0205060405050502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solidFill>
                  <a:srgbClr val="002060"/>
                </a:solidFill>
                <a:latin typeface="Bookman Old Style" panose="0205060405050502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числовые карточки;</a:t>
            </a:r>
          </a:p>
          <a:p>
            <a:pPr marL="285750" lvl="0" indent="-285750">
              <a:lnSpc>
                <a:spcPts val="192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ru-RU" dirty="0" smtClean="0">
                <a:solidFill>
                  <a:srgbClr val="002060"/>
                </a:solidFill>
                <a:latin typeface="Bookman Old Style" panose="0205060405050502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Используем </a:t>
            </a:r>
            <a:r>
              <a:rPr lang="ru-RU" dirty="0">
                <a:solidFill>
                  <a:srgbClr val="002060"/>
                </a:solidFill>
                <a:latin typeface="Bookman Old Style" panose="0205060405050502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карточки с изображением времен года и частей суток;</a:t>
            </a:r>
            <a:endParaRPr lang="ru-RU" dirty="0">
              <a:solidFill>
                <a:srgbClr val="002060"/>
              </a:solidFill>
              <a:latin typeface="Bookman Old Style" panose="020506040505050202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lvl="0" indent="-285750">
              <a:lnSpc>
                <a:spcPts val="192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ru-RU" dirty="0">
                <a:solidFill>
                  <a:srgbClr val="002060"/>
                </a:solidFill>
                <a:latin typeface="Bookman Old Style" panose="0205060405050502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Используют считалочки </a:t>
            </a:r>
            <a:r>
              <a:rPr lang="ru-RU" i="1" dirty="0">
                <a:solidFill>
                  <a:srgbClr val="002060"/>
                </a:solidFill>
                <a:latin typeface="Bookman Old Style" panose="0205060405050502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(количественный и порядковый счет)</a:t>
            </a:r>
            <a:r>
              <a:rPr lang="ru-RU" dirty="0">
                <a:solidFill>
                  <a:srgbClr val="002060"/>
                </a:solidFill>
                <a:latin typeface="Bookman Old Style" panose="0205060405050502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dirty="0">
              <a:solidFill>
                <a:srgbClr val="002060"/>
              </a:solidFill>
              <a:latin typeface="Bookman Old Style" panose="020506040505050202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lvl="0" indent="-285750">
              <a:lnSpc>
                <a:spcPts val="192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ru-RU" dirty="0">
                <a:solidFill>
                  <a:srgbClr val="002060"/>
                </a:solidFill>
                <a:latin typeface="Bookman Old Style" panose="0205060405050502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Рассчитываемся по порядку </a:t>
            </a:r>
            <a:r>
              <a:rPr lang="ru-RU" i="1" dirty="0">
                <a:solidFill>
                  <a:srgbClr val="002060"/>
                </a:solidFill>
                <a:latin typeface="Bookman Old Style" panose="0205060405050502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(первый, второй и т. д)</a:t>
            </a:r>
            <a:r>
              <a:rPr lang="ru-RU" dirty="0">
                <a:solidFill>
                  <a:srgbClr val="002060"/>
                </a:solidFill>
                <a:latin typeface="Bookman Old Style" panose="0205060405050502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dirty="0">
              <a:solidFill>
                <a:srgbClr val="002060"/>
              </a:solidFill>
              <a:latin typeface="Bookman Old Style" panose="020506040505050202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lvl="0" indent="-285750">
              <a:lnSpc>
                <a:spcPts val="192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ru-RU" dirty="0">
                <a:solidFill>
                  <a:srgbClr val="002060"/>
                </a:solidFill>
                <a:latin typeface="Bookman Old Style" panose="0205060405050502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Отсчитываем количество </a:t>
            </a:r>
            <a:r>
              <a:rPr lang="ru-RU" dirty="0" smtClean="0">
                <a:solidFill>
                  <a:srgbClr val="002060"/>
                </a:solidFill>
                <a:latin typeface="Bookman Old Style" panose="0205060405050502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перенесенных</a:t>
            </a:r>
            <a:r>
              <a:rPr lang="ru-RU" dirty="0">
                <a:solidFill>
                  <a:srgbClr val="002060"/>
                </a:solidFill>
                <a:latin typeface="Bookman Old Style" panose="0205060405050502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предметов</a:t>
            </a:r>
            <a:r>
              <a:rPr lang="ru-RU" b="1" dirty="0">
                <a:solidFill>
                  <a:srgbClr val="002060"/>
                </a:solidFill>
                <a:latin typeface="Bookman Old Style" panose="0205060405050502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i="1" dirty="0">
                <a:solidFill>
                  <a:srgbClr val="002060"/>
                </a:solidFill>
                <a:latin typeface="Bookman Old Style" panose="0205060405050502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(в эстафетах)</a:t>
            </a:r>
            <a:r>
              <a:rPr lang="ru-RU" dirty="0">
                <a:solidFill>
                  <a:srgbClr val="002060"/>
                </a:solidFill>
                <a:latin typeface="Bookman Old Style" panose="0205060405050502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dirty="0">
              <a:solidFill>
                <a:srgbClr val="002060"/>
              </a:solidFill>
              <a:latin typeface="Bookman Old Style" panose="020506040505050202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lvl="0" indent="-285750">
              <a:lnSpc>
                <a:spcPts val="192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ru-RU" dirty="0">
                <a:solidFill>
                  <a:srgbClr val="002060"/>
                </a:solidFill>
                <a:latin typeface="Bookman Old Style" panose="0205060405050502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Играем в подвижные игры математического содержания </a:t>
            </a:r>
            <a:r>
              <a:rPr lang="ru-RU" i="1" dirty="0">
                <a:solidFill>
                  <a:srgbClr val="002060"/>
                </a:solidFill>
                <a:latin typeface="Bookman Old Style" panose="0205060405050502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«Попади в круг»</a:t>
            </a:r>
            <a:r>
              <a:rPr lang="ru-RU" dirty="0">
                <a:solidFill>
                  <a:srgbClr val="002060"/>
                </a:solidFill>
                <a:latin typeface="Bookman Old Style" panose="0205060405050502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 </a:t>
            </a:r>
            <a:r>
              <a:rPr lang="ru-RU" i="1" dirty="0" smtClean="0">
                <a:solidFill>
                  <a:srgbClr val="002060"/>
                </a:solidFill>
                <a:latin typeface="Bookman Old Style" panose="0205060405050502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«</a:t>
            </a:r>
            <a:r>
              <a:rPr lang="ru-RU" i="1" dirty="0">
                <a:solidFill>
                  <a:srgbClr val="002060"/>
                </a:solidFill>
                <a:latin typeface="Bookman Old Style" panose="0205060405050502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Классы»</a:t>
            </a:r>
            <a:r>
              <a:rPr lang="ru-RU" dirty="0">
                <a:solidFill>
                  <a:srgbClr val="002060"/>
                </a:solidFill>
                <a:latin typeface="Bookman Old Style" panose="0205060405050502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 </a:t>
            </a:r>
            <a:r>
              <a:rPr lang="ru-RU" i="1" dirty="0">
                <a:solidFill>
                  <a:srgbClr val="002060"/>
                </a:solidFill>
                <a:latin typeface="Bookman Old Style" panose="0205060405050502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«Сделай фигуру»</a:t>
            </a:r>
            <a:r>
              <a:rPr lang="ru-RU" dirty="0">
                <a:solidFill>
                  <a:srgbClr val="002060"/>
                </a:solidFill>
                <a:latin typeface="Bookman Old Style" panose="0205060405050502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 </a:t>
            </a:r>
            <a:r>
              <a:rPr lang="ru-RU" i="1" dirty="0">
                <a:solidFill>
                  <a:srgbClr val="002060"/>
                </a:solidFill>
                <a:latin typeface="Bookman Old Style" panose="0205060405050502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«Эстафеты парами</a:t>
            </a:r>
            <a:r>
              <a:rPr lang="ru-RU" i="1" dirty="0" smtClean="0">
                <a:solidFill>
                  <a:srgbClr val="002060"/>
                </a:solidFill>
                <a:latin typeface="Bookman Old Style" panose="0205060405050502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r>
              <a:rPr lang="ru-RU" dirty="0">
                <a:solidFill>
                  <a:srgbClr val="002060"/>
                </a:solidFill>
                <a:latin typeface="Bookman Old Style" panose="0205060405050502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solidFill>
                  <a:srgbClr val="002060"/>
                </a:solidFill>
                <a:latin typeface="Bookman Old Style" panose="0205060405050502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 др.</a:t>
            </a:r>
            <a:endParaRPr lang="ru-RU" dirty="0">
              <a:solidFill>
                <a:srgbClr val="002060"/>
              </a:solidFill>
              <a:latin typeface="Bookman Old Style" panose="020506040505050202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6296" y="699542"/>
            <a:ext cx="1512168" cy="12230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8427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123478"/>
            <a:ext cx="9144000" cy="49244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228600"/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Bookman Old Style" panose="0205060405050502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Образовательная область 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Bookman Old Style" panose="0205060405050502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«Художественно-эстетическое развитие»    </a:t>
            </a:r>
            <a:endParaRPr lang="ru-RU" b="1" dirty="0">
              <a:solidFill>
                <a:schemeClr val="accent1">
                  <a:lumMod val="50000"/>
                </a:schemeClr>
              </a:solidFill>
              <a:latin typeface="Bookman Old Style" panose="020506040505050202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indent="228600" algn="ctr"/>
            <a:r>
              <a:rPr lang="ru-RU" b="1" i="1" dirty="0">
                <a:solidFill>
                  <a:schemeClr val="accent1">
                    <a:lumMod val="50000"/>
                  </a:schemeClr>
                </a:solidFill>
                <a:latin typeface="Bookman Old Style" panose="0205060405050502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1600" b="1" dirty="0" smtClean="0">
                <a:solidFill>
                  <a:schemeClr val="accent1">
                    <a:lumMod val="50000"/>
                  </a:schemeClr>
                </a:solidFill>
                <a:latin typeface="Bookman Old Style" panose="0205060405050502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Музыкальная деятельность </a:t>
            </a:r>
          </a:p>
          <a:p>
            <a:pPr marL="36000" lvl="0" indent="228600"/>
            <a:r>
              <a:rPr lang="ru-RU" sz="1600" dirty="0" smtClean="0">
                <a:solidFill>
                  <a:schemeClr val="accent1">
                    <a:lumMod val="50000"/>
                  </a:schemeClr>
                </a:solidFill>
                <a:latin typeface="Bookman Old Style" panose="0205060405050502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</a:t>
            </a:r>
            <a:r>
              <a:rPr lang="ru-RU" sz="1600" dirty="0">
                <a:solidFill>
                  <a:schemeClr val="accent1">
                    <a:lumMod val="50000"/>
                  </a:schemeClr>
                </a:solidFill>
                <a:latin typeface="Bookman Old Style" panose="0205060405050502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При освоении ритма танца осваиваем </a:t>
            </a:r>
            <a:r>
              <a:rPr lang="ru-RU" sz="1600" dirty="0" smtClean="0">
                <a:solidFill>
                  <a:schemeClr val="accent1">
                    <a:lumMod val="50000"/>
                  </a:schemeClr>
                </a:solidFill>
                <a:latin typeface="Bookman Old Style" panose="0205060405050502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счет</a:t>
            </a:r>
            <a:r>
              <a:rPr lang="ru-RU" sz="1600" dirty="0">
                <a:solidFill>
                  <a:schemeClr val="accent1">
                    <a:lumMod val="50000"/>
                  </a:schemeClr>
                </a:solidFill>
                <a:latin typeface="Bookman Old Style" panose="0205060405050502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r>
              <a:rPr lang="ru-RU" sz="1600" dirty="0" smtClean="0">
                <a:solidFill>
                  <a:schemeClr val="accent1">
                    <a:lumMod val="50000"/>
                  </a:schemeClr>
                </a:solidFill>
                <a:latin typeface="Bookman Old Style" panose="0205060405050502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1600" dirty="0">
              <a:solidFill>
                <a:schemeClr val="accent1">
                  <a:lumMod val="50000"/>
                </a:schemeClr>
              </a:solidFill>
              <a:latin typeface="Bookman Old Style" panose="020506040505050202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6000" lvl="0" indent="228600"/>
            <a:r>
              <a:rPr lang="ru-RU" sz="1600" dirty="0" smtClean="0">
                <a:solidFill>
                  <a:schemeClr val="accent1">
                    <a:lumMod val="50000"/>
                  </a:schemeClr>
                </a:solidFill>
                <a:latin typeface="Bookman Old Style" panose="0205060405050502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</a:t>
            </a:r>
            <a:r>
              <a:rPr lang="ru-RU" sz="1600" dirty="0">
                <a:solidFill>
                  <a:schemeClr val="accent1">
                    <a:lumMod val="50000"/>
                  </a:schemeClr>
                </a:solidFill>
                <a:latin typeface="Bookman Old Style" panose="0205060405050502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Развиваем пространственную </a:t>
            </a:r>
            <a:r>
              <a:rPr lang="ru-RU" sz="1600" dirty="0" smtClean="0">
                <a:solidFill>
                  <a:schemeClr val="accent1">
                    <a:lumMod val="50000"/>
                  </a:schemeClr>
                </a:solidFill>
                <a:latin typeface="Bookman Old Style" panose="0205060405050502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координацию</a:t>
            </a:r>
            <a:r>
              <a:rPr lang="ru-RU" sz="1600" dirty="0">
                <a:solidFill>
                  <a:schemeClr val="accent1">
                    <a:lumMod val="50000"/>
                  </a:schemeClr>
                </a:solidFill>
                <a:latin typeface="Bookman Old Style" panose="0205060405050502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sz="1600" dirty="0" smtClean="0">
              <a:solidFill>
                <a:schemeClr val="accent1">
                  <a:lumMod val="50000"/>
                </a:schemeClr>
              </a:solidFill>
              <a:latin typeface="Bookman Old Style" panose="020506040505050202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6000" lvl="0" indent="228600"/>
            <a:r>
              <a:rPr lang="ru-RU" sz="1600" dirty="0" smtClean="0">
                <a:solidFill>
                  <a:schemeClr val="accent1">
                    <a:lumMod val="50000"/>
                  </a:schemeClr>
                </a:solidFill>
                <a:latin typeface="Bookman Old Style" panose="0205060405050502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Используем математические песни – это положенные на </a:t>
            </a:r>
            <a:r>
              <a:rPr lang="ru-RU" sz="1600" dirty="0" smtClean="0">
                <a:solidFill>
                  <a:schemeClr val="accent1">
                    <a:lumMod val="50000"/>
                  </a:schemeClr>
                </a:solidFill>
                <a:latin typeface="Bookman Old Style" panose="0205060405050502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музыку считалки</a:t>
            </a:r>
            <a:r>
              <a:rPr lang="ru-RU" sz="1600" dirty="0" smtClean="0">
                <a:solidFill>
                  <a:schemeClr val="accent1">
                    <a:lumMod val="50000"/>
                  </a:schemeClr>
                </a:solidFill>
                <a:latin typeface="Bookman Old Style" panose="0205060405050502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; </a:t>
            </a:r>
            <a:r>
              <a:rPr lang="ru-RU" sz="1600" dirty="0" smtClean="0">
                <a:solidFill>
                  <a:schemeClr val="accent1">
                    <a:lumMod val="50000"/>
                  </a:schemeClr>
                </a:solidFill>
                <a:latin typeface="Bookman Old Style" panose="0205060405050502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</a:t>
            </a:r>
          </a:p>
          <a:p>
            <a:pPr marL="36000" lvl="0" indent="228600"/>
            <a:r>
              <a:rPr lang="ru-RU" sz="1600" dirty="0">
                <a:solidFill>
                  <a:schemeClr val="accent1">
                    <a:lumMod val="50000"/>
                  </a:schemeClr>
                </a:solidFill>
                <a:latin typeface="Bookman Old Style" panose="0205060405050502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smtClean="0">
                <a:solidFill>
                  <a:schemeClr val="accent1">
                    <a:lumMod val="50000"/>
                  </a:schemeClr>
                </a:solidFill>
                <a:latin typeface="Bookman Old Style" panose="0205060405050502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1600" dirty="0" smtClean="0">
                <a:solidFill>
                  <a:schemeClr val="accent1">
                    <a:lumMod val="50000"/>
                  </a:schemeClr>
                </a:solidFill>
                <a:latin typeface="Bookman Old Style" panose="0205060405050502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песенки-определения</a:t>
            </a:r>
            <a:r>
              <a:rPr lang="ru-RU" sz="1600" dirty="0" smtClean="0">
                <a:solidFill>
                  <a:schemeClr val="accent1">
                    <a:lumMod val="50000"/>
                  </a:schemeClr>
                </a:solidFill>
                <a:latin typeface="Bookman Old Style" panose="0205060405050502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600" dirty="0">
                <a:solidFill>
                  <a:schemeClr val="accent1">
                    <a:lumMod val="50000"/>
                  </a:schemeClr>
                </a:solidFill>
                <a:latin typeface="Bookman Old Style" panose="0205060405050502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1600" dirty="0" smtClean="0">
                <a:solidFill>
                  <a:schemeClr val="accent1">
                    <a:lumMod val="50000"/>
                  </a:schemeClr>
                </a:solidFill>
                <a:latin typeface="Bookman Old Style" panose="0205060405050502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есенки </a:t>
            </a:r>
            <a:r>
              <a:rPr lang="ru-RU" sz="1600" dirty="0">
                <a:solidFill>
                  <a:schemeClr val="accent1">
                    <a:lumMod val="50000"/>
                  </a:schemeClr>
                </a:solidFill>
                <a:latin typeface="Bookman Old Style" panose="0205060405050502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 </a:t>
            </a:r>
            <a:r>
              <a:rPr lang="ru-RU" sz="1600" dirty="0" smtClean="0">
                <a:solidFill>
                  <a:schemeClr val="accent1">
                    <a:lumMod val="50000"/>
                  </a:schemeClr>
                </a:solidFill>
                <a:latin typeface="Bookman Old Style" panose="0205060405050502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временных и </a:t>
            </a:r>
            <a:r>
              <a:rPr lang="ru-RU" sz="1600" dirty="0" smtClean="0">
                <a:solidFill>
                  <a:schemeClr val="accent1">
                    <a:lumMod val="50000"/>
                  </a:schemeClr>
                </a:solidFill>
                <a:latin typeface="Bookman Old Style" panose="0205060405050502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 пространственных отношениях.</a:t>
            </a:r>
            <a:endParaRPr lang="ru-RU" sz="1600" dirty="0" smtClean="0">
              <a:solidFill>
                <a:schemeClr val="accent1">
                  <a:lumMod val="50000"/>
                </a:schemeClr>
              </a:solidFill>
              <a:latin typeface="Bookman Old Style" panose="020506040505050202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6000"/>
            <a:r>
              <a:rPr lang="ru-RU" b="1" dirty="0" smtClean="0">
                <a:solidFill>
                  <a:srgbClr val="FF0000"/>
                </a:solidFill>
                <a:latin typeface="Bookman Old Style" panose="02050604050505020204" pitchFamily="18" charset="0"/>
                <a:ea typeface="Times New Roman"/>
                <a:cs typeface="Times New Roman"/>
              </a:rPr>
              <a:t>                                      </a:t>
            </a:r>
            <a:r>
              <a:rPr lang="ru-RU" sz="1600" b="1" dirty="0" smtClean="0">
                <a:solidFill>
                  <a:schemeClr val="accent1">
                    <a:lumMod val="50000"/>
                  </a:schemeClr>
                </a:solidFill>
                <a:latin typeface="Bookman Old Style" panose="02050604050505020204" pitchFamily="18" charset="0"/>
                <a:ea typeface="Times New Roman"/>
                <a:cs typeface="Times New Roman"/>
              </a:rPr>
              <a:t>Изобразительная деятельность </a:t>
            </a:r>
          </a:p>
          <a:p>
            <a:r>
              <a:rPr lang="ru-RU" dirty="0" smtClean="0">
                <a:solidFill>
                  <a:srgbClr val="4E67C8">
                    <a:lumMod val="50000"/>
                  </a:srgbClr>
                </a:solidFill>
                <a:latin typeface="Bookman Old Style" panose="0205060405050502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ru-RU" sz="1600" dirty="0" smtClean="0">
                <a:solidFill>
                  <a:srgbClr val="4E67C8">
                    <a:lumMod val="50000"/>
                  </a:srgbClr>
                </a:solidFill>
                <a:latin typeface="Bookman Old Style" panose="0205060405050502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</a:t>
            </a:r>
            <a:r>
              <a:rPr lang="ru-RU" sz="1600" dirty="0" smtClean="0">
                <a:solidFill>
                  <a:schemeClr val="accent1">
                    <a:lumMod val="50000"/>
                  </a:schemeClr>
                </a:solidFill>
                <a:latin typeface="Bookman Old Style" panose="02050604050505020204" pitchFamily="18" charset="0"/>
                <a:ea typeface="Times New Roman"/>
                <a:cs typeface="Times New Roman"/>
              </a:rPr>
              <a:t> Обращаем </a:t>
            </a:r>
            <a:r>
              <a:rPr lang="ru-RU" sz="1600" dirty="0">
                <a:solidFill>
                  <a:schemeClr val="accent1">
                    <a:lumMod val="50000"/>
                  </a:schemeClr>
                </a:solidFill>
                <a:latin typeface="Bookman Old Style" panose="02050604050505020204" pitchFamily="18" charset="0"/>
                <a:ea typeface="Times New Roman"/>
                <a:cs typeface="Times New Roman"/>
              </a:rPr>
              <a:t>внимание на сколько частей и какого размера нужно </a:t>
            </a:r>
            <a:r>
              <a:rPr lang="ru-RU" sz="1600" dirty="0" smtClean="0">
                <a:solidFill>
                  <a:schemeClr val="accent1">
                    <a:lumMod val="50000"/>
                  </a:schemeClr>
                </a:solidFill>
                <a:latin typeface="Bookman Old Style" panose="02050604050505020204" pitchFamily="18" charset="0"/>
                <a:ea typeface="Times New Roman"/>
                <a:cs typeface="Times New Roman"/>
              </a:rPr>
              <a:t>разделить  кусок   </a:t>
            </a:r>
          </a:p>
          <a:p>
            <a:r>
              <a:rPr lang="ru-RU" sz="1600" dirty="0">
                <a:solidFill>
                  <a:schemeClr val="accent1">
                    <a:lumMod val="50000"/>
                  </a:schemeClr>
                </a:solidFill>
                <a:latin typeface="Bookman Old Style" panose="02050604050505020204" pitchFamily="18" charset="0"/>
                <a:ea typeface="Times New Roman"/>
                <a:cs typeface="Times New Roman"/>
              </a:rPr>
              <a:t> </a:t>
            </a:r>
            <a:r>
              <a:rPr lang="ru-RU" sz="1600" dirty="0" smtClean="0">
                <a:solidFill>
                  <a:schemeClr val="accent1">
                    <a:lumMod val="50000"/>
                  </a:schemeClr>
                </a:solidFill>
                <a:latin typeface="Bookman Old Style" panose="02050604050505020204" pitchFamily="18" charset="0"/>
                <a:ea typeface="Times New Roman"/>
                <a:cs typeface="Times New Roman"/>
              </a:rPr>
              <a:t>      </a:t>
            </a:r>
            <a:r>
              <a:rPr lang="ru-RU" sz="1600" dirty="0" smtClean="0">
                <a:solidFill>
                  <a:schemeClr val="accent1">
                    <a:lumMod val="50000"/>
                  </a:schemeClr>
                </a:solidFill>
                <a:latin typeface="Bookman Old Style" panose="02050604050505020204" pitchFamily="18" charset="0"/>
                <a:ea typeface="Times New Roman"/>
                <a:cs typeface="Times New Roman"/>
              </a:rPr>
              <a:t>пластилина </a:t>
            </a:r>
            <a:r>
              <a:rPr lang="ru-RU" sz="1600" dirty="0">
                <a:solidFill>
                  <a:schemeClr val="accent1">
                    <a:lumMod val="50000"/>
                  </a:schemeClr>
                </a:solidFill>
                <a:latin typeface="Bookman Old Style" panose="02050604050505020204" pitchFamily="18" charset="0"/>
                <a:ea typeface="Times New Roman"/>
                <a:cs typeface="Times New Roman"/>
              </a:rPr>
              <a:t>или полоску </a:t>
            </a:r>
            <a:r>
              <a:rPr lang="ru-RU" sz="1600" dirty="0" smtClean="0">
                <a:solidFill>
                  <a:schemeClr val="accent1">
                    <a:lumMod val="50000"/>
                  </a:schemeClr>
                </a:solidFill>
                <a:latin typeface="Bookman Old Style" panose="02050604050505020204" pitchFamily="18" charset="0"/>
                <a:ea typeface="Times New Roman"/>
                <a:cs typeface="Times New Roman"/>
              </a:rPr>
              <a:t>бумаги; </a:t>
            </a:r>
            <a:endParaRPr lang="ru-RU" sz="1600" dirty="0" smtClean="0">
              <a:solidFill>
                <a:schemeClr val="accent1">
                  <a:lumMod val="50000"/>
                </a:schemeClr>
              </a:solidFill>
              <a:latin typeface="Bookman Old Style" panose="02050604050505020204" pitchFamily="18" charset="0"/>
              <a:ea typeface="Times New Roman"/>
              <a:cs typeface="Times New Roman"/>
            </a:endParaRPr>
          </a:p>
          <a:p>
            <a:r>
              <a:rPr lang="ru-RU" sz="1600" dirty="0">
                <a:solidFill>
                  <a:schemeClr val="accent1">
                    <a:lumMod val="50000"/>
                  </a:schemeClr>
                </a:solidFill>
                <a:latin typeface="Bookman Old Style" panose="02050604050505020204" pitchFamily="18" charset="0"/>
                <a:ea typeface="Times New Roman" panose="02020603050405020304" pitchFamily="18" charset="0"/>
                <a:cs typeface="Times New Roman"/>
              </a:rPr>
              <a:t> </a:t>
            </a:r>
            <a:r>
              <a:rPr lang="ru-RU" sz="1600" dirty="0" smtClean="0">
                <a:solidFill>
                  <a:schemeClr val="accent1">
                    <a:lumMod val="50000"/>
                  </a:schemeClr>
                </a:solidFill>
                <a:latin typeface="Bookman Old Style" panose="02050604050505020204" pitchFamily="18" charset="0"/>
                <a:ea typeface="Times New Roman" panose="02020603050405020304" pitchFamily="18" charset="0"/>
                <a:cs typeface="Times New Roman"/>
              </a:rPr>
              <a:t>   </a:t>
            </a:r>
            <a:r>
              <a:rPr lang="ru-RU" sz="1600" dirty="0" smtClean="0">
                <a:solidFill>
                  <a:srgbClr val="4E67C8">
                    <a:lumMod val="50000"/>
                  </a:srgbClr>
                </a:solidFill>
                <a:latin typeface="Bookman Old Style" panose="0205060405050502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</a:t>
            </a:r>
            <a:r>
              <a:rPr lang="ru-RU" sz="1600" dirty="0" smtClean="0">
                <a:solidFill>
                  <a:schemeClr val="accent1">
                    <a:lumMod val="50000"/>
                  </a:schemeClr>
                </a:solidFill>
                <a:latin typeface="Bookman Old Style" panose="02050604050505020204" pitchFamily="18" charset="0"/>
                <a:ea typeface="Times New Roman"/>
                <a:cs typeface="Times New Roman"/>
              </a:rPr>
              <a:t>Как </a:t>
            </a:r>
            <a:r>
              <a:rPr lang="ru-RU" sz="1600" dirty="0">
                <a:solidFill>
                  <a:schemeClr val="accent1">
                    <a:lumMod val="50000"/>
                  </a:schemeClr>
                </a:solidFill>
                <a:latin typeface="Bookman Old Style" panose="02050604050505020204" pitchFamily="18" charset="0"/>
                <a:ea typeface="Times New Roman"/>
                <a:cs typeface="Times New Roman"/>
              </a:rPr>
              <a:t>можно получить предмет той или иной формы, закрепляя не только </a:t>
            </a:r>
            <a:r>
              <a:rPr lang="ru-RU" sz="1600" dirty="0" smtClean="0">
                <a:solidFill>
                  <a:schemeClr val="accent1">
                    <a:lumMod val="50000"/>
                  </a:schemeClr>
                </a:solidFill>
                <a:latin typeface="Bookman Old Style" panose="02050604050505020204" pitchFamily="18" charset="0"/>
                <a:ea typeface="Times New Roman"/>
                <a:cs typeface="Times New Roman"/>
              </a:rPr>
              <a:t>цвет,  </a:t>
            </a:r>
          </a:p>
          <a:p>
            <a:r>
              <a:rPr lang="ru-RU" sz="1600" dirty="0">
                <a:solidFill>
                  <a:schemeClr val="accent1">
                    <a:lumMod val="50000"/>
                  </a:schemeClr>
                </a:solidFill>
                <a:latin typeface="Bookman Old Style" panose="02050604050505020204" pitchFamily="18" charset="0"/>
                <a:ea typeface="Times New Roman"/>
                <a:cs typeface="Times New Roman"/>
              </a:rPr>
              <a:t> </a:t>
            </a:r>
            <a:r>
              <a:rPr lang="ru-RU" sz="1600" dirty="0" smtClean="0">
                <a:solidFill>
                  <a:schemeClr val="accent1">
                    <a:lumMod val="50000"/>
                  </a:schemeClr>
                </a:solidFill>
                <a:latin typeface="Bookman Old Style" panose="02050604050505020204" pitchFamily="18" charset="0"/>
                <a:ea typeface="Times New Roman"/>
                <a:cs typeface="Times New Roman"/>
              </a:rPr>
              <a:t>      </a:t>
            </a:r>
            <a:r>
              <a:rPr lang="ru-RU" sz="1600" dirty="0" smtClean="0">
                <a:solidFill>
                  <a:schemeClr val="accent1">
                    <a:lumMod val="50000"/>
                  </a:schemeClr>
                </a:solidFill>
                <a:latin typeface="Bookman Old Style" panose="02050604050505020204" pitchFamily="18" charset="0"/>
                <a:ea typeface="Times New Roman"/>
                <a:cs typeface="Times New Roman"/>
              </a:rPr>
              <a:t>форму</a:t>
            </a:r>
            <a:r>
              <a:rPr lang="ru-RU" sz="1600" dirty="0">
                <a:solidFill>
                  <a:schemeClr val="accent1">
                    <a:lumMod val="50000"/>
                  </a:schemeClr>
                </a:solidFill>
                <a:latin typeface="Bookman Old Style" panose="02050604050505020204" pitchFamily="18" charset="0"/>
                <a:ea typeface="Times New Roman"/>
                <a:cs typeface="Times New Roman"/>
              </a:rPr>
              <a:t>, размер предмета, но и его пространственное </a:t>
            </a:r>
            <a:r>
              <a:rPr lang="ru-RU" sz="1600" dirty="0" smtClean="0">
                <a:solidFill>
                  <a:schemeClr val="accent1">
                    <a:lumMod val="50000"/>
                  </a:schemeClr>
                </a:solidFill>
                <a:latin typeface="Bookman Old Style" panose="02050604050505020204" pitchFamily="18" charset="0"/>
                <a:ea typeface="Times New Roman"/>
                <a:cs typeface="Times New Roman"/>
              </a:rPr>
              <a:t>расположение</a:t>
            </a:r>
            <a:r>
              <a:rPr lang="ru-RU" sz="1600" dirty="0">
                <a:solidFill>
                  <a:schemeClr val="accent1">
                    <a:lumMod val="50000"/>
                  </a:schemeClr>
                </a:solidFill>
                <a:latin typeface="Bookman Old Style" panose="02050604050505020204" pitchFamily="18" charset="0"/>
                <a:ea typeface="Times New Roman"/>
                <a:cs typeface="Times New Roman"/>
              </a:rPr>
              <a:t>;</a:t>
            </a:r>
            <a:endParaRPr lang="ru-RU" sz="1600" dirty="0">
              <a:solidFill>
                <a:schemeClr val="accent1">
                  <a:lumMod val="50000"/>
                </a:schemeClr>
              </a:solidFill>
              <a:latin typeface="Bookman Old Style" panose="02050604050505020204" pitchFamily="18" charset="0"/>
              <a:ea typeface="Times New Roman"/>
              <a:cs typeface="Times New Roman"/>
            </a:endParaRPr>
          </a:p>
          <a:p>
            <a:pPr marL="36000"/>
            <a:r>
              <a:rPr lang="ru-RU" sz="1600" dirty="0" smtClean="0">
                <a:solidFill>
                  <a:schemeClr val="accent1">
                    <a:lumMod val="50000"/>
                  </a:schemeClr>
                </a:solidFill>
                <a:latin typeface="Bookman Old Style" panose="02050604050505020204" pitchFamily="18" charset="0"/>
                <a:ea typeface="Times New Roman" panose="02020603050405020304" pitchFamily="18" charset="0"/>
                <a:cs typeface="Times New Roman"/>
              </a:rPr>
              <a:t>    </a:t>
            </a:r>
            <a:r>
              <a:rPr lang="ru-RU" sz="1600" dirty="0" smtClean="0">
                <a:solidFill>
                  <a:srgbClr val="4E67C8">
                    <a:lumMod val="50000"/>
                  </a:srgbClr>
                </a:solidFill>
                <a:latin typeface="Bookman Old Style" panose="0205060405050502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</a:t>
            </a:r>
            <a:r>
              <a:rPr lang="ru-RU" sz="1600" dirty="0" smtClean="0">
                <a:solidFill>
                  <a:schemeClr val="accent1">
                    <a:lumMod val="50000"/>
                  </a:schemeClr>
                </a:solidFill>
                <a:latin typeface="Bookman Old Style" panose="02050604050505020204" pitchFamily="18" charset="0"/>
                <a:ea typeface="Times New Roman"/>
                <a:cs typeface="Times New Roman"/>
              </a:rPr>
              <a:t>При </a:t>
            </a:r>
            <a:r>
              <a:rPr lang="ru-RU" sz="1600" dirty="0">
                <a:solidFill>
                  <a:schemeClr val="accent1">
                    <a:lumMod val="50000"/>
                  </a:schemeClr>
                </a:solidFill>
                <a:latin typeface="Bookman Old Style" panose="02050604050505020204" pitchFamily="18" charset="0"/>
                <a:ea typeface="Times New Roman"/>
                <a:cs typeface="Times New Roman"/>
              </a:rPr>
              <a:t>проведении рисования </a:t>
            </a:r>
            <a:r>
              <a:rPr lang="ru-RU" sz="1600" dirty="0" smtClean="0">
                <a:solidFill>
                  <a:schemeClr val="accent1">
                    <a:lumMod val="50000"/>
                  </a:schemeClr>
                </a:solidFill>
                <a:latin typeface="Bookman Old Style" panose="02050604050505020204" pitchFamily="18" charset="0"/>
                <a:ea typeface="Times New Roman"/>
                <a:cs typeface="Times New Roman"/>
              </a:rPr>
              <a:t>отмечаем </a:t>
            </a:r>
            <a:r>
              <a:rPr lang="ru-RU" sz="1600" dirty="0">
                <a:solidFill>
                  <a:schemeClr val="accent1">
                    <a:lumMod val="50000"/>
                  </a:schemeClr>
                </a:solidFill>
                <a:latin typeface="Bookman Old Style" panose="02050604050505020204" pitchFamily="18" charset="0"/>
                <a:ea typeface="Times New Roman"/>
                <a:cs typeface="Times New Roman"/>
              </a:rPr>
              <a:t>расположение предметов, </a:t>
            </a:r>
            <a:r>
              <a:rPr lang="ru-RU" sz="1600" dirty="0" smtClean="0">
                <a:solidFill>
                  <a:schemeClr val="accent1">
                    <a:lumMod val="50000"/>
                  </a:schemeClr>
                </a:solidFill>
                <a:latin typeface="Bookman Old Style" panose="02050604050505020204" pitchFamily="18" charset="0"/>
                <a:ea typeface="Times New Roman"/>
                <a:cs typeface="Times New Roman"/>
              </a:rPr>
              <a:t>считаем сколько  </a:t>
            </a:r>
          </a:p>
          <a:p>
            <a:pPr marL="36000"/>
            <a:r>
              <a:rPr lang="ru-RU" sz="1600" dirty="0">
                <a:solidFill>
                  <a:schemeClr val="accent1">
                    <a:lumMod val="50000"/>
                  </a:schemeClr>
                </a:solidFill>
                <a:latin typeface="Bookman Old Style" panose="02050604050505020204" pitchFamily="18" charset="0"/>
                <a:ea typeface="Times New Roman"/>
                <a:cs typeface="Times New Roman"/>
              </a:rPr>
              <a:t> </a:t>
            </a:r>
            <a:r>
              <a:rPr lang="ru-RU" sz="1600" dirty="0" smtClean="0">
                <a:solidFill>
                  <a:schemeClr val="accent1">
                    <a:lumMod val="50000"/>
                  </a:schemeClr>
                </a:solidFill>
                <a:latin typeface="Bookman Old Style" panose="02050604050505020204" pitchFamily="18" charset="0"/>
                <a:ea typeface="Times New Roman"/>
                <a:cs typeface="Times New Roman"/>
              </a:rPr>
              <a:t>      </a:t>
            </a:r>
            <a:r>
              <a:rPr lang="ru-RU" sz="1600" dirty="0" smtClean="0">
                <a:solidFill>
                  <a:schemeClr val="accent1">
                    <a:lumMod val="50000"/>
                  </a:schemeClr>
                </a:solidFill>
                <a:latin typeface="Bookman Old Style" panose="02050604050505020204" pitchFamily="18" charset="0"/>
                <a:ea typeface="Times New Roman"/>
                <a:cs typeface="Times New Roman"/>
              </a:rPr>
              <a:t>частей </a:t>
            </a:r>
            <a:r>
              <a:rPr lang="ru-RU" sz="1600" dirty="0">
                <a:solidFill>
                  <a:schemeClr val="accent1">
                    <a:lumMod val="50000"/>
                  </a:schemeClr>
                </a:solidFill>
                <a:latin typeface="Bookman Old Style" panose="02050604050505020204" pitchFamily="18" charset="0"/>
                <a:ea typeface="Times New Roman"/>
                <a:cs typeface="Times New Roman"/>
              </a:rPr>
              <a:t>и где, нужно изобразить </a:t>
            </a:r>
            <a:r>
              <a:rPr lang="ru-RU" sz="1600" dirty="0" smtClean="0">
                <a:solidFill>
                  <a:schemeClr val="accent1">
                    <a:lumMod val="50000"/>
                  </a:schemeClr>
                </a:solidFill>
                <a:latin typeface="Bookman Old Style" panose="02050604050505020204" pitchFamily="18" charset="0"/>
                <a:ea typeface="Times New Roman"/>
                <a:cs typeface="Times New Roman"/>
              </a:rPr>
              <a:t>объект;</a:t>
            </a:r>
            <a:endParaRPr lang="ru-RU" sz="1600" dirty="0" smtClean="0">
              <a:solidFill>
                <a:schemeClr val="accent1">
                  <a:lumMod val="50000"/>
                </a:schemeClr>
              </a:solidFill>
              <a:latin typeface="Bookman Old Style" panose="02050604050505020204" pitchFamily="18" charset="0"/>
              <a:ea typeface="Times New Roman"/>
              <a:cs typeface="Times New Roman"/>
            </a:endParaRPr>
          </a:p>
          <a:p>
            <a:pPr marL="36000" algn="ctr"/>
            <a:r>
              <a:rPr lang="ru-RU" sz="1600" b="1" dirty="0" smtClean="0">
                <a:solidFill>
                  <a:schemeClr val="accent1">
                    <a:lumMod val="50000"/>
                  </a:schemeClr>
                </a:solidFill>
                <a:latin typeface="Bookman Old Style" panose="02050604050505020204" pitchFamily="18" charset="0"/>
                <a:ea typeface="Times New Roman" panose="02020603050405020304" pitchFamily="18" charset="0"/>
                <a:cs typeface="Times New Roman"/>
              </a:rPr>
              <a:t>Восприятие художественной литературы</a:t>
            </a:r>
          </a:p>
          <a:p>
            <a:r>
              <a:rPr lang="ru-RU" dirty="0" smtClean="0">
                <a:solidFill>
                  <a:srgbClr val="4E67C8">
                    <a:lumMod val="50000"/>
                  </a:srgbClr>
                </a:solidFill>
                <a:latin typeface="Bookman Old Style" panose="0205060405050502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• </a:t>
            </a:r>
            <a:r>
              <a:rPr lang="ru-RU" sz="1600" dirty="0" smtClean="0">
                <a:solidFill>
                  <a:srgbClr val="4E67C8">
                    <a:lumMod val="50000"/>
                  </a:srgbClr>
                </a:solidFill>
                <a:latin typeface="Bookman Old Style" panose="0205060405050502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sz="1600" dirty="0" smtClean="0">
                <a:solidFill>
                  <a:schemeClr val="accent1">
                    <a:lumMod val="50000"/>
                  </a:schemeClr>
                </a:solidFill>
                <a:latin typeface="Bookman Old Style" panose="02050604050505020204" pitchFamily="18" charset="0"/>
                <a:ea typeface="Times New Roman"/>
                <a:cs typeface="Times New Roman"/>
              </a:rPr>
              <a:t>бращаем </a:t>
            </a:r>
            <a:r>
              <a:rPr lang="ru-RU" sz="1600" dirty="0">
                <a:solidFill>
                  <a:schemeClr val="accent1">
                    <a:lumMod val="50000"/>
                  </a:schemeClr>
                </a:solidFill>
                <a:latin typeface="Bookman Old Style" panose="02050604050505020204" pitchFamily="18" charset="0"/>
                <a:ea typeface="Times New Roman"/>
                <a:cs typeface="Times New Roman"/>
              </a:rPr>
              <a:t>внимание на количество частей того или иного </a:t>
            </a:r>
            <a:r>
              <a:rPr lang="ru-RU" sz="1600" dirty="0" smtClean="0">
                <a:solidFill>
                  <a:schemeClr val="accent1">
                    <a:lumMod val="50000"/>
                  </a:schemeClr>
                </a:solidFill>
                <a:latin typeface="Bookman Old Style" panose="02050604050505020204" pitchFamily="18" charset="0"/>
                <a:ea typeface="Times New Roman"/>
                <a:cs typeface="Times New Roman"/>
              </a:rPr>
              <a:t>произведения</a:t>
            </a:r>
            <a:r>
              <a:rPr lang="ru-RU" sz="1600" dirty="0">
                <a:solidFill>
                  <a:schemeClr val="accent1">
                    <a:lumMod val="50000"/>
                  </a:schemeClr>
                </a:solidFill>
                <a:latin typeface="Bookman Old Style" panose="02050604050505020204" pitchFamily="18" charset="0"/>
                <a:ea typeface="Times New Roman"/>
                <a:cs typeface="Times New Roman"/>
              </a:rPr>
              <a:t>;</a:t>
            </a:r>
            <a:endParaRPr lang="ru-RU" sz="1600" dirty="0" smtClean="0">
              <a:solidFill>
                <a:schemeClr val="accent1">
                  <a:lumMod val="50000"/>
                </a:schemeClr>
              </a:solidFill>
              <a:latin typeface="Bookman Old Style" panose="02050604050505020204" pitchFamily="18" charset="0"/>
              <a:ea typeface="Times New Roman"/>
              <a:cs typeface="Times New Roman"/>
            </a:endParaRPr>
          </a:p>
          <a:p>
            <a:pPr lvl="0"/>
            <a:r>
              <a:rPr lang="ru-RU" sz="1600" dirty="0" smtClean="0">
                <a:solidFill>
                  <a:schemeClr val="accent1">
                    <a:lumMod val="50000"/>
                  </a:schemeClr>
                </a:solidFill>
                <a:latin typeface="Bookman Old Style" panose="02050604050505020204" pitchFamily="18" charset="0"/>
                <a:ea typeface="Times New Roman"/>
                <a:cs typeface="Times New Roman"/>
              </a:rPr>
              <a:t>     </a:t>
            </a:r>
            <a:r>
              <a:rPr lang="ru-RU" sz="1600" dirty="0" smtClean="0">
                <a:solidFill>
                  <a:srgbClr val="4E67C8">
                    <a:lumMod val="50000"/>
                  </a:srgbClr>
                </a:solidFill>
                <a:latin typeface="Bookman Old Style" panose="0205060405050502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З</a:t>
            </a:r>
            <a:r>
              <a:rPr lang="ru-RU" sz="1600" dirty="0" smtClean="0">
                <a:solidFill>
                  <a:srgbClr val="4E67C8">
                    <a:lumMod val="50000"/>
                  </a:srgbClr>
                </a:solidFill>
                <a:latin typeface="Bookman Old Style" panose="02050604050505020204" pitchFamily="18" charset="0"/>
                <a:ea typeface="Times New Roman"/>
                <a:cs typeface="Times New Roman"/>
              </a:rPr>
              <a:t>накомим </a:t>
            </a:r>
            <a:r>
              <a:rPr lang="ru-RU" sz="1600" dirty="0">
                <a:solidFill>
                  <a:srgbClr val="4E67C8">
                    <a:lumMod val="50000"/>
                  </a:srgbClr>
                </a:solidFill>
                <a:latin typeface="Bookman Old Style" panose="02050604050505020204" pitchFamily="18" charset="0"/>
                <a:ea typeface="Times New Roman"/>
                <a:cs typeface="Times New Roman"/>
              </a:rPr>
              <a:t>с количественным и порядковым </a:t>
            </a:r>
            <a:r>
              <a:rPr lang="ru-RU" sz="1600" dirty="0" smtClean="0">
                <a:solidFill>
                  <a:srgbClr val="4E67C8">
                    <a:lumMod val="50000"/>
                  </a:srgbClr>
                </a:solidFill>
                <a:latin typeface="Bookman Old Style" panose="02050604050505020204" pitchFamily="18" charset="0"/>
                <a:ea typeface="Times New Roman"/>
                <a:cs typeface="Times New Roman"/>
              </a:rPr>
              <a:t>счетом, с </a:t>
            </a:r>
            <a:r>
              <a:rPr lang="ru-RU" sz="1600" dirty="0">
                <a:solidFill>
                  <a:srgbClr val="4E67C8">
                    <a:lumMod val="50000"/>
                  </a:srgbClr>
                </a:solidFill>
                <a:latin typeface="Bookman Old Style" panose="02050604050505020204" pitchFamily="18" charset="0"/>
                <a:ea typeface="Times New Roman"/>
                <a:cs typeface="Times New Roman"/>
              </a:rPr>
              <a:t>основами арифметических </a:t>
            </a:r>
            <a:endParaRPr lang="ru-RU" sz="1600" dirty="0" smtClean="0">
              <a:solidFill>
                <a:srgbClr val="4E67C8">
                  <a:lumMod val="50000"/>
                </a:srgbClr>
              </a:solidFill>
              <a:latin typeface="Bookman Old Style" panose="02050604050505020204" pitchFamily="18" charset="0"/>
              <a:ea typeface="Times New Roman"/>
              <a:cs typeface="Times New Roman"/>
            </a:endParaRPr>
          </a:p>
          <a:p>
            <a:pPr lvl="0"/>
            <a:r>
              <a:rPr lang="ru-RU" sz="1600" dirty="0">
                <a:solidFill>
                  <a:srgbClr val="4E67C8">
                    <a:lumMod val="50000"/>
                  </a:srgbClr>
                </a:solidFill>
                <a:latin typeface="Bookman Old Style" panose="02050604050505020204" pitchFamily="18" charset="0"/>
                <a:ea typeface="Times New Roman"/>
                <a:cs typeface="Times New Roman"/>
              </a:rPr>
              <a:t> </a:t>
            </a:r>
            <a:r>
              <a:rPr lang="ru-RU" sz="1600" dirty="0" smtClean="0">
                <a:solidFill>
                  <a:srgbClr val="4E67C8">
                    <a:lumMod val="50000"/>
                  </a:srgbClr>
                </a:solidFill>
                <a:latin typeface="Bookman Old Style" panose="02050604050505020204" pitchFamily="18" charset="0"/>
                <a:ea typeface="Times New Roman"/>
                <a:cs typeface="Times New Roman"/>
              </a:rPr>
              <a:t>       </a:t>
            </a:r>
            <a:r>
              <a:rPr lang="ru-RU" sz="1600" dirty="0" smtClean="0">
                <a:solidFill>
                  <a:srgbClr val="4E67C8">
                    <a:lumMod val="50000"/>
                  </a:srgbClr>
                </a:solidFill>
                <a:latin typeface="Bookman Old Style" panose="02050604050505020204" pitchFamily="18" charset="0"/>
                <a:ea typeface="Times New Roman"/>
                <a:cs typeface="Times New Roman"/>
              </a:rPr>
              <a:t>действий </a:t>
            </a:r>
            <a:r>
              <a:rPr lang="ru-RU" sz="1600" dirty="0" smtClean="0">
                <a:solidFill>
                  <a:srgbClr val="4E67C8">
                    <a:lumMod val="50000"/>
                  </a:srgbClr>
                </a:solidFill>
                <a:latin typeface="Bookman Old Style" panose="02050604050505020204" pitchFamily="18" charset="0"/>
                <a:ea typeface="Times New Roman"/>
                <a:cs typeface="Times New Roman"/>
              </a:rPr>
              <a:t>используя сказки</a:t>
            </a:r>
            <a:r>
              <a:rPr lang="ru-RU" sz="1600" i="1" dirty="0" smtClean="0">
                <a:solidFill>
                  <a:srgbClr val="4E67C8">
                    <a:lumMod val="50000"/>
                  </a:srgbClr>
                </a:solidFill>
                <a:latin typeface="Bookman Old Style" panose="02050604050505020204" pitchFamily="18" charset="0"/>
                <a:ea typeface="Times New Roman"/>
                <a:cs typeface="Times New Roman"/>
              </a:rPr>
              <a:t> «Теремок</a:t>
            </a:r>
            <a:r>
              <a:rPr lang="ru-RU" sz="1600" i="1" dirty="0">
                <a:solidFill>
                  <a:srgbClr val="4E67C8">
                    <a:lumMod val="50000"/>
                  </a:srgbClr>
                </a:solidFill>
                <a:latin typeface="Bookman Old Style" panose="02050604050505020204" pitchFamily="18" charset="0"/>
                <a:ea typeface="Times New Roman"/>
                <a:cs typeface="Times New Roman"/>
              </a:rPr>
              <a:t>», «Репка</a:t>
            </a:r>
            <a:r>
              <a:rPr lang="ru-RU" sz="1600" i="1" dirty="0" smtClean="0">
                <a:solidFill>
                  <a:srgbClr val="4E67C8">
                    <a:lumMod val="50000"/>
                  </a:srgbClr>
                </a:solidFill>
                <a:latin typeface="Bookman Old Style" panose="02050604050505020204" pitchFamily="18" charset="0"/>
                <a:ea typeface="Times New Roman"/>
                <a:cs typeface="Times New Roman"/>
              </a:rPr>
              <a:t>»,</a:t>
            </a:r>
            <a:r>
              <a:rPr lang="ru-RU" sz="1600" i="1" dirty="0">
                <a:solidFill>
                  <a:srgbClr val="4E67C8">
                    <a:lumMod val="50000"/>
                  </a:srgbClr>
                </a:solidFill>
                <a:latin typeface="Bookman Old Style" panose="02050604050505020204" pitchFamily="18" charset="0"/>
                <a:ea typeface="Times New Roman"/>
                <a:cs typeface="Times New Roman"/>
              </a:rPr>
              <a:t> «Телефон» </a:t>
            </a:r>
            <a:r>
              <a:rPr lang="ru-RU" sz="1600" i="1" dirty="0" smtClean="0">
                <a:solidFill>
                  <a:srgbClr val="4E67C8">
                    <a:lumMod val="50000"/>
                  </a:srgbClr>
                </a:solidFill>
                <a:latin typeface="Bookman Old Style" panose="02050604050505020204" pitchFamily="18" charset="0"/>
                <a:ea typeface="Times New Roman"/>
                <a:cs typeface="Times New Roman"/>
              </a:rPr>
              <a:t> и др</a:t>
            </a:r>
            <a:r>
              <a:rPr lang="ru-RU" sz="1600" i="1" dirty="0" smtClean="0">
                <a:solidFill>
                  <a:srgbClr val="4E67C8">
                    <a:lumMod val="50000"/>
                  </a:srgbClr>
                </a:solidFill>
                <a:latin typeface="Bookman Old Style" panose="02050604050505020204" pitchFamily="18" charset="0"/>
                <a:ea typeface="Times New Roman"/>
                <a:cs typeface="Times New Roman"/>
              </a:rPr>
              <a:t>.;</a:t>
            </a:r>
            <a:endParaRPr lang="ru-RU" sz="1600" i="1" dirty="0">
              <a:solidFill>
                <a:srgbClr val="4E67C8">
                  <a:lumMod val="50000"/>
                </a:srgbClr>
              </a:solidFill>
              <a:latin typeface="Bookman Old Style" panose="02050604050505020204" pitchFamily="18" charset="0"/>
              <a:ea typeface="Calibri"/>
              <a:cs typeface="Times New Roman"/>
            </a:endParaRPr>
          </a:p>
          <a:p>
            <a:r>
              <a:rPr lang="ru-RU" sz="1600" dirty="0" smtClean="0">
                <a:solidFill>
                  <a:srgbClr val="4E67C8">
                    <a:lumMod val="50000"/>
                  </a:srgbClr>
                </a:solidFill>
                <a:latin typeface="Bookman Old Style" panose="0205060405050502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• </a:t>
            </a:r>
            <a:r>
              <a:rPr lang="ru-RU" sz="1600" dirty="0" smtClean="0">
                <a:solidFill>
                  <a:schemeClr val="accent1">
                    <a:lumMod val="50000"/>
                  </a:schemeClr>
                </a:solidFill>
                <a:latin typeface="Bookman Old Style" panose="02050604050505020204" pitchFamily="18" charset="0"/>
                <a:ea typeface="Times New Roman"/>
                <a:cs typeface="Times New Roman"/>
              </a:rPr>
              <a:t>В </a:t>
            </a:r>
            <a:r>
              <a:rPr lang="ru-RU" sz="1600" dirty="0">
                <a:solidFill>
                  <a:schemeClr val="accent1">
                    <a:lumMod val="50000"/>
                  </a:schemeClr>
                </a:solidFill>
                <a:latin typeface="Bookman Old Style" panose="02050604050505020204" pitchFamily="18" charset="0"/>
                <a:ea typeface="Times New Roman"/>
                <a:cs typeface="Times New Roman"/>
              </a:rPr>
              <a:t>работе также широко </a:t>
            </a:r>
            <a:r>
              <a:rPr lang="ru-RU" sz="1600" dirty="0" smtClean="0">
                <a:solidFill>
                  <a:schemeClr val="accent1">
                    <a:lumMod val="50000"/>
                  </a:schemeClr>
                </a:solidFill>
                <a:latin typeface="Bookman Old Style" panose="02050604050505020204" pitchFamily="18" charset="0"/>
                <a:ea typeface="Times New Roman"/>
                <a:cs typeface="Times New Roman"/>
              </a:rPr>
              <a:t>используются </a:t>
            </a:r>
            <a:r>
              <a:rPr lang="ru-RU" sz="1600" dirty="0">
                <a:solidFill>
                  <a:schemeClr val="accent1">
                    <a:lumMod val="50000"/>
                  </a:schemeClr>
                </a:solidFill>
                <a:latin typeface="Bookman Old Style" panose="02050604050505020204" pitchFamily="18" charset="0"/>
                <a:ea typeface="Times New Roman"/>
                <a:cs typeface="Times New Roman"/>
              </a:rPr>
              <a:t>такие малые фольклорные формы как, </a:t>
            </a:r>
            <a:endParaRPr lang="ru-RU" sz="1600" dirty="0" smtClean="0">
              <a:solidFill>
                <a:schemeClr val="accent1">
                  <a:lumMod val="50000"/>
                </a:schemeClr>
              </a:solidFill>
              <a:latin typeface="Bookman Old Style" panose="02050604050505020204" pitchFamily="18" charset="0"/>
              <a:ea typeface="Times New Roman"/>
              <a:cs typeface="Times New Roman"/>
            </a:endParaRPr>
          </a:p>
          <a:p>
            <a:r>
              <a:rPr lang="ru-RU" sz="1600" dirty="0">
                <a:solidFill>
                  <a:schemeClr val="accent1">
                    <a:lumMod val="50000"/>
                  </a:schemeClr>
                </a:solidFill>
                <a:latin typeface="Bookman Old Style" panose="02050604050505020204" pitchFamily="18" charset="0"/>
                <a:ea typeface="Times New Roman"/>
                <a:cs typeface="Times New Roman"/>
              </a:rPr>
              <a:t> </a:t>
            </a:r>
            <a:r>
              <a:rPr lang="ru-RU" sz="1600" dirty="0" smtClean="0">
                <a:solidFill>
                  <a:schemeClr val="accent1">
                    <a:lumMod val="50000"/>
                  </a:schemeClr>
                </a:solidFill>
                <a:latin typeface="Bookman Old Style" panose="02050604050505020204" pitchFamily="18" charset="0"/>
                <a:ea typeface="Times New Roman"/>
                <a:cs typeface="Times New Roman"/>
              </a:rPr>
              <a:t>       </a:t>
            </a:r>
            <a:r>
              <a:rPr lang="ru-RU" sz="1600" dirty="0" smtClean="0">
                <a:solidFill>
                  <a:schemeClr val="accent1">
                    <a:lumMod val="50000"/>
                  </a:schemeClr>
                </a:solidFill>
                <a:latin typeface="Bookman Old Style" panose="02050604050505020204" pitchFamily="18" charset="0"/>
                <a:ea typeface="Times New Roman"/>
                <a:cs typeface="Times New Roman"/>
              </a:rPr>
              <a:t>пословицы</a:t>
            </a:r>
            <a:r>
              <a:rPr lang="ru-RU" sz="1600" dirty="0">
                <a:solidFill>
                  <a:schemeClr val="accent1">
                    <a:lumMod val="50000"/>
                  </a:schemeClr>
                </a:solidFill>
                <a:latin typeface="Bookman Old Style" panose="02050604050505020204" pitchFamily="18" charset="0"/>
                <a:ea typeface="Times New Roman"/>
                <a:cs typeface="Times New Roman"/>
              </a:rPr>
              <a:t>, поговорки, </a:t>
            </a:r>
            <a:r>
              <a:rPr lang="ru-RU" sz="1600" dirty="0" err="1">
                <a:solidFill>
                  <a:schemeClr val="accent1">
                    <a:lumMod val="50000"/>
                  </a:schemeClr>
                </a:solidFill>
                <a:latin typeface="Bookman Old Style" panose="02050604050505020204" pitchFamily="18" charset="0"/>
                <a:ea typeface="Times New Roman"/>
                <a:cs typeface="Times New Roman"/>
              </a:rPr>
              <a:t>потешки</a:t>
            </a:r>
            <a:r>
              <a:rPr lang="ru-RU" sz="1600" dirty="0">
                <a:solidFill>
                  <a:schemeClr val="accent1">
                    <a:lumMod val="50000"/>
                  </a:schemeClr>
                </a:solidFill>
                <a:latin typeface="Bookman Old Style" panose="02050604050505020204" pitchFamily="18" charset="0"/>
                <a:ea typeface="Times New Roman"/>
                <a:cs typeface="Times New Roman"/>
              </a:rPr>
              <a:t>, прибаутки, считалки и конечно загадки</a:t>
            </a:r>
            <a:r>
              <a:rPr lang="ru-RU" sz="1600" dirty="0" smtClean="0">
                <a:solidFill>
                  <a:schemeClr val="accent1">
                    <a:lumMod val="50000"/>
                  </a:schemeClr>
                </a:solidFill>
                <a:latin typeface="Bookman Old Style" panose="02050604050505020204" pitchFamily="18" charset="0"/>
                <a:ea typeface="Times New Roman"/>
                <a:cs typeface="Times New Roman"/>
              </a:rPr>
              <a:t>.</a:t>
            </a:r>
            <a:endParaRPr lang="ru-RU" sz="1600" dirty="0">
              <a:solidFill>
                <a:schemeClr val="accent1">
                  <a:lumMod val="50000"/>
                </a:schemeClr>
              </a:solidFill>
              <a:latin typeface="Bookman Old Style" panose="02050604050505020204" pitchFamily="18" charset="0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613111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23478"/>
            <a:ext cx="8712968" cy="4767932"/>
          </a:xfrm>
        </p:spPr>
        <p:txBody>
          <a:bodyPr/>
          <a:lstStyle/>
          <a:p>
            <a:pPr marL="0" indent="0" algn="l">
              <a:buNone/>
            </a:pPr>
            <a:r>
              <a:rPr lang="ru-RU" sz="2000" dirty="0">
                <a:solidFill>
                  <a:srgbClr val="4E67C8">
                    <a:lumMod val="50000"/>
                  </a:srgbClr>
                </a:solidFill>
                <a:effectLst/>
                <a:latin typeface="Bookman Old Style" panose="0205060405050502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solidFill>
                  <a:srgbClr val="4E67C8">
                    <a:lumMod val="50000"/>
                  </a:srgbClr>
                </a:solidFill>
                <a:effectLst/>
                <a:latin typeface="Bookman Old Style" panose="0205060405050502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ru-RU" sz="2000" dirty="0" smtClean="0">
                <a:solidFill>
                  <a:srgbClr val="4E67C8">
                    <a:lumMod val="50000"/>
                  </a:srgbClr>
                </a:solidFill>
                <a:effectLst/>
                <a:latin typeface="Bookman Old Style" panose="0205060405050502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Образовательная область «Познавательное развитие»    </a:t>
            </a:r>
            <a:br>
              <a:rPr lang="ru-RU" sz="2000" dirty="0" smtClean="0">
                <a:solidFill>
                  <a:srgbClr val="4E67C8">
                    <a:lumMod val="50000"/>
                  </a:srgbClr>
                </a:solidFill>
                <a:effectLst/>
                <a:latin typeface="Bookman Old Style" panose="0205060405050502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solidFill>
                  <a:srgbClr val="4E67C8">
                    <a:lumMod val="50000"/>
                  </a:srgbClr>
                </a:solidFill>
                <a:effectLst/>
                <a:latin typeface="Bookman Old Style" panose="0205060405050502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</a:t>
            </a: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  <a:effectLst/>
                <a:latin typeface="Bookman Old Style" panose="0205060405050502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Познавательно - исследовательская деятельность </a:t>
            </a:r>
            <a:r>
              <a:rPr lang="ru-RU" sz="2000" dirty="0" smtClean="0">
                <a:solidFill>
                  <a:srgbClr val="FF0000"/>
                </a:solidFill>
                <a:effectLst/>
                <a:latin typeface="Bookman Old Style" panose="0205060405050502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 smtClean="0">
                <a:solidFill>
                  <a:srgbClr val="FF0000"/>
                </a:solidFill>
                <a:effectLst/>
                <a:latin typeface="Bookman Old Style" panose="0205060405050502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solidFill>
                  <a:srgbClr val="4E67C8">
                    <a:lumMod val="50000"/>
                  </a:srgbClr>
                </a:solidFill>
                <a:effectLst/>
                <a:latin typeface="Bookman Old Style" panose="0205060405050502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                Что мы делаем?</a:t>
            </a:r>
            <a:br>
              <a:rPr lang="ru-RU" sz="2000" dirty="0" smtClean="0">
                <a:solidFill>
                  <a:srgbClr val="4E67C8">
                    <a:lumMod val="50000"/>
                  </a:srgbClr>
                </a:solidFill>
                <a:effectLst/>
                <a:latin typeface="Bookman Old Style" panose="0205060405050502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0" dirty="0" smtClean="0">
                <a:solidFill>
                  <a:srgbClr val="4E67C8">
                    <a:lumMod val="50000"/>
                  </a:srgbClr>
                </a:solidFill>
                <a:effectLst/>
                <a:latin typeface="Bookman Old Style" panose="0205060405050502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</a:t>
            </a:r>
            <a:r>
              <a:rPr lang="ru-RU" sz="1600" b="0" dirty="0" smtClean="0">
                <a:solidFill>
                  <a:schemeClr val="accent1">
                    <a:lumMod val="50000"/>
                  </a:schemeClr>
                </a:solidFill>
                <a:effectLst/>
                <a:latin typeface="Bookman Old Style" panose="02050604050505020204" pitchFamily="18" charset="0"/>
              </a:rPr>
              <a:t>Проводя эксперименты отрабатываем такие математические понятия, как </a:t>
            </a:r>
            <a:r>
              <a:rPr lang="ru-RU" sz="1600" b="0" dirty="0" smtClean="0">
                <a:solidFill>
                  <a:schemeClr val="accent1">
                    <a:lumMod val="50000"/>
                  </a:schemeClr>
                </a:solidFill>
                <a:effectLst/>
                <a:latin typeface="Bookman Old Style" panose="02050604050505020204" pitchFamily="18" charset="0"/>
              </a:rPr>
              <a:t/>
            </a:r>
            <a:br>
              <a:rPr lang="ru-RU" sz="1600" b="0" dirty="0" smtClean="0">
                <a:solidFill>
                  <a:schemeClr val="accent1">
                    <a:lumMod val="50000"/>
                  </a:schemeClr>
                </a:solidFill>
                <a:effectLst/>
                <a:latin typeface="Bookman Old Style" panose="02050604050505020204" pitchFamily="18" charset="0"/>
              </a:rPr>
            </a:br>
            <a:r>
              <a:rPr lang="ru-RU" sz="1600" b="0" dirty="0">
                <a:solidFill>
                  <a:schemeClr val="accent1">
                    <a:lumMod val="50000"/>
                  </a:schemeClr>
                </a:solidFill>
                <a:effectLst/>
                <a:latin typeface="Bookman Old Style" panose="02050604050505020204" pitchFamily="18" charset="0"/>
              </a:rPr>
              <a:t> </a:t>
            </a:r>
            <a:r>
              <a:rPr lang="ru-RU" sz="1600" b="0" dirty="0" smtClean="0">
                <a:solidFill>
                  <a:schemeClr val="accent1">
                    <a:lumMod val="50000"/>
                  </a:schemeClr>
                </a:solidFill>
                <a:effectLst/>
                <a:latin typeface="Bookman Old Style" panose="02050604050505020204" pitchFamily="18" charset="0"/>
              </a:rPr>
              <a:t>  </a:t>
            </a:r>
            <a:r>
              <a:rPr lang="ru-RU" sz="1600" b="0" dirty="0" smtClean="0">
                <a:solidFill>
                  <a:schemeClr val="accent1">
                    <a:lumMod val="50000"/>
                  </a:schemeClr>
                </a:solidFill>
                <a:effectLst/>
                <a:latin typeface="Bookman Old Style" panose="02050604050505020204" pitchFamily="18" charset="0"/>
              </a:rPr>
              <a:t>форма</a:t>
            </a:r>
            <a:r>
              <a:rPr lang="ru-RU" sz="1600" b="0" dirty="0" smtClean="0">
                <a:solidFill>
                  <a:schemeClr val="accent1">
                    <a:lumMod val="50000"/>
                  </a:schemeClr>
                </a:solidFill>
                <a:effectLst/>
                <a:latin typeface="Bookman Old Style" panose="02050604050505020204" pitchFamily="18" charset="0"/>
              </a:rPr>
              <a:t>, величина, измерение массы;</a:t>
            </a:r>
            <a:br>
              <a:rPr lang="ru-RU" sz="1600" b="0" dirty="0" smtClean="0">
                <a:solidFill>
                  <a:schemeClr val="accent1">
                    <a:lumMod val="50000"/>
                  </a:schemeClr>
                </a:solidFill>
                <a:effectLst/>
                <a:latin typeface="Bookman Old Style" panose="02050604050505020204" pitchFamily="18" charset="0"/>
              </a:rPr>
            </a:br>
            <a:r>
              <a:rPr lang="ru-RU" sz="1600" b="0" dirty="0" smtClean="0">
                <a:solidFill>
                  <a:srgbClr val="4E67C8">
                    <a:lumMod val="50000"/>
                  </a:srgbClr>
                </a:solidFill>
                <a:effectLst/>
                <a:latin typeface="Bookman Old Style" panose="0205060405050502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</a:t>
            </a:r>
            <a:r>
              <a:rPr lang="ru-RU" sz="1600" b="0" dirty="0" smtClean="0">
                <a:solidFill>
                  <a:schemeClr val="accent1">
                    <a:lumMod val="50000"/>
                  </a:schemeClr>
                </a:solidFill>
                <a:effectLst/>
                <a:latin typeface="Bookman Old Style" panose="02050604050505020204" pitchFamily="18" charset="0"/>
              </a:rPr>
              <a:t>Решаем такие задачи как деление предметов на равные и не равные части;</a:t>
            </a:r>
            <a:r>
              <a:rPr lang="ru-RU" sz="1600" dirty="0" smtClean="0">
                <a:solidFill>
                  <a:schemeClr val="accent1">
                    <a:lumMod val="50000"/>
                  </a:schemeClr>
                </a:solidFill>
                <a:effectLst/>
                <a:latin typeface="Bookman Old Style" panose="0205060405050502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dirty="0" smtClean="0">
                <a:solidFill>
                  <a:schemeClr val="accent1">
                    <a:lumMod val="50000"/>
                  </a:schemeClr>
                </a:solidFill>
                <a:effectLst/>
                <a:latin typeface="Bookman Old Style" panose="0205060405050502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0" dirty="0" smtClean="0">
                <a:solidFill>
                  <a:srgbClr val="4E67C8">
                    <a:lumMod val="50000"/>
                  </a:srgbClr>
                </a:solidFill>
                <a:effectLst/>
                <a:latin typeface="Bookman Old Style" panose="0205060405050502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</a:t>
            </a:r>
            <a:r>
              <a:rPr lang="ru-RU" sz="1600" b="0" dirty="0" smtClean="0">
                <a:solidFill>
                  <a:schemeClr val="accent1">
                    <a:lumMod val="50000"/>
                  </a:schemeClr>
                </a:solidFill>
                <a:effectLst/>
                <a:latin typeface="Bookman Old Style" panose="02050604050505020204" pitchFamily="18" charset="0"/>
              </a:rPr>
              <a:t>Учимся сравнивать, измерять, делать выводы;</a:t>
            </a:r>
            <a:br>
              <a:rPr lang="ru-RU" sz="1600" b="0" dirty="0" smtClean="0">
                <a:solidFill>
                  <a:schemeClr val="accent1">
                    <a:lumMod val="50000"/>
                  </a:schemeClr>
                </a:solidFill>
                <a:effectLst/>
                <a:latin typeface="Bookman Old Style" panose="02050604050505020204" pitchFamily="18" charset="0"/>
              </a:rPr>
            </a:br>
            <a:r>
              <a:rPr lang="ru-RU" sz="1600" b="0" dirty="0" smtClean="0">
                <a:solidFill>
                  <a:schemeClr val="accent1">
                    <a:lumMod val="50000"/>
                  </a:schemeClr>
                </a:solidFill>
                <a:effectLst/>
                <a:latin typeface="Bookman Old Style" panose="02050604050505020204" pitchFamily="18" charset="0"/>
              </a:rPr>
              <a:t>                                          </a:t>
            </a:r>
            <a:r>
              <a:rPr lang="ru-RU" sz="1600" b="0" dirty="0" smtClean="0">
                <a:solidFill>
                  <a:schemeClr val="accent1">
                    <a:lumMod val="50000"/>
                  </a:schemeClr>
                </a:solidFill>
                <a:effectLst/>
                <a:latin typeface="Bookman Old Style" panose="02050604050505020204" pitchFamily="18" charset="0"/>
              </a:rPr>
              <a:t> </a:t>
            </a: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  <a:effectLst/>
                <a:latin typeface="Bookman Old Style" panose="02050604050505020204" pitchFamily="18" charset="0"/>
              </a:rPr>
              <a:t>Конструирование</a:t>
            </a:r>
            <a:r>
              <a:rPr lang="ru-RU" sz="1600" dirty="0">
                <a:solidFill>
                  <a:srgbClr val="FF0000"/>
                </a:solidFill>
                <a:effectLst/>
                <a:latin typeface="Bookman Old Style" panose="02050604050505020204" pitchFamily="18" charset="0"/>
              </a:rPr>
              <a:t/>
            </a:r>
            <a:br>
              <a:rPr lang="ru-RU" sz="1600" dirty="0">
                <a:solidFill>
                  <a:srgbClr val="FF0000"/>
                </a:solidFill>
                <a:effectLst/>
                <a:latin typeface="Bookman Old Style" panose="02050604050505020204" pitchFamily="18" charset="0"/>
              </a:rPr>
            </a:br>
            <a:r>
              <a:rPr lang="ru-RU" sz="1600" b="0" dirty="0">
                <a:solidFill>
                  <a:srgbClr val="4E67C8">
                    <a:lumMod val="50000"/>
                  </a:srgbClr>
                </a:solidFill>
                <a:effectLst/>
                <a:latin typeface="Bookman Old Style" panose="0205060405050502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</a:t>
            </a:r>
            <a:r>
              <a:rPr lang="ru-RU" sz="1600" b="0" dirty="0" smtClean="0">
                <a:solidFill>
                  <a:schemeClr val="accent1">
                    <a:lumMod val="50000"/>
                  </a:schemeClr>
                </a:solidFill>
                <a:effectLst/>
                <a:latin typeface="Bookman Old Style" panose="02050604050505020204" pitchFamily="18" charset="0"/>
              </a:rPr>
              <a:t>Используем </a:t>
            </a:r>
            <a:r>
              <a:rPr lang="ru-RU" sz="1600" b="0" dirty="0">
                <a:solidFill>
                  <a:schemeClr val="accent1">
                    <a:lumMod val="50000"/>
                  </a:schemeClr>
                </a:solidFill>
                <a:effectLst/>
                <a:latin typeface="Bookman Old Style" panose="02050604050505020204" pitchFamily="18" charset="0"/>
              </a:rPr>
              <a:t>детали разной формы, </a:t>
            </a:r>
            <a:r>
              <a:rPr lang="ru-RU" sz="1600" b="0" dirty="0" smtClean="0">
                <a:solidFill>
                  <a:schemeClr val="accent1">
                    <a:lumMod val="50000"/>
                  </a:schemeClr>
                </a:solidFill>
                <a:effectLst/>
                <a:latin typeface="Bookman Old Style" panose="02050604050505020204" pitchFamily="18" charset="0"/>
              </a:rPr>
              <a:t>окрашенные </a:t>
            </a:r>
            <a:br>
              <a:rPr lang="ru-RU" sz="1600" b="0" dirty="0" smtClean="0">
                <a:solidFill>
                  <a:schemeClr val="accent1">
                    <a:lumMod val="50000"/>
                  </a:schemeClr>
                </a:solidFill>
                <a:effectLst/>
                <a:latin typeface="Bookman Old Style" panose="02050604050505020204" pitchFamily="18" charset="0"/>
              </a:rPr>
            </a:br>
            <a:r>
              <a:rPr lang="ru-RU" sz="1600" b="0" dirty="0" smtClean="0">
                <a:solidFill>
                  <a:schemeClr val="accent1">
                    <a:lumMod val="50000"/>
                  </a:schemeClr>
                </a:solidFill>
                <a:effectLst/>
                <a:latin typeface="Bookman Old Style" panose="02050604050505020204" pitchFamily="18" charset="0"/>
              </a:rPr>
              <a:t>   в </a:t>
            </a:r>
            <a:r>
              <a:rPr lang="ru-RU" sz="1600" b="0" dirty="0">
                <a:solidFill>
                  <a:schemeClr val="accent1">
                    <a:lumMod val="50000"/>
                  </a:schemeClr>
                </a:solidFill>
                <a:effectLst/>
                <a:latin typeface="Bookman Old Style" panose="02050604050505020204" pitchFamily="18" charset="0"/>
              </a:rPr>
              <a:t>основные цвета;</a:t>
            </a:r>
            <a:br>
              <a:rPr lang="ru-RU" sz="1600" b="0" dirty="0">
                <a:solidFill>
                  <a:schemeClr val="accent1">
                    <a:lumMod val="50000"/>
                  </a:schemeClr>
                </a:solidFill>
                <a:effectLst/>
                <a:latin typeface="Bookman Old Style" panose="02050604050505020204" pitchFamily="18" charset="0"/>
              </a:rPr>
            </a:br>
            <a:r>
              <a:rPr lang="ru-RU" sz="1600" b="0" dirty="0">
                <a:solidFill>
                  <a:schemeClr val="accent1">
                    <a:lumMod val="50000"/>
                  </a:schemeClr>
                </a:solidFill>
                <a:effectLst/>
                <a:latin typeface="Bookman Old Style" panose="02050604050505020204" pitchFamily="18" charset="0"/>
              </a:rPr>
              <a:t>• </a:t>
            </a:r>
            <a:r>
              <a:rPr lang="ru-RU" sz="1600" b="0" dirty="0" smtClean="0">
                <a:solidFill>
                  <a:schemeClr val="accent1">
                    <a:lumMod val="50000"/>
                  </a:schemeClr>
                </a:solidFill>
                <a:effectLst/>
                <a:latin typeface="Bookman Old Style" panose="02050604050505020204" pitchFamily="18" charset="0"/>
              </a:rPr>
              <a:t>Используем первоначальные </a:t>
            </a:r>
            <a:r>
              <a:rPr lang="ru-RU" sz="1600" b="0" dirty="0">
                <a:solidFill>
                  <a:schemeClr val="accent1">
                    <a:lumMod val="50000"/>
                  </a:schemeClr>
                </a:solidFill>
                <a:effectLst/>
                <a:latin typeface="Bookman Old Style" panose="02050604050505020204" pitchFamily="18" charset="0"/>
              </a:rPr>
              <a:t>измерительные </a:t>
            </a:r>
            <a:br>
              <a:rPr lang="ru-RU" sz="1600" b="0" dirty="0">
                <a:solidFill>
                  <a:schemeClr val="accent1">
                    <a:lumMod val="50000"/>
                  </a:schemeClr>
                </a:solidFill>
                <a:effectLst/>
                <a:latin typeface="Bookman Old Style" panose="02050604050505020204" pitchFamily="18" charset="0"/>
              </a:rPr>
            </a:br>
            <a:r>
              <a:rPr lang="ru-RU" sz="1600" b="0" dirty="0" smtClean="0">
                <a:solidFill>
                  <a:schemeClr val="accent1">
                    <a:lumMod val="50000"/>
                  </a:schemeClr>
                </a:solidFill>
                <a:effectLst/>
                <a:latin typeface="Bookman Old Style" panose="02050604050505020204" pitchFamily="18" charset="0"/>
              </a:rPr>
              <a:t>   умения</a:t>
            </a:r>
            <a:r>
              <a:rPr lang="ru-RU" sz="1600" b="0" dirty="0">
                <a:solidFill>
                  <a:schemeClr val="accent1">
                    <a:lumMod val="50000"/>
                  </a:schemeClr>
                </a:solidFill>
                <a:effectLst/>
                <a:latin typeface="Bookman Old Style" panose="02050604050505020204" pitchFamily="18" charset="0"/>
              </a:rPr>
              <a:t> </a:t>
            </a:r>
            <a:r>
              <a:rPr lang="ru-RU" sz="1600" b="0" i="1" dirty="0" smtClean="0">
                <a:solidFill>
                  <a:schemeClr val="accent1">
                    <a:lumMod val="50000"/>
                  </a:schemeClr>
                </a:solidFill>
                <a:effectLst/>
                <a:latin typeface="Bookman Old Style" panose="02050604050505020204" pitchFamily="18" charset="0"/>
              </a:rPr>
              <a:t>(</a:t>
            </a:r>
            <a:r>
              <a:rPr lang="ru-RU" sz="1600" b="0" dirty="0" smtClean="0">
                <a:solidFill>
                  <a:schemeClr val="accent1">
                    <a:lumMod val="50000"/>
                  </a:schemeClr>
                </a:solidFill>
                <a:effectLst/>
                <a:latin typeface="Bookman Old Style" panose="02050604050505020204" pitchFamily="18" charset="0"/>
              </a:rPr>
              <a:t>измерять длину</a:t>
            </a:r>
            <a:r>
              <a:rPr lang="ru-RU" sz="1600" b="0" dirty="0">
                <a:solidFill>
                  <a:schemeClr val="accent1">
                    <a:lumMod val="50000"/>
                  </a:schemeClr>
                </a:solidFill>
                <a:effectLst/>
                <a:latin typeface="Bookman Old Style" panose="02050604050505020204" pitchFamily="18" charset="0"/>
              </a:rPr>
              <a:t>, ширину, </a:t>
            </a:r>
            <a:r>
              <a:rPr lang="ru-RU" sz="1600" b="0" dirty="0" smtClean="0">
                <a:solidFill>
                  <a:schemeClr val="accent1">
                    <a:lumMod val="50000"/>
                  </a:schemeClr>
                </a:solidFill>
                <a:effectLst/>
                <a:latin typeface="Bookman Old Style" panose="02050604050505020204" pitchFamily="18" charset="0"/>
              </a:rPr>
              <a:t>высоту);</a:t>
            </a:r>
            <a:r>
              <a:rPr lang="ru-RU" sz="1600" b="0" dirty="0">
                <a:solidFill>
                  <a:schemeClr val="accent1">
                    <a:lumMod val="50000"/>
                  </a:schemeClr>
                </a:solidFill>
                <a:effectLst/>
                <a:latin typeface="Bookman Old Style" panose="02050604050505020204" pitchFamily="18" charset="0"/>
              </a:rPr>
              <a:t/>
            </a:r>
            <a:br>
              <a:rPr lang="ru-RU" sz="1600" b="0" dirty="0">
                <a:solidFill>
                  <a:schemeClr val="accent1">
                    <a:lumMod val="50000"/>
                  </a:schemeClr>
                </a:solidFill>
                <a:effectLst/>
                <a:latin typeface="Bookman Old Style" panose="02050604050505020204" pitchFamily="18" charset="0"/>
              </a:rPr>
            </a:br>
            <a:r>
              <a:rPr lang="ru-RU" sz="1600" b="0" dirty="0">
                <a:solidFill>
                  <a:schemeClr val="accent1">
                    <a:lumMod val="50000"/>
                  </a:schemeClr>
                </a:solidFill>
                <a:effectLst/>
                <a:latin typeface="Bookman Old Style" panose="02050604050505020204" pitchFamily="18" charset="0"/>
              </a:rPr>
              <a:t>• </a:t>
            </a:r>
            <a:r>
              <a:rPr lang="ru-RU" sz="1600" b="0" dirty="0" smtClean="0">
                <a:solidFill>
                  <a:schemeClr val="accent1">
                    <a:lumMod val="50000"/>
                  </a:schemeClr>
                </a:solidFill>
                <a:effectLst/>
                <a:latin typeface="Bookman Old Style" panose="02050604050505020204" pitchFamily="18" charset="0"/>
              </a:rPr>
              <a:t>Закрепляем ориентировку </a:t>
            </a:r>
            <a:r>
              <a:rPr lang="ru-RU" sz="1600" b="0" dirty="0">
                <a:solidFill>
                  <a:schemeClr val="accent1">
                    <a:lumMod val="50000"/>
                  </a:schemeClr>
                </a:solidFill>
                <a:effectLst/>
                <a:latin typeface="Bookman Old Style" panose="02050604050505020204" pitchFamily="18" charset="0"/>
              </a:rPr>
              <a:t>в пространстве </a:t>
            </a:r>
            <a:r>
              <a:rPr lang="ru-RU" sz="1600" b="0" dirty="0" smtClean="0">
                <a:solidFill>
                  <a:schemeClr val="accent1">
                    <a:lumMod val="50000"/>
                  </a:schemeClr>
                </a:solidFill>
                <a:effectLst/>
                <a:latin typeface="Bookman Old Style" panose="02050604050505020204" pitchFamily="18" charset="0"/>
              </a:rPr>
              <a:t/>
            </a:r>
            <a:br>
              <a:rPr lang="ru-RU" sz="1600" b="0" dirty="0" smtClean="0">
                <a:solidFill>
                  <a:schemeClr val="accent1">
                    <a:lumMod val="50000"/>
                  </a:schemeClr>
                </a:solidFill>
                <a:effectLst/>
                <a:latin typeface="Bookman Old Style" panose="02050604050505020204" pitchFamily="18" charset="0"/>
              </a:rPr>
            </a:br>
            <a:r>
              <a:rPr lang="ru-RU" sz="1600" b="0" dirty="0" smtClean="0">
                <a:solidFill>
                  <a:schemeClr val="accent1">
                    <a:lumMod val="50000"/>
                  </a:schemeClr>
                </a:solidFill>
                <a:effectLst/>
                <a:latin typeface="Bookman Old Style" panose="02050604050505020204" pitchFamily="18" charset="0"/>
              </a:rPr>
              <a:t>   и </a:t>
            </a:r>
            <a:r>
              <a:rPr lang="ru-RU" sz="1600" b="0" dirty="0">
                <a:solidFill>
                  <a:schemeClr val="accent1">
                    <a:lumMod val="50000"/>
                  </a:schemeClr>
                </a:solidFill>
                <a:effectLst/>
                <a:latin typeface="Bookman Old Style" panose="02050604050505020204" pitchFamily="18" charset="0"/>
              </a:rPr>
              <a:t>на плоскости;</a:t>
            </a:r>
            <a:br>
              <a:rPr lang="ru-RU" sz="1600" b="0" dirty="0">
                <a:solidFill>
                  <a:schemeClr val="accent1">
                    <a:lumMod val="50000"/>
                  </a:schemeClr>
                </a:solidFill>
                <a:effectLst/>
                <a:latin typeface="Bookman Old Style" panose="02050604050505020204" pitchFamily="18" charset="0"/>
              </a:rPr>
            </a:br>
            <a:r>
              <a:rPr lang="ru-RU" sz="1600" b="0" dirty="0" smtClean="0">
                <a:solidFill>
                  <a:schemeClr val="accent1">
                    <a:lumMod val="50000"/>
                  </a:schemeClr>
                </a:solidFill>
                <a:effectLst/>
                <a:latin typeface="Bookman Old Style" panose="02050604050505020204" pitchFamily="18" charset="0"/>
              </a:rPr>
              <a:t>• Учимся работать используя схемы, образцы.</a:t>
            </a:r>
            <a:r>
              <a:rPr lang="ru-RU" sz="1600" b="0" dirty="0">
                <a:solidFill>
                  <a:schemeClr val="accent1">
                    <a:lumMod val="50000"/>
                  </a:schemeClr>
                </a:solidFill>
                <a:effectLst/>
                <a:latin typeface="Arial"/>
              </a:rPr>
              <a:t/>
            </a:r>
            <a:br>
              <a:rPr lang="ru-RU" sz="1600" b="0" dirty="0">
                <a:solidFill>
                  <a:schemeClr val="accent1">
                    <a:lumMod val="50000"/>
                  </a:schemeClr>
                </a:solidFill>
                <a:effectLst/>
                <a:latin typeface="Arial"/>
              </a:rPr>
            </a:br>
            <a:r>
              <a:rPr lang="ru-RU" sz="1600" dirty="0" smtClean="0">
                <a:solidFill>
                  <a:srgbClr val="FF0000"/>
                </a:solidFill>
                <a:effectLst/>
                <a:latin typeface="Bookman Old Style" panose="02050604050505020204" pitchFamily="18" charset="0"/>
              </a:rPr>
              <a:t/>
            </a:r>
            <a:br>
              <a:rPr lang="ru-RU" sz="1600" dirty="0" smtClean="0">
                <a:solidFill>
                  <a:srgbClr val="FF0000"/>
                </a:solidFill>
                <a:effectLst/>
                <a:latin typeface="Bookman Old Style" panose="02050604050505020204" pitchFamily="18" charset="0"/>
              </a:rPr>
            </a:br>
            <a:r>
              <a:rPr lang="ru-RU" sz="1600" dirty="0" smtClean="0">
                <a:solidFill>
                  <a:srgbClr val="4E67C8">
                    <a:lumMod val="50000"/>
                  </a:srgbClr>
                </a:solidFill>
                <a:effectLst/>
                <a:latin typeface="Bookman Old Style" panose="0205060405050502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dirty="0" smtClean="0">
                <a:solidFill>
                  <a:srgbClr val="4E67C8">
                    <a:lumMod val="50000"/>
                  </a:srgbClr>
                </a:solidFill>
                <a:effectLst/>
                <a:latin typeface="Bookman Old Style" panose="0205060405050502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 smtClean="0">
                <a:solidFill>
                  <a:srgbClr val="4E67C8">
                    <a:lumMod val="50000"/>
                  </a:srgbClr>
                </a:solidFill>
                <a:effectLst/>
                <a:latin typeface="Bookman Old Style" panose="0205060405050502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dirty="0" smtClean="0">
                <a:solidFill>
                  <a:srgbClr val="4E67C8">
                    <a:lumMod val="50000"/>
                  </a:srgbClr>
                </a:solidFill>
                <a:effectLst/>
                <a:latin typeface="Bookman Old Style" panose="0205060405050502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 smtClean="0">
                <a:solidFill>
                  <a:srgbClr val="4E67C8">
                    <a:lumMod val="50000"/>
                  </a:srgbClr>
                </a:solidFill>
                <a:effectLst/>
                <a:latin typeface="Bookman Old Style" panose="0205060405050502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dirty="0" smtClean="0">
                <a:solidFill>
                  <a:srgbClr val="4E67C8">
                    <a:lumMod val="50000"/>
                  </a:srgbClr>
                </a:solidFill>
                <a:effectLst/>
                <a:latin typeface="Bookman Old Style" panose="0205060405050502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solidFill>
                  <a:srgbClr val="4E67C8">
                    <a:lumMod val="50000"/>
                  </a:srgbClr>
                </a:solidFill>
                <a:effectLst/>
                <a:latin typeface="Bookman Old Style" panose="0205060405050502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dirty="0">
                <a:solidFill>
                  <a:srgbClr val="4E67C8">
                    <a:lumMod val="50000"/>
                  </a:srgbClr>
                </a:solidFill>
                <a:effectLst/>
                <a:latin typeface="Bookman Old Style" panose="0205060405050502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 smtClean="0">
                <a:solidFill>
                  <a:srgbClr val="4E67C8">
                    <a:lumMod val="50000"/>
                  </a:srgbClr>
                </a:solidFill>
                <a:effectLst/>
                <a:latin typeface="Bookman Old Style" panose="0205060405050502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dirty="0" smtClean="0">
                <a:solidFill>
                  <a:srgbClr val="4E67C8">
                    <a:lumMod val="50000"/>
                  </a:srgbClr>
                </a:solidFill>
                <a:effectLst/>
                <a:latin typeface="Bookman Old Style" panose="0205060405050502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 smtClean="0">
                <a:solidFill>
                  <a:srgbClr val="4E67C8">
                    <a:lumMod val="50000"/>
                  </a:srgbClr>
                </a:solidFill>
                <a:effectLst/>
                <a:latin typeface="Bookman Old Style" panose="0205060405050502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dirty="0" smtClean="0">
                <a:solidFill>
                  <a:srgbClr val="4E67C8">
                    <a:lumMod val="50000"/>
                  </a:srgbClr>
                </a:solidFill>
                <a:effectLst/>
                <a:latin typeface="Bookman Old Style" panose="0205060405050502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 smtClean="0">
                <a:solidFill>
                  <a:srgbClr val="4E67C8">
                    <a:lumMod val="50000"/>
                  </a:srgbClr>
                </a:solidFill>
                <a:effectLst/>
                <a:latin typeface="Bookman Old Style" panose="0205060405050502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dirty="0" smtClean="0">
                <a:solidFill>
                  <a:srgbClr val="4E67C8">
                    <a:lumMod val="50000"/>
                  </a:srgbClr>
                </a:solidFill>
                <a:effectLst/>
                <a:latin typeface="Bookman Old Style" panose="0205060405050502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23434" y="1779663"/>
            <a:ext cx="3441053" cy="30963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291929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23478"/>
            <a:ext cx="8784976" cy="4536504"/>
          </a:xfrm>
        </p:spPr>
        <p:txBody>
          <a:bodyPr/>
          <a:lstStyle/>
          <a:p>
            <a:pPr marL="0" indent="0" algn="l">
              <a:buNone/>
            </a:pPr>
            <a:r>
              <a:rPr lang="ru-RU" sz="1600" dirty="0" smtClean="0">
                <a:solidFill>
                  <a:srgbClr val="4E67C8">
                    <a:lumMod val="50000"/>
                  </a:srgbClr>
                </a:solidFill>
                <a:effectLst/>
                <a:latin typeface="Bookman Old Style" panose="0205060405050502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</a:t>
            </a: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  <a:effectLst/>
                <a:latin typeface="Bookman Old Style" panose="0205060405050502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Образовательная </a:t>
            </a: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  <a:effectLst/>
                <a:latin typeface="Bookman Old Style" panose="0205060405050502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область «Речевое развитие»    </a:t>
            </a:r>
            <a:br>
              <a:rPr lang="ru-RU" sz="2000" dirty="0" smtClean="0">
                <a:solidFill>
                  <a:schemeClr val="accent1">
                    <a:lumMod val="50000"/>
                  </a:schemeClr>
                </a:solidFill>
                <a:effectLst/>
                <a:latin typeface="Bookman Old Style" panose="0205060405050502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  <a:effectLst/>
                <a:latin typeface="Bookman Old Style" panose="0205060405050502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</a:t>
            </a:r>
            <a:r>
              <a:rPr lang="ru-RU" sz="2000" i="1" dirty="0" smtClean="0">
                <a:solidFill>
                  <a:schemeClr val="accent1">
                    <a:lumMod val="50000"/>
                  </a:schemeClr>
                </a:solidFill>
                <a:effectLst/>
                <a:latin typeface="Bookman Old Style" panose="0205060405050502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  <a:effectLst/>
                <a:latin typeface="Bookman Old Style" panose="0205060405050502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Коммуникативная </a:t>
            </a: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  <a:effectLst/>
                <a:latin typeface="Bookman Old Style" panose="0205060405050502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деятельность</a:t>
            </a:r>
            <a:br>
              <a:rPr lang="ru-RU" sz="2000" dirty="0" smtClean="0">
                <a:solidFill>
                  <a:schemeClr val="accent1">
                    <a:lumMod val="50000"/>
                  </a:schemeClr>
                </a:solidFill>
                <a:effectLst/>
                <a:latin typeface="Bookman Old Style" panose="0205060405050502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  <a:effectLst/>
                <a:latin typeface="Bookman Old Style" panose="0205060405050502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                 </a:t>
            </a: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  <a:effectLst/>
                <a:latin typeface="Bookman Old Style" panose="0205060405050502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  <a:effectLst/>
                <a:latin typeface="Bookman Old Style" panose="0205060405050502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Что мы делаем</a:t>
            </a: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  <a:effectLst/>
                <a:latin typeface="Bookman Old Style" panose="0205060405050502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r>
              <a:rPr lang="ru-RU" sz="1600" dirty="0" smtClean="0">
                <a:solidFill>
                  <a:srgbClr val="4E67C8">
                    <a:lumMod val="50000"/>
                  </a:srgbClr>
                </a:solidFill>
                <a:effectLst/>
                <a:latin typeface="Bookman Old Style" panose="0205060405050502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dirty="0" smtClean="0">
                <a:solidFill>
                  <a:srgbClr val="4E67C8">
                    <a:lumMod val="50000"/>
                  </a:srgbClr>
                </a:solidFill>
                <a:effectLst/>
                <a:latin typeface="Bookman Old Style" panose="0205060405050502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 smtClean="0">
                <a:solidFill>
                  <a:srgbClr val="4E67C8">
                    <a:lumMod val="50000"/>
                  </a:srgbClr>
                </a:solidFill>
                <a:effectLst/>
                <a:latin typeface="Bookman Old Style" panose="0205060405050502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1600" b="0" dirty="0" smtClean="0">
                <a:solidFill>
                  <a:schemeClr val="accent1">
                    <a:lumMod val="50000"/>
                  </a:schemeClr>
                </a:solidFill>
                <a:effectLst/>
                <a:latin typeface="Bookman Old Style" panose="0205060405050502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</a:t>
            </a:r>
            <a:r>
              <a:rPr lang="ru-RU" sz="1800" b="0" dirty="0" smtClean="0">
                <a:solidFill>
                  <a:schemeClr val="accent1">
                    <a:lumMod val="50000"/>
                  </a:schemeClr>
                </a:solidFill>
                <a:effectLst/>
                <a:latin typeface="Bookman Old Style" panose="0205060405050502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ru-RU" sz="1800" b="0" dirty="0" smtClean="0">
                <a:solidFill>
                  <a:schemeClr val="accent1">
                    <a:lumMod val="50000"/>
                  </a:schemeClr>
                </a:solidFill>
                <a:effectLst/>
                <a:latin typeface="Bookman Old Style" panose="02050604050505020204" pitchFamily="18" charset="0"/>
              </a:rPr>
              <a:t>асширяем словарный запас математическими терминами</a:t>
            </a:r>
            <a:br>
              <a:rPr lang="ru-RU" sz="1800" b="0" dirty="0" smtClean="0">
                <a:solidFill>
                  <a:schemeClr val="accent1">
                    <a:lumMod val="50000"/>
                  </a:schemeClr>
                </a:solidFill>
                <a:effectLst/>
                <a:latin typeface="Bookman Old Style" panose="02050604050505020204" pitchFamily="18" charset="0"/>
              </a:rPr>
            </a:br>
            <a:r>
              <a:rPr lang="ru-RU" sz="1800" b="0" dirty="0" smtClean="0">
                <a:solidFill>
                  <a:schemeClr val="accent1">
                    <a:lumMod val="50000"/>
                  </a:schemeClr>
                </a:solidFill>
                <a:effectLst/>
                <a:latin typeface="Bookman Old Style" panose="02050604050505020204" pitchFamily="18" charset="0"/>
              </a:rPr>
              <a:t>  </a:t>
            </a:r>
            <a:r>
              <a:rPr lang="ru-RU" sz="1800" b="0" dirty="0" smtClean="0">
                <a:solidFill>
                  <a:schemeClr val="accent1">
                    <a:lumMod val="50000"/>
                  </a:schemeClr>
                </a:solidFill>
                <a:effectLst/>
                <a:latin typeface="Bookman Old Style" panose="0205060405050502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У</a:t>
            </a:r>
            <a:r>
              <a:rPr lang="ru-RU" sz="1800" b="0" dirty="0" smtClean="0">
                <a:solidFill>
                  <a:schemeClr val="accent1">
                    <a:lumMod val="50000"/>
                  </a:schemeClr>
                </a:solidFill>
                <a:effectLst/>
                <a:latin typeface="Bookman Old Style" panose="02050604050505020204" pitchFamily="18" charset="0"/>
              </a:rPr>
              <a:t>чим понимать и действовать по устной инструкции</a:t>
            </a:r>
            <a:br>
              <a:rPr lang="ru-RU" sz="1800" b="0" dirty="0" smtClean="0">
                <a:solidFill>
                  <a:schemeClr val="accent1">
                    <a:lumMod val="50000"/>
                  </a:schemeClr>
                </a:solidFill>
                <a:effectLst/>
                <a:latin typeface="Bookman Old Style" panose="02050604050505020204" pitchFamily="18" charset="0"/>
              </a:rPr>
            </a:br>
            <a:r>
              <a:rPr lang="ru-RU" sz="1800" b="0" dirty="0" smtClean="0">
                <a:solidFill>
                  <a:schemeClr val="accent1">
                    <a:lumMod val="50000"/>
                  </a:schemeClr>
                </a:solidFill>
                <a:effectLst/>
                <a:latin typeface="Bookman Old Style" panose="02050604050505020204" pitchFamily="18" charset="0"/>
              </a:rPr>
              <a:t>  </a:t>
            </a:r>
            <a:r>
              <a:rPr lang="ru-RU" sz="1800" b="0" dirty="0" smtClean="0">
                <a:solidFill>
                  <a:schemeClr val="accent1">
                    <a:lumMod val="50000"/>
                  </a:schemeClr>
                </a:solidFill>
                <a:effectLst/>
                <a:latin typeface="Bookman Old Style" panose="0205060405050502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Р</a:t>
            </a:r>
            <a:r>
              <a:rPr lang="ru-RU" sz="1800" b="0" dirty="0" smtClean="0">
                <a:solidFill>
                  <a:schemeClr val="accent1">
                    <a:lumMod val="50000"/>
                  </a:schemeClr>
                </a:solidFill>
                <a:effectLst/>
                <a:latin typeface="Bookman Old Style" panose="02050604050505020204" pitchFamily="18" charset="0"/>
              </a:rPr>
              <a:t>аботаем над развитием устной речи, к которой предъявляются </a:t>
            </a:r>
            <a:r>
              <a:rPr lang="ru-RU" sz="1800" b="0" dirty="0" smtClean="0">
                <a:solidFill>
                  <a:schemeClr val="accent1">
                    <a:lumMod val="50000"/>
                  </a:schemeClr>
                </a:solidFill>
                <a:effectLst/>
                <a:latin typeface="Bookman Old Style" panose="02050604050505020204" pitchFamily="18" charset="0"/>
              </a:rPr>
              <a:t/>
            </a:r>
            <a:br>
              <a:rPr lang="ru-RU" sz="1800" b="0" dirty="0" smtClean="0">
                <a:solidFill>
                  <a:schemeClr val="accent1">
                    <a:lumMod val="50000"/>
                  </a:schemeClr>
                </a:solidFill>
                <a:effectLst/>
                <a:latin typeface="Bookman Old Style" panose="02050604050505020204" pitchFamily="18" charset="0"/>
              </a:rPr>
            </a:br>
            <a:r>
              <a:rPr lang="ru-RU" sz="1800" b="0" dirty="0">
                <a:solidFill>
                  <a:schemeClr val="accent1">
                    <a:lumMod val="50000"/>
                  </a:schemeClr>
                </a:solidFill>
                <a:effectLst/>
                <a:latin typeface="Bookman Old Style" panose="02050604050505020204" pitchFamily="18" charset="0"/>
              </a:rPr>
              <a:t> </a:t>
            </a:r>
            <a:r>
              <a:rPr lang="ru-RU" sz="1800" b="0" dirty="0" smtClean="0">
                <a:solidFill>
                  <a:schemeClr val="accent1">
                    <a:lumMod val="50000"/>
                  </a:schemeClr>
                </a:solidFill>
                <a:effectLst/>
                <a:latin typeface="Bookman Old Style" panose="02050604050505020204" pitchFamily="18" charset="0"/>
              </a:rPr>
              <a:t>    </a:t>
            </a:r>
            <a:r>
              <a:rPr lang="ru-RU" sz="1800" b="0" dirty="0" smtClean="0">
                <a:solidFill>
                  <a:schemeClr val="accent1">
                    <a:lumMod val="50000"/>
                  </a:schemeClr>
                </a:solidFill>
                <a:effectLst/>
                <a:latin typeface="Bookman Old Style" panose="02050604050505020204" pitchFamily="18" charset="0"/>
              </a:rPr>
              <a:t>такие требования </a:t>
            </a:r>
            <a:r>
              <a:rPr lang="ru-RU" sz="1800" b="0" dirty="0" smtClean="0">
                <a:solidFill>
                  <a:schemeClr val="accent1">
                    <a:lumMod val="50000"/>
                  </a:schemeClr>
                </a:solidFill>
                <a:effectLst/>
                <a:latin typeface="Bookman Old Style" panose="02050604050505020204" pitchFamily="18" charset="0"/>
              </a:rPr>
              <a:t>как содержательность, </a:t>
            </a:r>
            <a:r>
              <a:rPr lang="ru-RU" sz="1800" b="0" dirty="0" smtClean="0">
                <a:solidFill>
                  <a:schemeClr val="accent1">
                    <a:lumMod val="50000"/>
                  </a:schemeClr>
                </a:solidFill>
                <a:effectLst/>
                <a:latin typeface="Bookman Old Style" panose="02050604050505020204" pitchFamily="18" charset="0"/>
              </a:rPr>
              <a:t/>
            </a:r>
            <a:br>
              <a:rPr lang="ru-RU" sz="1800" b="0" dirty="0" smtClean="0">
                <a:solidFill>
                  <a:schemeClr val="accent1">
                    <a:lumMod val="50000"/>
                  </a:schemeClr>
                </a:solidFill>
                <a:effectLst/>
                <a:latin typeface="Bookman Old Style" panose="02050604050505020204" pitchFamily="18" charset="0"/>
              </a:rPr>
            </a:br>
            <a:r>
              <a:rPr lang="ru-RU" sz="1800" b="0" dirty="0" smtClean="0">
                <a:solidFill>
                  <a:schemeClr val="accent1">
                    <a:lumMod val="50000"/>
                  </a:schemeClr>
                </a:solidFill>
                <a:effectLst/>
                <a:latin typeface="Bookman Old Style" panose="02050604050505020204" pitchFamily="18" charset="0"/>
              </a:rPr>
              <a:t>     логичность и </a:t>
            </a:r>
            <a:r>
              <a:rPr lang="ru-RU" sz="1800" b="0" dirty="0" smtClean="0">
                <a:solidFill>
                  <a:schemeClr val="accent1">
                    <a:lumMod val="50000"/>
                  </a:schemeClr>
                </a:solidFill>
                <a:effectLst/>
                <a:latin typeface="Bookman Old Style" panose="02050604050505020204" pitchFamily="18" charset="0"/>
              </a:rPr>
              <a:t>последовательность</a:t>
            </a:r>
            <a:br>
              <a:rPr lang="ru-RU" sz="1800" b="0" dirty="0" smtClean="0">
                <a:solidFill>
                  <a:schemeClr val="accent1">
                    <a:lumMod val="50000"/>
                  </a:schemeClr>
                </a:solidFill>
                <a:effectLst/>
                <a:latin typeface="Bookman Old Style" panose="02050604050505020204" pitchFamily="18" charset="0"/>
              </a:rPr>
            </a:br>
            <a:r>
              <a:rPr lang="ru-RU" sz="1800" b="0" dirty="0" smtClean="0">
                <a:solidFill>
                  <a:schemeClr val="accent1">
                    <a:lumMod val="50000"/>
                  </a:schemeClr>
                </a:solidFill>
                <a:effectLst/>
                <a:latin typeface="Bookman Old Style" panose="02050604050505020204" pitchFamily="18" charset="0"/>
              </a:rPr>
              <a:t>  </a:t>
            </a:r>
            <a:r>
              <a:rPr lang="ru-RU" sz="1800" b="0" dirty="0" smtClean="0">
                <a:solidFill>
                  <a:schemeClr val="accent1">
                    <a:lumMod val="50000"/>
                  </a:schemeClr>
                </a:solidFill>
                <a:effectLst/>
                <a:latin typeface="Bookman Old Style" panose="0205060405050502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Учим </a:t>
            </a:r>
            <a:r>
              <a:rPr lang="ru-RU" sz="1800" b="0" dirty="0" smtClean="0">
                <a:solidFill>
                  <a:schemeClr val="accent1">
                    <a:lumMod val="50000"/>
                  </a:schemeClr>
                </a:solidFill>
                <a:effectLst/>
                <a:latin typeface="Bookman Old Style" panose="02050604050505020204" pitchFamily="18" charset="0"/>
              </a:rPr>
              <a:t>сочинять историй в которых </a:t>
            </a:r>
            <a:br>
              <a:rPr lang="ru-RU" sz="1800" b="0" dirty="0" smtClean="0">
                <a:solidFill>
                  <a:schemeClr val="accent1">
                    <a:lumMod val="50000"/>
                  </a:schemeClr>
                </a:solidFill>
                <a:effectLst/>
                <a:latin typeface="Bookman Old Style" panose="02050604050505020204" pitchFamily="18" charset="0"/>
              </a:rPr>
            </a:br>
            <a:r>
              <a:rPr lang="ru-RU" sz="1800" b="0" dirty="0" smtClean="0">
                <a:solidFill>
                  <a:schemeClr val="accent1">
                    <a:lumMod val="50000"/>
                  </a:schemeClr>
                </a:solidFill>
                <a:effectLst/>
                <a:latin typeface="Bookman Old Style" panose="02050604050505020204" pitchFamily="18" charset="0"/>
              </a:rPr>
              <a:t>     рассказывается о цифрах, формах.</a:t>
            </a:r>
            <a:r>
              <a:rPr lang="ru-RU" sz="1800" dirty="0">
                <a:solidFill>
                  <a:srgbClr val="4E67C8">
                    <a:lumMod val="50000"/>
                  </a:srgbClr>
                </a:solidFill>
                <a:effectLst/>
                <a:latin typeface="Bookman Old Style" panose="0205060405050502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>
                <a:solidFill>
                  <a:srgbClr val="4E67C8">
                    <a:lumMod val="50000"/>
                  </a:srgbClr>
                </a:solidFill>
                <a:effectLst/>
                <a:latin typeface="Bookman Old Style" panose="0205060405050502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 smtClean="0">
                <a:solidFill>
                  <a:srgbClr val="4E67C8">
                    <a:lumMod val="50000"/>
                  </a:srgbClr>
                </a:solidFill>
                <a:effectLst/>
                <a:latin typeface="Bookman Old Style" panose="0205060405050502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1800" b="0" dirty="0" smtClean="0">
                <a:solidFill>
                  <a:srgbClr val="4E67C8">
                    <a:lumMod val="50000"/>
                  </a:srgbClr>
                </a:solidFill>
                <a:effectLst/>
                <a:latin typeface="Bookman Old Style" panose="0205060405050502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Заучиваем </a:t>
            </a:r>
            <a:r>
              <a:rPr lang="ru-RU" sz="1800" b="0" dirty="0">
                <a:solidFill>
                  <a:srgbClr val="4E67C8">
                    <a:lumMod val="50000"/>
                  </a:srgbClr>
                </a:solidFill>
                <a:effectLst/>
                <a:latin typeface="Bookman Old Style" panose="0205060405050502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стихотворение С. Маршака </a:t>
            </a:r>
            <a:br>
              <a:rPr lang="ru-RU" sz="1800" b="0" dirty="0">
                <a:solidFill>
                  <a:srgbClr val="4E67C8">
                    <a:lumMod val="50000"/>
                  </a:srgbClr>
                </a:solidFill>
                <a:effectLst/>
                <a:latin typeface="Bookman Old Style" panose="0205060405050502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0" dirty="0">
                <a:solidFill>
                  <a:srgbClr val="4E67C8">
                    <a:lumMod val="50000"/>
                  </a:srgbClr>
                </a:solidFill>
                <a:effectLst/>
                <a:latin typeface="Bookman Old Style" panose="0205060405050502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b="0" dirty="0" smtClean="0">
                <a:solidFill>
                  <a:srgbClr val="4E67C8">
                    <a:lumMod val="50000"/>
                  </a:srgbClr>
                </a:solidFill>
                <a:effectLst/>
                <a:latin typeface="Bookman Old Style" panose="0205060405050502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«</a:t>
            </a:r>
            <a:r>
              <a:rPr lang="ru-RU" sz="1800" b="0" dirty="0">
                <a:solidFill>
                  <a:srgbClr val="4E67C8">
                    <a:lumMod val="50000"/>
                  </a:srgbClr>
                </a:solidFill>
                <a:effectLst/>
                <a:latin typeface="Bookman Old Style" panose="0205060405050502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Веселый счет», учим считалки, </a:t>
            </a:r>
            <a:r>
              <a:rPr lang="ru-RU" sz="1800" b="0" dirty="0" smtClean="0">
                <a:solidFill>
                  <a:srgbClr val="4E67C8">
                    <a:lumMod val="50000"/>
                  </a:srgbClr>
                </a:solidFill>
                <a:effectLst/>
                <a:latin typeface="Bookman Old Style" panose="0205060405050502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b="0" dirty="0" smtClean="0">
                <a:solidFill>
                  <a:srgbClr val="4E67C8">
                    <a:lumMod val="50000"/>
                  </a:srgbClr>
                </a:solidFill>
                <a:effectLst/>
                <a:latin typeface="Bookman Old Style" panose="0205060405050502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0" dirty="0">
                <a:solidFill>
                  <a:srgbClr val="4E67C8">
                    <a:lumMod val="50000"/>
                  </a:srgbClr>
                </a:solidFill>
                <a:effectLst/>
                <a:latin typeface="Bookman Old Style" panose="0205060405050502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b="0" dirty="0" smtClean="0">
                <a:solidFill>
                  <a:srgbClr val="4E67C8">
                    <a:lumMod val="50000"/>
                  </a:srgbClr>
                </a:solidFill>
                <a:effectLst/>
                <a:latin typeface="Bookman Old Style" panose="0205060405050502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sz="1800" b="0" dirty="0" err="1" smtClean="0">
                <a:solidFill>
                  <a:srgbClr val="4E67C8">
                    <a:lumMod val="50000"/>
                  </a:srgbClr>
                </a:solidFill>
                <a:effectLst/>
                <a:latin typeface="Bookman Old Style" panose="0205060405050502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потешки</a:t>
            </a:r>
            <a:r>
              <a:rPr lang="ru-RU" sz="1800" b="0" dirty="0">
                <a:solidFill>
                  <a:srgbClr val="4E67C8">
                    <a:lumMod val="50000"/>
                  </a:srgbClr>
                </a:solidFill>
                <a:effectLst/>
                <a:latin typeface="Bookman Old Style" panose="0205060405050502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800" b="0" dirty="0" smtClean="0">
                <a:solidFill>
                  <a:srgbClr val="4E67C8">
                    <a:lumMod val="50000"/>
                  </a:srgbClr>
                </a:solidFill>
                <a:effectLst/>
                <a:latin typeface="Bookman Old Style" panose="0205060405050502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загадки</a:t>
            </a:r>
            <a:r>
              <a:rPr lang="ru-RU" sz="1800" b="0" dirty="0">
                <a:solidFill>
                  <a:srgbClr val="4E67C8">
                    <a:lumMod val="50000"/>
                  </a:srgbClr>
                </a:solidFill>
                <a:effectLst/>
                <a:latin typeface="Bookman Old Style" panose="0205060405050502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800" b="0" dirty="0" smtClean="0">
                <a:solidFill>
                  <a:srgbClr val="4E67C8">
                    <a:lumMod val="50000"/>
                  </a:srgbClr>
                </a:solidFill>
                <a:effectLst/>
                <a:latin typeface="Bookman Old Style" panose="0205060405050502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пальчиковые </a:t>
            </a:r>
            <a:r>
              <a:rPr lang="ru-RU" sz="1800" b="0" dirty="0">
                <a:solidFill>
                  <a:srgbClr val="4E67C8">
                    <a:lumMod val="50000"/>
                  </a:srgbClr>
                </a:solidFill>
                <a:effectLst/>
                <a:latin typeface="Bookman Old Style" panose="0205060405050502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игры </a:t>
            </a:r>
            <a:r>
              <a:rPr lang="ru-RU" sz="1800" b="0" dirty="0" smtClean="0">
                <a:solidFill>
                  <a:srgbClr val="4E67C8">
                    <a:lumMod val="50000"/>
                  </a:srgbClr>
                </a:solidFill>
                <a:effectLst/>
                <a:latin typeface="Bookman Old Style" panose="0205060405050502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b="0" dirty="0" smtClean="0">
                <a:solidFill>
                  <a:srgbClr val="4E67C8">
                    <a:lumMod val="50000"/>
                  </a:srgbClr>
                </a:solidFill>
                <a:effectLst/>
                <a:latin typeface="Bookman Old Style" panose="0205060405050502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0" dirty="0" smtClean="0">
                <a:solidFill>
                  <a:srgbClr val="4E67C8">
                    <a:lumMod val="50000"/>
                  </a:srgbClr>
                </a:solidFill>
                <a:effectLst/>
                <a:latin typeface="Bookman Old Style" panose="0205060405050502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на </a:t>
            </a:r>
            <a:r>
              <a:rPr lang="ru-RU" sz="1800" b="0" dirty="0">
                <a:solidFill>
                  <a:srgbClr val="4E67C8">
                    <a:lumMod val="50000"/>
                  </a:srgbClr>
                </a:solidFill>
                <a:effectLst/>
                <a:latin typeface="Bookman Old Style" panose="0205060405050502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закрепление счёта</a:t>
            </a:r>
            <a:r>
              <a:rPr lang="ru-RU" sz="1600" b="0" dirty="0">
                <a:solidFill>
                  <a:srgbClr val="4E67C8">
                    <a:lumMod val="50000"/>
                  </a:srgbClr>
                </a:solidFill>
                <a:effectLst/>
                <a:latin typeface="Bookman Old Style" panose="0205060405050502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1600" dirty="0">
                <a:solidFill>
                  <a:srgbClr val="4E67C8">
                    <a:lumMod val="50000"/>
                  </a:srgbClr>
                </a:solidFill>
                <a:effectLst/>
                <a:latin typeface="Bookman Old Style" panose="0205060405050502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dirty="0">
                <a:solidFill>
                  <a:srgbClr val="4E67C8">
                    <a:lumMod val="50000"/>
                  </a:srgbClr>
                </a:solidFill>
                <a:effectLst/>
                <a:latin typeface="Bookman Old Style" panose="0205060405050502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6056" y="2182366"/>
            <a:ext cx="3942808" cy="2774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042494"/>
      </p:ext>
    </p:extLst>
  </p:cSld>
  <p:clrMapOvr>
    <a:masterClrMapping/>
  </p:clrMapOvr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1345</TotalTime>
  <Words>103</Words>
  <Application>Microsoft Office PowerPoint</Application>
  <PresentationFormat>Экран (16:9)</PresentationFormat>
  <Paragraphs>68</Paragraphs>
  <Slides>12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Воздушный поток</vt:lpstr>
      <vt:lpstr>Презентация PowerPoint</vt:lpstr>
      <vt:lpstr>           ФГОС ДО требует сделать процесс овладения         элементарными математическими представлениями       привлекательным, ненавязчивым, радостным.           Основополагающий принцип развития            современного дошкольного образования,       предложенный Федеральным государственным образовательным стандартом –это принцип интеграции      образовательных областей. </vt:lpstr>
      <vt:lpstr>  </vt:lpstr>
      <vt:lpstr>Презентация PowerPoint</vt:lpstr>
      <vt:lpstr>Презентация PowerPoint</vt:lpstr>
      <vt:lpstr>Презентация PowerPoint</vt:lpstr>
      <vt:lpstr>Презентация PowerPoint</vt:lpstr>
      <vt:lpstr>       Образовательная область «Познавательное развитие»              Познавательно - исследовательская деятельность                                    Что мы делаем? • Проводя эксперименты отрабатываем такие математические понятия, как     форма, величина, измерение массы; • Решаем такие задачи как деление предметов на равные и не равные части; • Учимся сравнивать, измерять, делать выводы;                                            Конструирование • Используем детали разной формы, окрашенные     в основные цвета; • Используем первоначальные измерительные     умения (измерять длину, ширину, высоту); • Закрепляем ориентировку в пространстве     и на плоскости; • Учимся работать используя схемы, образцы.         </vt:lpstr>
      <vt:lpstr>                 Образовательная область «Речевое развитие»                             Коммуникативная деятельность                                     Что мы делаем?   • Расширяем словарный запас математическими терминами   • Учим понимать и действовать по устной инструкции   • Работаем над развитием устной речи, к которой предъявляются       такие требования как содержательность,       логичность и последовательность   • Учим сочинять историй в которых       рассказывается о цифрах, формах.   • Заучиваем стихотворение С. Маршака      «Веселый счет», учим считалки,      потешки, загадки, пальчиковые игры      на закрепление счёта. </vt:lpstr>
      <vt:lpstr>Образовательная область «Социально – коммуникативное развитие»                                             Трудовая деятельность                                             Что мы делаем? • В процессе трудовых поручений закрепляем количественные отношения      (много, мало, больше, столько же), умение различать геометрические     фигуры, ориентироваться в пространстве и времени; • При уборке игрушек соотносим их размер, цвет, форму в соответствии с          ящиком, коробкой и т. п., куда они убираются; • При сервировке стола детям необходимо учесть количество человек сидящих     за этим столом, сравнить количество столовых приборов.                                             Игровая деятельность • Используем настольно-печатные игры, игры для развития логического     мышления, головоломки; логические задачи и кубики, лабиринты; • Игры на составление целого из частей, на воссоздание фигур-силуэтов из     специальных наборов фигур; игры на передвижение; • Знакомим детей с миром геометрических фигур с помощью развивающих игр.  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Организация работы по развитию коммутативно-речевой активности  младших дошкольников</dc:title>
  <dc:creator>Влад</dc:creator>
  <cp:lastModifiedBy>Екатерина Кривцова</cp:lastModifiedBy>
  <cp:revision>105</cp:revision>
  <dcterms:modified xsi:type="dcterms:W3CDTF">2022-11-27T16:48:31Z</dcterms:modified>
</cp:coreProperties>
</file>