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1" r:id="rId3"/>
    <p:sldId id="261" r:id="rId4"/>
    <p:sldId id="283" r:id="rId5"/>
    <p:sldId id="269" r:id="rId6"/>
    <p:sldId id="272" r:id="rId7"/>
    <p:sldId id="274" r:id="rId8"/>
    <p:sldId id="275" r:id="rId9"/>
    <p:sldId id="279" r:id="rId10"/>
    <p:sldId id="28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92" autoAdjust="0"/>
  </p:normalViewPr>
  <p:slideViewPr>
    <p:cSldViewPr snapToGrid="0">
      <p:cViewPr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9247-7BDC-4161-9502-2E4EF3F1F09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AF4-09A7-45E2-9AF8-6B01A4743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216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9247-7BDC-4161-9502-2E4EF3F1F09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AF4-09A7-45E2-9AF8-6B01A4743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242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9247-7BDC-4161-9502-2E4EF3F1F09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AF4-09A7-45E2-9AF8-6B01A4743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827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9247-7BDC-4161-9502-2E4EF3F1F09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AF4-09A7-45E2-9AF8-6B01A4743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027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9247-7BDC-4161-9502-2E4EF3F1F09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AF4-09A7-45E2-9AF8-6B01A4743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650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9247-7BDC-4161-9502-2E4EF3F1F09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AF4-09A7-45E2-9AF8-6B01A4743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64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9247-7BDC-4161-9502-2E4EF3F1F09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AF4-09A7-45E2-9AF8-6B01A4743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044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9247-7BDC-4161-9502-2E4EF3F1F09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AF4-09A7-45E2-9AF8-6B01A4743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21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9247-7BDC-4161-9502-2E4EF3F1F09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AF4-09A7-45E2-9AF8-6B01A4743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071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9247-7BDC-4161-9502-2E4EF3F1F09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AF4-09A7-45E2-9AF8-6B01A4743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919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C9247-7BDC-4161-9502-2E4EF3F1F09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0CAF4-09A7-45E2-9AF8-6B01A4743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2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C9247-7BDC-4161-9502-2E4EF3F1F093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0CAF4-09A7-45E2-9AF8-6B01A4743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193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74815" y="1879057"/>
            <a:ext cx="988422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Arial Narrow" panose="020B0606020202030204" pitchFamily="34" charset="0"/>
              </a:rPr>
              <a:t>Нетрадиционные техники рисования как средство развития творческих способностей детей  дошкольного возраста</a:t>
            </a:r>
            <a:r>
              <a:rPr lang="ru-RU" sz="4400" b="1" dirty="0" smtClean="0">
                <a:latin typeface="Arial Narrow" panose="020B0606020202030204" pitchFamily="34" charset="0"/>
              </a:rPr>
              <a:t>.</a:t>
            </a:r>
          </a:p>
          <a:p>
            <a:r>
              <a:rPr lang="ru-RU" sz="4400" b="1" dirty="0" smtClean="0">
                <a:latin typeface="Arial Narrow" panose="020B0606020202030204" pitchFamily="34" charset="0"/>
              </a:rPr>
              <a:t>Воспитатель: </a:t>
            </a:r>
            <a:r>
              <a:rPr lang="ru-RU" sz="4400" b="1" dirty="0" err="1" smtClean="0">
                <a:latin typeface="Arial Narrow" panose="020B0606020202030204" pitchFamily="34" charset="0"/>
              </a:rPr>
              <a:t>Каляпина</a:t>
            </a:r>
            <a:r>
              <a:rPr lang="ru-RU" sz="4400" b="1" dirty="0" smtClean="0">
                <a:latin typeface="Arial Narrow" panose="020B0606020202030204" pitchFamily="34" charset="0"/>
              </a:rPr>
              <a:t> Юлия Сергеевна.</a:t>
            </a:r>
            <a:endParaRPr lang="ru-RU" sz="44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836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[WallpapersMania.nnm.ru]_vol126-0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1544" y="1412776"/>
            <a:ext cx="8229600" cy="3744416"/>
          </a:xfrm>
        </p:spPr>
        <p:txBody>
          <a:bodyPr>
            <a:prstTxWarp prst="textSlantDown">
              <a:avLst/>
            </a:prstTxWarp>
          </a:bodyPr>
          <a:lstStyle/>
          <a:p>
            <a:r>
              <a:rPr lang="ru-RU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FF0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Большое спасибо за внимание</a:t>
            </a:r>
            <a:endParaRPr lang="ru-RU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FF00"/>
              </a:solidFill>
              <a:effectLst>
                <a:glow rad="101600">
                  <a:srgbClr val="C00000">
                    <a:alpha val="60000"/>
                  </a:srgb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Содержимое 3" descr="83356878_large_oillica.gif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063552" y="4149080"/>
            <a:ext cx="2448272" cy="24482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16481" y="32129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2571280"/>
      </p:ext>
    </p:extLst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0070C0"/>
                </a:solidFill>
              </a:rPr>
              <a:t>Дети любят, очень любят рисовать …</a:t>
            </a:r>
            <a:endParaRPr lang="ru-RU" sz="3200" b="1" i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074" y="1525970"/>
            <a:ext cx="6369627" cy="4007601"/>
          </a:xfrm>
        </p:spPr>
      </p:pic>
    </p:spTree>
    <p:extLst>
      <p:ext uri="{BB962C8B-B14F-4D97-AF65-F5344CB8AC3E}">
        <p14:creationId xmlns:p14="http://schemas.microsoft.com/office/powerpoint/2010/main" val="2972376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7a11da3efac96b8e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908720"/>
            <a:ext cx="8208000" cy="864096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DoloresCyr Black" pitchFamily="82" charset="0"/>
              </a:rPr>
              <a:t>Применение</a:t>
            </a:r>
            <a:r>
              <a:rPr lang="ru-RU" sz="31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DoloresCyr Black" pitchFamily="82" charset="0"/>
              </a:rPr>
              <a:t> </a:t>
            </a:r>
            <a:r>
              <a:rPr lang="ru-RU" sz="31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DoloresCyr Black" pitchFamily="82" charset="0"/>
              </a:rPr>
              <a:t>нетрадиционных техник изобразительной деятельности: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9536" y="1916832"/>
            <a:ext cx="8589640" cy="4941168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8000" b="1" dirty="0">
                <a:latin typeface="Segoe Print" pitchFamily="2" charset="0"/>
              </a:rPr>
              <a:t>способствует обогащению знаний и представлений детей о предметах и их использовании, материалах, их свойствах, способах применения;</a:t>
            </a:r>
          </a:p>
          <a:p>
            <a:pPr lvl="0"/>
            <a:r>
              <a:rPr lang="ru-RU" sz="8000" b="1" dirty="0">
                <a:latin typeface="Segoe Print" pitchFamily="2" charset="0"/>
              </a:rPr>
              <a:t>стимулирует положительную мотивацию у ребенка, вызывает радостное настроение, снимает страх перед процессом рисования;</a:t>
            </a:r>
          </a:p>
          <a:p>
            <a:pPr lvl="0"/>
            <a:r>
              <a:rPr lang="ru-RU" sz="8000" b="1" dirty="0">
                <a:latin typeface="Segoe Print" pitchFamily="2" charset="0"/>
              </a:rPr>
              <a:t>дает возможность экспериментировать;</a:t>
            </a:r>
          </a:p>
          <a:p>
            <a:pPr lvl="0"/>
            <a:r>
              <a:rPr lang="ru-RU" sz="8000" b="1" dirty="0">
                <a:latin typeface="Segoe Print" pitchFamily="2" charset="0"/>
              </a:rPr>
              <a:t>развивает тактильную чувствительность, </a:t>
            </a:r>
            <a:r>
              <a:rPr lang="ru-RU" sz="8000" b="1" dirty="0" err="1">
                <a:latin typeface="Segoe Print" pitchFamily="2" charset="0"/>
              </a:rPr>
              <a:t>цветовосприятие</a:t>
            </a:r>
            <a:r>
              <a:rPr lang="ru-RU" sz="8000" b="1" dirty="0">
                <a:latin typeface="Segoe Print" pitchFamily="2" charset="0"/>
              </a:rPr>
              <a:t>;</a:t>
            </a:r>
          </a:p>
          <a:p>
            <a:pPr lvl="0"/>
            <a:r>
              <a:rPr lang="ru-RU" sz="8000" b="1" dirty="0">
                <a:latin typeface="Segoe Print" pitchFamily="2" charset="0"/>
              </a:rPr>
              <a:t>способствует развитию зрительно-моторной координации;</a:t>
            </a:r>
          </a:p>
          <a:p>
            <a:pPr lvl="0"/>
            <a:r>
              <a:rPr lang="ru-RU" sz="8000" b="1" dirty="0">
                <a:latin typeface="Segoe Print" pitchFamily="2" charset="0"/>
              </a:rPr>
              <a:t>не утомляет дошкольников, повышает работоспособность;</a:t>
            </a:r>
          </a:p>
          <a:p>
            <a:pPr lvl="0"/>
            <a:r>
              <a:rPr lang="ru-RU" sz="8000" b="1" dirty="0">
                <a:latin typeface="Segoe Print" pitchFamily="2" charset="0"/>
              </a:rPr>
              <a:t>развивает нестандартность мышления, раскрепощенность, индивидуальность</a:t>
            </a:r>
            <a:r>
              <a:rPr lang="ru-RU" sz="7400" b="1" dirty="0">
                <a:latin typeface="Segoe Print" pitchFamily="2" charset="0"/>
              </a:rPr>
              <a:t>.</a:t>
            </a:r>
          </a:p>
          <a:p>
            <a:pPr>
              <a:buNone/>
            </a:pPr>
            <a:endParaRPr lang="ru-RU" dirty="0">
              <a:ln>
                <a:solidFill>
                  <a:schemeClr val="accent6"/>
                </a:solidFill>
              </a:ln>
              <a:solidFill>
                <a:srgbClr val="FF99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505925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055" y="365125"/>
            <a:ext cx="10626435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Изображение дерева и стрекозы при помощи ватных палочек.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216" y="1690688"/>
            <a:ext cx="6440440" cy="483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495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papersMania.nnm.ru]_vol51-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227"/>
            <a:ext cx="12191999" cy="6858001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5428" y="2074954"/>
            <a:ext cx="4548126" cy="35172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8383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[WallpapersMania.nnm.ru]_vol126-0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7528" y="476672"/>
            <a:ext cx="8229600" cy="4176464"/>
          </a:xfrm>
        </p:spPr>
        <p:txBody>
          <a:bodyPr>
            <a:normAutofit fontScale="90000"/>
          </a:bodyPr>
          <a:lstStyle/>
          <a:p>
            <a:pPr algn="l"/>
            <a:r>
              <a:rPr lang="ru-RU" sz="3800" b="1" dirty="0">
                <a:solidFill>
                  <a:srgbClr val="FFFF00"/>
                </a:solidFill>
              </a:rPr>
              <a:t>         </a:t>
            </a:r>
            <a:r>
              <a:rPr lang="ru-RU" sz="38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DoloresCyr Black" pitchFamily="82" charset="0"/>
              </a:rPr>
              <a:t>Отпечатки листьев</a:t>
            </a:r>
            <a:r>
              <a:rPr lang="ru-RU" sz="38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DoloresCyr Black" pitchFamily="82" charset="0"/>
              </a:rPr>
              <a:t/>
            </a:r>
            <a:br>
              <a:rPr lang="ru-RU" sz="38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DoloresCyr Black" pitchFamily="82" charset="0"/>
              </a:rPr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b="1" u="sng" dirty="0">
                <a:latin typeface="Segoe Print" pitchFamily="2" charset="0"/>
              </a:rPr>
              <a:t>Возраст:</a:t>
            </a:r>
            <a:r>
              <a:rPr lang="ru-RU" sz="2400" b="1" i="1" dirty="0">
                <a:latin typeface="Segoe Print" pitchFamily="2" charset="0"/>
              </a:rPr>
              <a:t> от пяти лет.</a:t>
            </a:r>
            <a:br>
              <a:rPr lang="ru-RU" sz="2400" b="1" i="1" dirty="0">
                <a:latin typeface="Segoe Print" pitchFamily="2" charset="0"/>
              </a:rPr>
            </a:br>
            <a:r>
              <a:rPr lang="ru-RU" sz="2400" b="1" u="sng" dirty="0">
                <a:latin typeface="Segoe Print" pitchFamily="2" charset="0"/>
              </a:rPr>
              <a:t>Средства выразительности: </a:t>
            </a:r>
            <a:r>
              <a:rPr lang="ru-RU" sz="2400" b="1" i="1" dirty="0">
                <a:latin typeface="Segoe Print" pitchFamily="2" charset="0"/>
              </a:rPr>
              <a:t>фактура, цвет.</a:t>
            </a:r>
            <a:br>
              <a:rPr lang="ru-RU" sz="2400" b="1" i="1" dirty="0">
                <a:latin typeface="Segoe Print" pitchFamily="2" charset="0"/>
              </a:rPr>
            </a:br>
            <a:r>
              <a:rPr lang="ru-RU" sz="2400" b="1" u="sng" dirty="0">
                <a:latin typeface="Segoe Print" pitchFamily="2" charset="0"/>
              </a:rPr>
              <a:t>Материалы: </a:t>
            </a:r>
            <a:r>
              <a:rPr lang="ru-RU" sz="2400" b="1" i="1" dirty="0">
                <a:latin typeface="Segoe Print" pitchFamily="2" charset="0"/>
              </a:rPr>
              <a:t>бумага, листья разных деревьев (желательно опавшие), гуашь, кисти.</a:t>
            </a:r>
            <a:br>
              <a:rPr lang="ru-RU" sz="2400" b="1" i="1" dirty="0">
                <a:latin typeface="Segoe Print" pitchFamily="2" charset="0"/>
              </a:rPr>
            </a:br>
            <a:r>
              <a:rPr lang="ru-RU" sz="2400" b="1" u="sng" dirty="0">
                <a:latin typeface="Segoe Print" pitchFamily="2" charset="0"/>
              </a:rPr>
              <a:t>Способ  получения  изображения:  </a:t>
            </a:r>
            <a:r>
              <a:rPr lang="ru-RU" sz="2400" b="1" i="1" dirty="0">
                <a:latin typeface="Segoe Print" pitchFamily="2" charset="0"/>
              </a:rPr>
              <a:t>ребенок  покрывает листок дерева красками  разных  цветов,  затем  прикладывает  его  к  бумаге  окрашенной стороной  для  получения  отпечатка.   Каждый  раз  берется  новый  листок. Черешки у листьев можно дорисовать кистью. </a:t>
            </a:r>
            <a:r>
              <a:rPr lang="ru-RU" sz="2400" i="1" dirty="0">
                <a:latin typeface="Segoe Print" pitchFamily="2" charset="0"/>
              </a:rPr>
              <a:t/>
            </a:r>
            <a:br>
              <a:rPr lang="ru-RU" sz="2400" i="1" dirty="0">
                <a:latin typeface="Segoe Print" pitchFamily="2" charset="0"/>
              </a:rPr>
            </a:br>
            <a:endParaRPr lang="ru-RU" sz="2200" i="1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670809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151" y="365125"/>
            <a:ext cx="6083300" cy="1325563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Отпечаток листьев смородины .</a:t>
            </a:r>
            <a:endParaRPr lang="ru-RU" sz="28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911" y="1290617"/>
            <a:ext cx="38862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75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9300" y="365125"/>
            <a:ext cx="9334500" cy="1325563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Рисование ватными палочками. </a:t>
            </a:r>
            <a:b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Изображение веточки красной смородины.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739" y="1655423"/>
            <a:ext cx="66040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928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[WallpapersMania.nnm.ru]_vol126-0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642194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DoloresCyr Black" pitchFamily="82" charset="0"/>
              </a:rPr>
              <a:t>Рекомендации педагогам</a:t>
            </a:r>
            <a:br>
              <a:rPr lang="ru-RU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DoloresCyr Black" pitchFamily="82" charset="0"/>
              </a:rPr>
            </a:br>
            <a:endParaRPr lang="ru-RU" b="1" dirty="0">
              <a:ln w="12700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DoloresCyr Black" pitchFamily="82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981200" y="1600200"/>
            <a:ext cx="8229600" cy="3921826"/>
          </a:xfrm>
        </p:spPr>
        <p:txBody>
          <a:bodyPr>
            <a:normAutofit lnSpcReduction="10000"/>
          </a:bodyPr>
          <a:lstStyle/>
          <a:p>
            <a:pPr algn="just">
              <a:buClr>
                <a:srgbClr val="FFFF00"/>
              </a:buClr>
              <a:buFont typeface="Wingdings" pitchFamily="2" charset="2"/>
              <a:buChar char="v"/>
              <a:defRPr/>
            </a:pPr>
            <a:r>
              <a:rPr lang="ru-RU" sz="2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Print" pitchFamily="2" charset="0"/>
              </a:rPr>
              <a:t>используйте разные формы художественной деятельности: коллективное творчество, самостоятельную и игровую деятельность детей по освоению нетрадиционных техник изображения;</a:t>
            </a:r>
          </a:p>
          <a:p>
            <a:pPr algn="just">
              <a:buClr>
                <a:srgbClr val="FFFF00"/>
              </a:buClr>
              <a:buFont typeface="Wingdings" pitchFamily="2" charset="2"/>
              <a:buChar char="v"/>
              <a:defRPr/>
            </a:pPr>
            <a:r>
              <a:rPr lang="ru-RU" sz="2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Print" pitchFamily="2" charset="0"/>
              </a:rPr>
              <a:t>в планировании занятий по изобразительной деятельности соблюдайте систему и преемственность использования нетрадиционных изобразительных техник, учитывая возрастные и индивидуальные способности детей;</a:t>
            </a:r>
          </a:p>
          <a:p>
            <a:pPr algn="just">
              <a:buClr>
                <a:srgbClr val="FFFF00"/>
              </a:buClr>
              <a:buFont typeface="Wingdings" pitchFamily="2" charset="2"/>
              <a:buChar char="v"/>
              <a:defRPr/>
            </a:pPr>
            <a:r>
              <a:rPr lang="ru-RU" sz="22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Segoe Print" pitchFamily="2" charset="0"/>
              </a:rPr>
              <a:t>повышайте свой профессиональный уровень и мастерство через ознакомление, и овладение новыми нетрадиционными способами и приемами изображения</a:t>
            </a:r>
            <a:r>
              <a:rPr lang="ru-RU" sz="2200" b="1" i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916933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183</Words>
  <Application>Microsoft Office PowerPoint</Application>
  <PresentationFormat>Произвольный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Дети любят, очень любят рисовать …</vt:lpstr>
      <vt:lpstr>Применение нетрадиционных техник изобразительной деятельности: </vt:lpstr>
      <vt:lpstr>Изображение дерева и стрекозы при помощи ватных палочек.</vt:lpstr>
      <vt:lpstr>Презентация PowerPoint</vt:lpstr>
      <vt:lpstr>         Отпечатки листьев  Возраст: от пяти лет. Средства выразительности: фактура, цвет. Материалы: бумага, листья разных деревьев (желательно опавшие), гуашь, кисти. Способ  получения  изображения:  ребенок  покрывает листок дерева красками  разных  цветов,  затем  прикладывает  его  к  бумаге  окрашенной стороной  для  получения  отпечатка.   Каждый  раз  берется  новый  листок. Черешки у листьев можно дорисовать кистью.  </vt:lpstr>
      <vt:lpstr>Отпечаток листьев смородины .</vt:lpstr>
      <vt:lpstr>Рисование ватными палочками.  Изображение веточки красной смородины.</vt:lpstr>
      <vt:lpstr>Рекомендации педагогам </vt:lpstr>
      <vt:lpstr>Большое 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детский сад «Солнышко»  Воронежская область Хохольский район с. Новогремяченское</dc:title>
  <dc:creator>Admin</dc:creator>
  <cp:lastModifiedBy>user</cp:lastModifiedBy>
  <cp:revision>15</cp:revision>
  <dcterms:created xsi:type="dcterms:W3CDTF">2019-07-23T08:20:14Z</dcterms:created>
  <dcterms:modified xsi:type="dcterms:W3CDTF">2022-12-15T16:39:42Z</dcterms:modified>
</cp:coreProperties>
</file>