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6" r:id="rId10"/>
    <p:sldId id="264" r:id="rId11"/>
    <p:sldId id="268" r:id="rId12"/>
    <p:sldId id="267" r:id="rId13"/>
    <p:sldId id="269" r:id="rId14"/>
    <p:sldId id="270" r:id="rId15"/>
    <p:sldId id="272" r:id="rId16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>
        <p:scale>
          <a:sx n="75" d="100"/>
          <a:sy n="75" d="100"/>
        </p:scale>
        <p:origin x="-540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709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81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80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990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304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32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72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96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025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792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47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19D9AA0-B91F-49E2-87E6-F7CE11645CC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569B19B-52C6-4FCE-9E81-D9EB012F4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87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2A06818-5BD0-1A03-0722-1079FEC05D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4900" y="5530850"/>
            <a:ext cx="100584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Трактовки, компоненты, задачи, рекомендации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522" y="2755106"/>
            <a:ext cx="4505678" cy="2534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C4BF0903-BC98-CE56-57EA-6D9612867B82}"/>
              </a:ext>
            </a:extLst>
          </p:cNvPr>
          <p:cNvSpPr txBox="1">
            <a:spLocks/>
          </p:cNvSpPr>
          <p:nvPr/>
        </p:nvSpPr>
        <p:spPr>
          <a:xfrm>
            <a:off x="1104900" y="336804"/>
            <a:ext cx="10058400" cy="356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000" y="324104"/>
            <a:ext cx="10502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 28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общеразвивающего вида с приоритетным осуществлением деятельности по социально-личностному развитию воспитанников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747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CEA22F-F807-F0BE-C81D-707AC9D0B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 патриотического воспитания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EEBBC7E-0345-DFDC-304A-55AB49DDD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080" y="1909234"/>
            <a:ext cx="10058400" cy="4023360"/>
          </a:xfrm>
        </p:spPr>
        <p:txBody>
          <a:bodyPr>
            <a:normAutofit fontScale="92500" lnSpcReduction="20000"/>
          </a:bodyPr>
          <a:lstStyle/>
          <a:p>
            <a:endParaRPr lang="ru-RU" sz="2400" dirty="0">
              <a:effectLst/>
              <a:latin typeface="Proxima Nova Rg Inner"/>
              <a:ea typeface="Calibri" panose="020F0502020204030204" pitchFamily="34" charset="0"/>
            </a:endParaRPr>
          </a:p>
          <a:p>
            <a:endParaRPr lang="ru-RU" sz="2400" dirty="0">
              <a:latin typeface="Proxima Nova Rg Inner"/>
              <a:ea typeface="Calibri" panose="020F0502020204030204" pitchFamily="34" charset="0"/>
            </a:endParaRP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Формирование любви к родному краю, родной природе, родному языку, культурному наследию своего народа;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воспитание любви, уважения к своим национальным особенностям и чувства собственного достоинства как представителя своего </a:t>
            </a:r>
            <a:r>
              <a:rPr lang="ru-RU" sz="24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народа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уважительного отношения к гражданам России в целом, своим соотечественникам и согражданам, представителям всех народов России, к ровесникам, родителям, соседям, старшим, другим людям вне зависимости от их этнической принадлежности;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любви к родной природе, природе своего края, России, понимания единства природы и людей и бережного ответственного отношения к природе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566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B6762A-33B1-1978-DABC-58859E906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ориентиры для педагогов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1103313"/>
            <a:ext cx="4505325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A3B3873D-07D6-A2D3-46F0-A35B0F366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Направления воспитательной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3224917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8A8817-36A8-FD56-E1F1-3A9F3EB6E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Направления воспитательной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9BF8656-C3D2-41EE-9F78-65C28C942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8288" indent="-268288" algn="just">
              <a:buFont typeface="Wingdings" panose="05000000000000000000" pitchFamily="2" charset="2"/>
              <a:buChar char="§"/>
            </a:pPr>
            <a:endParaRPr lang="ru-RU" sz="2400" dirty="0">
              <a:latin typeface="Proxima Nova Rg Inner"/>
            </a:endParaRP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Ознакомление детей с историей, героями, культурой, традициями России и своего народа;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организация коллективных творческих проектов, направленных на приобщение детей к российским общенациональным традициям; 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правильного и безопасного поведения в природе, осознанного отношения к растениям, животным, к последствиям хозяйственной деятельности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1708487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08463C-4999-D3A0-B955-5D182B290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246D21E-7866-F689-7B98-D1EAED720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Общие рекомендации, тематические блоки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838" y="1128713"/>
            <a:ext cx="4505325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7225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8A8817-36A8-FD56-E1F1-3A9F3EB6E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8080" y="355600"/>
            <a:ext cx="10058400" cy="68326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выстроить работу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9BF8656-C3D2-41EE-9F78-65C28C942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680" y="1401234"/>
            <a:ext cx="10058400" cy="4023360"/>
          </a:xfrm>
        </p:spPr>
        <p:txBody>
          <a:bodyPr>
            <a:normAutofit fontScale="85000" lnSpcReduction="10000"/>
          </a:bodyPr>
          <a:lstStyle/>
          <a:p>
            <a:pPr marL="268288" indent="-268288" algn="just">
              <a:buFont typeface="Wingdings" panose="05000000000000000000" pitchFamily="2" charset="2"/>
              <a:buChar char="§"/>
            </a:pPr>
            <a:endParaRPr lang="ru-RU" sz="2400" dirty="0">
              <a:solidFill>
                <a:srgbClr val="000000"/>
              </a:solidFill>
              <a:effectLst/>
              <a:latin typeface="Proxima Nova Rg Inner"/>
              <a:ea typeface="Times New Roman" panose="02020603050405020304" pitchFamily="18" charset="0"/>
            </a:endParaRP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Учитывать возрастные особенности и возможности детей;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адаптировать </a:t>
            </a:r>
            <a:r>
              <a:rPr lang="ru-RU" sz="2400" dirty="0"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рекомендованное содержание;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разрабатывать и внедрять адекватные формы детской деятельности;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постепенно расширять содержание тематических блоков в зависимости 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возраста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Разрабатывать игровые оболочки для недоступного по возрасту детям содержания патриотического воспитания, привлекать широкий спектр художественных средств, социально-значимые проекты: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волонтерство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социальные акции;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вовлекать в работу родителей и социальных партнеров;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стремиться к событийности и общности детей и взрослых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>
              <a:buFont typeface="Wingdings" panose="05000000000000000000" pitchFamily="2" charset="2"/>
              <a:buChar char="§"/>
            </a:pPr>
            <a:endParaRPr lang="ru-RU" sz="2400" dirty="0">
              <a:latin typeface="Proxima Nova Rg Inner"/>
            </a:endParaRPr>
          </a:p>
        </p:txBody>
      </p:sp>
    </p:spTree>
    <p:extLst>
      <p:ext uri="{BB962C8B-B14F-4D97-AF65-F5344CB8AC3E}">
        <p14:creationId xmlns:p14="http://schemas.microsoft.com/office/powerpoint/2010/main" val="616854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8A8817-36A8-FD56-E1F1-3A9F3EB6E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Тематические блоки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9BF8656-C3D2-41EE-9F78-65C28C942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030" y="2116260"/>
            <a:ext cx="10131950" cy="4023361"/>
          </a:xfrm>
        </p:spPr>
        <p:txBody>
          <a:bodyPr>
            <a:noAutofit/>
          </a:bodyPr>
          <a:lstStyle/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Моя семья и мой дом – моя детская;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мой детский сад;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мой район и мой город – моя малая родина;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природа моей малой родины;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слава моей малой родины – люди;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моя малая родина и моя страна;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такая необъятная Россия и главный город страны;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Россия в мире</a:t>
            </a:r>
          </a:p>
        </p:txBody>
      </p:sp>
      <p:sp>
        <p:nvSpPr>
          <p:cNvPr id="4" name="Стрелка: вниз 3">
            <a:extLst>
              <a:ext uri="{FF2B5EF4-FFF2-40B4-BE49-F238E27FC236}">
                <a16:creationId xmlns="" xmlns:a16="http://schemas.microsoft.com/office/drawing/2014/main" id="{6FD4D94D-CDDB-D849-85AA-02C303DD1754}"/>
              </a:ext>
            </a:extLst>
          </p:cNvPr>
          <p:cNvSpPr/>
          <p:nvPr/>
        </p:nvSpPr>
        <p:spPr>
          <a:xfrm>
            <a:off x="8704665" y="2024639"/>
            <a:ext cx="437322" cy="40233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9A3A969-5002-B604-9D90-0AA138DCD2E9}"/>
              </a:ext>
            </a:extLst>
          </p:cNvPr>
          <p:cNvSpPr txBox="1"/>
          <p:nvPr/>
        </p:nvSpPr>
        <p:spPr>
          <a:xfrm>
            <a:off x="9449255" y="3066727"/>
            <a:ext cx="2272845" cy="1448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возрастом</a:t>
            </a:r>
          </a:p>
          <a:p>
            <a:pPr algn="just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расширяется</a:t>
            </a:r>
          </a:p>
        </p:txBody>
      </p:sp>
    </p:spTree>
    <p:extLst>
      <p:ext uri="{BB962C8B-B14F-4D97-AF65-F5344CB8AC3E}">
        <p14:creationId xmlns:p14="http://schemas.microsoft.com/office/powerpoint/2010/main" val="4040087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B8EB5CC-319E-4A28-BF16-A6618A3E1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ФГОС ДО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C53946D-E0EE-EB1A-E60F-0C8FB68D2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2800" y="4453128"/>
            <a:ext cx="109982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Содержание образовательных областей, П. 2.6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фгос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</a:t>
            </a:r>
          </a:p>
        </p:txBody>
      </p:sp>
      <p:pic>
        <p:nvPicPr>
          <p:cNvPr id="2050" name="Picture 2" descr="https://xn--65-6kcd9amuv9k.xn--p1ai/images/65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575" y="261931"/>
            <a:ext cx="5534025" cy="395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392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709E0D-424B-4593-1DDA-56B282378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379" y="-386497"/>
            <a:ext cx="10361295" cy="145075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dk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Социально-коммуникативное развитие 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74D98E9-8CA3-9F01-0692-044012A4E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400" y="880534"/>
            <a:ext cx="11671300" cy="4177380"/>
          </a:xfrm>
        </p:spPr>
        <p:txBody>
          <a:bodyPr>
            <a:noAutofit/>
          </a:bodyPr>
          <a:lstStyle/>
          <a:p>
            <a:pPr marL="268288" indent="-268288">
              <a:buFont typeface="Wingdings" panose="05000000000000000000" pitchFamily="2" charset="2"/>
              <a:buChar char="§"/>
            </a:pPr>
            <a:endParaRPr lang="ru-RU" b="1" dirty="0">
              <a:solidFill>
                <a:srgbClr val="222222"/>
              </a:solidFill>
              <a:latin typeface="Proxima Nova Rg Inner"/>
            </a:endParaRPr>
          </a:p>
          <a:p>
            <a:pPr marL="268288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своение норм и ценностей, принятых в обществе, включая моральные и нравственные ценности</a:t>
            </a:r>
            <a:r>
              <a:rPr lang="ru-RU" sz="2400" b="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68288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400" b="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общения и взаимодействия ребенка со </a:t>
            </a:r>
            <a:r>
              <a:rPr lang="ru-RU" sz="2400" b="0" i="0" dirty="0" smtClean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взрослыми и </a:t>
            </a:r>
            <a:r>
              <a:rPr lang="ru-RU" sz="2400" b="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сверстниками;</a:t>
            </a:r>
          </a:p>
          <a:p>
            <a:pPr marL="268288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400" b="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становление самостоятельности, </a:t>
            </a:r>
            <a:r>
              <a:rPr lang="ru-RU" sz="2400" b="0" i="0" dirty="0" smtClean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целенаправленности и </a:t>
            </a:r>
            <a:r>
              <a:rPr lang="ru-RU" sz="2400" b="0" i="0" dirty="0" err="1" smtClean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саморегуляции</a:t>
            </a:r>
            <a:endParaRPr lang="ru-RU" sz="2400" b="0" i="0" dirty="0" smtClean="0">
              <a:solidFill>
                <a:srgbClr val="22222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68288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уважительного отношения и чувства принадлежности к своей семье и к сообществу детей и взрослых;</a:t>
            </a:r>
          </a:p>
          <a:p>
            <a:pPr marL="268288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формирование позитивных установок к труду и творчеству;</a:t>
            </a:r>
          </a:p>
          <a:p>
            <a:pPr marL="268288" indent="-268288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формирование основ безопасного поведения в быту, социуме, природе</a:t>
            </a:r>
          </a:p>
          <a:p>
            <a:pPr marL="0" indent="0" algn="just">
              <a:buNone/>
            </a:pPr>
            <a:endParaRPr lang="ru-RU" sz="2400" b="0" i="0" dirty="0">
              <a:solidFill>
                <a:srgbClr val="22222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856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365AC3-7C4C-CFA5-F4DA-F96F44D92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63527"/>
            <a:ext cx="10058400" cy="1450757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320BDD5-EC68-358F-C690-BE0F9FE53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10269221" cy="4023360"/>
          </a:xfrm>
        </p:spPr>
        <p:txBody>
          <a:bodyPr>
            <a:noAutofit/>
          </a:bodyPr>
          <a:lstStyle/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b="0" i="0" dirty="0" smtClean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b="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интересов детей, любознательности и познавательной мотивации;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b="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формирование познавательных действий, становление сознания;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b="0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воображения и творческой активности;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b="1" i="0" dirty="0"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 себе, других людях, объектах окружающего мира, о свойствах и отношениях объектов окружающего мира, о малой родине и Отечестве, представлений о социокультурных ценностях нашего народа, об отечественных традициях и праздниках, о планете Земля как общем доме людей, об особенностях ее природы, многообразии стран и народов мира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12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B6762A-33B1-1978-DABC-58859E906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pc="10" dirty="0"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одобрена </a:t>
            </a:r>
            <a:r>
              <a:rPr lang="ru-RU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решением </a:t>
            </a:r>
            <a:r>
              <a:rPr lang="ru-RU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фумо</a:t>
            </a:r>
            <a:r>
              <a:rPr lang="ru-RU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, протокол от 01.07.2021 № 2/21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1204913"/>
            <a:ext cx="4505325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A3B3873D-07D6-A2D3-46F0-A35B0F366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Примерная рабочая программа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val="2343514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CDAF5F-8711-F91C-708F-6B49CC4AD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Патриотизм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9DBF69C-AB03-DE16-BE9C-075B146ED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8288" indent="-268288">
              <a:buFont typeface="Wingdings" panose="05000000000000000000" pitchFamily="2" charset="2"/>
              <a:buChar char="§"/>
            </a:pPr>
            <a:endParaRPr lang="ru-RU" sz="2400" dirty="0">
              <a:latin typeface="Proxima Nova Rg Inner"/>
            </a:endParaRP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в ребенке нравственных качеств, чувства любви, интереса к своей стране — России, своему краю, малой родине, своему народу и народу России в целом (гражданский патриотизм), ответственности, трудолюбия; ощущения принадлежности к своему народу;</a:t>
            </a:r>
          </a:p>
          <a:p>
            <a:pPr marL="268288" indent="-268288" algn="just">
              <a:buFont typeface="Wingdings" panose="05000000000000000000" pitchFamily="2" charset="2"/>
              <a:buChar char="§"/>
            </a:pPr>
            <a:r>
              <a:rPr lang="ru-RU" sz="24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нравственное чувство, которое вырастает из культуры человеческого бытия, особенностей образа жизни и ее уклада, народных и семейных традиций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916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CDAF5F-8711-F91C-708F-6B49CC4AD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Базовые ценности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="" xmlns:a16="http://schemas.microsoft.com/office/drawing/2014/main" id="{42BB54F9-9BB4-B2EA-5140-122D31C9B6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998395"/>
              </p:ext>
            </p:extLst>
          </p:nvPr>
        </p:nvGraphicFramePr>
        <p:xfrm>
          <a:off x="1096963" y="2912165"/>
          <a:ext cx="10058400" cy="1450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="" xmlns:a16="http://schemas.microsoft.com/office/drawing/2014/main" val="670481510"/>
                    </a:ext>
                  </a:extLst>
                </a:gridCol>
                <a:gridCol w="5029200">
                  <a:extLst>
                    <a:ext uri="{9D8B030D-6E8A-4147-A177-3AD203B41FA5}">
                      <a16:colId xmlns="" xmlns:a16="http://schemas.microsoft.com/office/drawing/2014/main" val="1895520268"/>
                    </a:ext>
                  </a:extLst>
                </a:gridCol>
              </a:tblGrid>
              <a:tr h="1450757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/>
                        <a:t>РОДИНА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/>
                        <a:t>ПРИРОДА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64675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2763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CDAF5F-8711-F91C-708F-6B49CC4AD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Компоненты понятия «патриотизм»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="" xmlns:a16="http://schemas.microsoft.com/office/drawing/2014/main" id="{5EA26802-0F7C-A406-4ADE-0175B01616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5024007"/>
              </p:ext>
            </p:extLst>
          </p:nvPr>
        </p:nvGraphicFramePr>
        <p:xfrm>
          <a:off x="1096963" y="1846263"/>
          <a:ext cx="100584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6072">
                  <a:extLst>
                    <a:ext uri="{9D8B030D-6E8A-4147-A177-3AD203B41FA5}">
                      <a16:colId xmlns="" xmlns:a16="http://schemas.microsoft.com/office/drawing/2014/main" val="405322900"/>
                    </a:ext>
                  </a:extLst>
                </a:gridCol>
                <a:gridCol w="6752328">
                  <a:extLst>
                    <a:ext uri="{9D8B030D-6E8A-4147-A177-3AD203B41FA5}">
                      <a16:colId xmlns="" xmlns:a16="http://schemas.microsoft.com/office/drawing/2014/main" val="1966878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Компонент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2861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Когнитивно-смысловой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Знания об истории России, своего края, духовных и культурных традиций и достижений многонационального народа России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24899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Эмоционально-ценностный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Любовь к Родине — России, уважение к своему народу, народу России в целом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1921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err="1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Регуляторно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-волевой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Укоренение знаний в духовных и культурных традициях своего народа, деятельность на основе понимания ответственности за настоящее и будущее своего народа, России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59018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417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B6762A-33B1-1978-DABC-58859E906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основе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фгос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до, примерной рабочей программы воспитания,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пооп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338" y="1093788"/>
            <a:ext cx="450532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A3B3873D-07D6-A2D3-46F0-A35B0F3665A8}"/>
              </a:ext>
            </a:extLst>
          </p:cNvPr>
          <p:cNvSpPr txBox="1">
            <a:spLocks/>
          </p:cNvSpPr>
          <p:nvPr/>
        </p:nvSpPr>
        <p:spPr>
          <a:xfrm>
            <a:off x="1249680" y="911352"/>
            <a:ext cx="10058400" cy="35661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Задачи патриотического воспитания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8694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250</TotalTime>
  <Words>659</Words>
  <Application>Microsoft Office PowerPoint</Application>
  <PresentationFormat>Произвольный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Ретро</vt:lpstr>
      <vt:lpstr>Презентация PowerPoint</vt:lpstr>
      <vt:lpstr>ФГОС ДО</vt:lpstr>
      <vt:lpstr>Социально-коммуникативное развитие </vt:lpstr>
      <vt:lpstr>Познавательное развитие</vt:lpstr>
      <vt:lpstr>Примерная рабочая программа воспитания</vt:lpstr>
      <vt:lpstr>Патриотизм</vt:lpstr>
      <vt:lpstr>Базовые ценности</vt:lpstr>
      <vt:lpstr>Компоненты понятия «патриотизм»</vt:lpstr>
      <vt:lpstr>Презентация PowerPoint</vt:lpstr>
      <vt:lpstr>Задачи патриотического воспитания</vt:lpstr>
      <vt:lpstr>Направления воспитательной работы</vt:lpstr>
      <vt:lpstr>Направления воспитательной работы</vt:lpstr>
      <vt:lpstr>Рекомендации</vt:lpstr>
      <vt:lpstr>Как выстроить работу</vt:lpstr>
      <vt:lpstr>Тематические блоки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</dc:title>
  <dc:creator>Наталья Романова</dc:creator>
  <cp:lastModifiedBy>pc</cp:lastModifiedBy>
  <cp:revision>8</cp:revision>
  <cp:lastPrinted>2022-11-07T06:37:44Z</cp:lastPrinted>
  <dcterms:created xsi:type="dcterms:W3CDTF">2022-09-15T12:23:17Z</dcterms:created>
  <dcterms:modified xsi:type="dcterms:W3CDTF">2022-11-07T06:38:08Z</dcterms:modified>
</cp:coreProperties>
</file>