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0" r:id="rId3"/>
    <p:sldId id="294" r:id="rId4"/>
    <p:sldId id="297" r:id="rId5"/>
    <p:sldId id="298" r:id="rId6"/>
    <p:sldId id="299" r:id="rId7"/>
    <p:sldId id="301" r:id="rId8"/>
    <p:sldId id="303" r:id="rId9"/>
    <p:sldId id="304" r:id="rId10"/>
    <p:sldId id="305" r:id="rId11"/>
    <p:sldId id="307" r:id="rId12"/>
    <p:sldId id="306" r:id="rId13"/>
    <p:sldId id="259" r:id="rId14"/>
    <p:sldId id="29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8978"/>
    <a:srgbClr val="47A9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8B9EE-308E-433A-9C69-18B5F99DE048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6885A-94B3-4276-B59F-1D12C530C9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431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861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235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4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66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94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40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02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60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47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07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5239D-35AE-4179-993E-C5227DB217D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6737B-B3C4-4B08-861F-2403903479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578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norilskmc.ru/load/fgos" TargetMode="External"/><Relationship Id="rId2" Type="http://schemas.openxmlformats.org/officeDocument/2006/relationships/hyperlink" Target="http://www.zavuch.inf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uchportal.ru/" TargetMode="External"/><Relationship Id="rId5" Type="http://schemas.openxmlformats.org/officeDocument/2006/relationships/hyperlink" Target="http://www.infoznaika.ru/" TargetMode="External"/><Relationship Id="rId4" Type="http://schemas.openxmlformats.org/officeDocument/2006/relationships/hyperlink" Target="http://www.proshkolu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0"/>
            <a:ext cx="5616624" cy="3500438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49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собенности работы </a:t>
            </a:r>
            <a:b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одарёнными                 детьми </a:t>
            </a:r>
            <a:b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начальной школе.</a:t>
            </a:r>
            <a:endParaRPr lang="ru-RU" sz="4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000504"/>
            <a:ext cx="3500462" cy="1928826"/>
          </a:xfrm>
        </p:spPr>
        <p:txBody>
          <a:bodyPr>
            <a:normAutofit fontScale="62500" lnSpcReduction="20000"/>
          </a:bodyPr>
          <a:lstStyle/>
          <a:p>
            <a:pPr algn="r"/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Плотникова Татьяна Вениаминовна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«СШ №6» 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Нижневартовск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 (10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500438"/>
            <a:ext cx="4897025" cy="3228976"/>
          </a:xfrm>
          <a:prstGeom prst="rect">
            <a:avLst/>
          </a:prstGeom>
          <a:ln w="127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2132917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Показатели эффективности реализации программы работы с одаренными детьми.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Удовлетворенность детей своей деятельностью и увеличение числа таких детей;</a:t>
            </a:r>
          </a:p>
          <a:p>
            <a:pPr lvl="0"/>
            <a:r>
              <a:rPr lang="ru-RU" dirty="0" smtClean="0"/>
              <a:t>Повышение уровня индивидуальных достижений детей по математике.</a:t>
            </a:r>
          </a:p>
          <a:p>
            <a:pPr lvl="0"/>
            <a:r>
              <a:rPr lang="ru-RU" dirty="0" smtClean="0"/>
              <a:t>Адаптация детей к социуму в настоящем времени и в будущем;</a:t>
            </a:r>
          </a:p>
          <a:p>
            <a:pPr lvl="0"/>
            <a:r>
              <a:rPr lang="ru-RU" dirty="0" smtClean="0"/>
              <a:t>Повышение уровня владения детьми </a:t>
            </a:r>
            <a:r>
              <a:rPr lang="ru-RU" dirty="0" err="1" smtClean="0"/>
              <a:t>общепредметными</a:t>
            </a:r>
            <a:r>
              <a:rPr lang="ru-RU" dirty="0" smtClean="0"/>
              <a:t> и социальными компетенциями.</a:t>
            </a:r>
          </a:p>
          <a:p>
            <a:pPr lvl="0"/>
            <a:endParaRPr lang="ru-RU" dirty="0" smtClean="0"/>
          </a:p>
          <a:p>
            <a:pPr lvl="0"/>
            <a:r>
              <a:rPr lang="ru-RU" b="1" dirty="0" smtClean="0"/>
              <a:t>Критерий эффективности</a:t>
            </a:r>
            <a:r>
              <a:rPr lang="ru-RU" dirty="0" smtClean="0"/>
              <a:t>:</a:t>
            </a:r>
          </a:p>
          <a:p>
            <a:pPr lvl="0"/>
            <a:r>
              <a:rPr lang="ru-RU" dirty="0" smtClean="0"/>
              <a:t>       1.Высокий уровень познавательного интереса к предмету.</a:t>
            </a:r>
          </a:p>
          <a:p>
            <a:pPr lvl="0"/>
            <a:r>
              <a:rPr lang="ru-RU" dirty="0" smtClean="0"/>
              <a:t>2. Учащиеся становятся призерами олимпиад и конкурсов.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Дистанционные конкурсы и олимпиады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Кенгуру</a:t>
            </a:r>
          </a:p>
          <a:p>
            <a:r>
              <a:rPr lang="ru-RU" b="1" dirty="0" err="1" smtClean="0"/>
              <a:t>Инфознайка</a:t>
            </a:r>
            <a:endParaRPr lang="ru-RU" b="1" dirty="0" smtClean="0"/>
          </a:p>
          <a:p>
            <a:r>
              <a:rPr lang="ru-RU" b="1" dirty="0" smtClean="0"/>
              <a:t>Лисенок</a:t>
            </a:r>
          </a:p>
          <a:p>
            <a:r>
              <a:rPr lang="ru-RU" b="1" dirty="0" smtClean="0"/>
              <a:t>Ребус</a:t>
            </a:r>
          </a:p>
          <a:p>
            <a:r>
              <a:rPr lang="ru-RU" b="1" dirty="0" err="1" smtClean="0"/>
              <a:t>ФГОС-тест</a:t>
            </a:r>
            <a:r>
              <a:rPr lang="ru-RU" b="1" dirty="0" smtClean="0"/>
              <a:t>(математика)</a:t>
            </a:r>
            <a:endParaRPr lang="ru-RU" b="1" dirty="0"/>
          </a:p>
        </p:txBody>
      </p:sp>
      <p:pic>
        <p:nvPicPr>
          <p:cNvPr id="4" name="Рисунок 3" descr="DSCN2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476950"/>
            <a:ext cx="3071834" cy="2303876"/>
          </a:xfrm>
          <a:prstGeom prst="rect">
            <a:avLst/>
          </a:prstGeom>
        </p:spPr>
      </p:pic>
      <p:pic>
        <p:nvPicPr>
          <p:cNvPr id="5" name="Рисунок 4" descr="IMAG18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63857" y="4500570"/>
            <a:ext cx="3857620" cy="2174639"/>
          </a:xfrm>
          <a:prstGeom prst="rect">
            <a:avLst/>
          </a:prstGeom>
        </p:spPr>
      </p:pic>
      <p:pic>
        <p:nvPicPr>
          <p:cNvPr id="6" name="Рисунок 5" descr="gggg_0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1714488"/>
            <a:ext cx="1328928" cy="1828800"/>
          </a:xfrm>
          <a:prstGeom prst="rect">
            <a:avLst/>
          </a:prstGeom>
        </p:spPr>
      </p:pic>
      <p:pic>
        <p:nvPicPr>
          <p:cNvPr id="7" name="Рисунок 6" descr="zaharov2_0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4714884"/>
            <a:ext cx="1331976" cy="1828800"/>
          </a:xfrm>
          <a:prstGeom prst="rect">
            <a:avLst/>
          </a:prstGeom>
        </p:spPr>
      </p:pic>
      <p:pic>
        <p:nvPicPr>
          <p:cNvPr id="2050" name="Picture 2" descr="D:\со стола 11.01.17\маме\Безымянныйааа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9" y="4682932"/>
            <a:ext cx="1500198" cy="1981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Итоги городской олимпиады «Юниор»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1285860"/>
            <a:ext cx="2430962" cy="3032605"/>
          </a:xfrm>
          <a:prstGeom prst="rect">
            <a:avLst/>
          </a:prstGeom>
        </p:spPr>
      </p:pic>
      <p:pic>
        <p:nvPicPr>
          <p:cNvPr id="6" name="Рисунок 5" descr="imag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6767" y="1471629"/>
            <a:ext cx="3548087" cy="26610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4500570"/>
            <a:ext cx="5143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2005г.- </a:t>
            </a:r>
            <a:r>
              <a:rPr lang="ru-RU" b="1" dirty="0" err="1" smtClean="0"/>
              <a:t>Белевцов</a:t>
            </a:r>
            <a:r>
              <a:rPr lang="ru-RU" b="1" dirty="0" smtClean="0"/>
              <a:t> Алексей-2 место</a:t>
            </a:r>
          </a:p>
          <a:p>
            <a:r>
              <a:rPr lang="ru-RU" b="1" dirty="0" smtClean="0"/>
              <a:t>2009 </a:t>
            </a:r>
            <a:r>
              <a:rPr lang="ru-RU" b="1" dirty="0" err="1" smtClean="0"/>
              <a:t>г.-Саквин</a:t>
            </a:r>
            <a:r>
              <a:rPr lang="ru-RU" b="1" dirty="0" smtClean="0"/>
              <a:t> Дмитрий-3 место</a:t>
            </a:r>
          </a:p>
          <a:p>
            <a:r>
              <a:rPr lang="ru-RU" b="1" dirty="0" smtClean="0"/>
              <a:t>2013г. –Артамонова Екатерина-4 место, </a:t>
            </a:r>
          </a:p>
          <a:p>
            <a:r>
              <a:rPr lang="ru-RU" b="1" dirty="0" smtClean="0"/>
              <a:t>2015г.-Захаров Владимир 1 место</a:t>
            </a:r>
          </a:p>
          <a:p>
            <a:r>
              <a:rPr lang="ru-RU" b="1" dirty="0" smtClean="0"/>
              <a:t>2017-Терехов Степан- 2 место</a:t>
            </a:r>
          </a:p>
          <a:p>
            <a:r>
              <a:rPr lang="ru-RU" b="1" dirty="0" smtClean="0"/>
              <a:t>2020-Каракулов Эмир -</a:t>
            </a:r>
            <a:r>
              <a:rPr lang="ru-RU" b="1" smtClean="0"/>
              <a:t>4 место.</a:t>
            </a:r>
            <a:endParaRPr lang="ru-RU" b="1" dirty="0" smtClean="0"/>
          </a:p>
        </p:txBody>
      </p:sp>
      <p:pic>
        <p:nvPicPr>
          <p:cNvPr id="8" name="Рисунок 7" descr="sakv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4402" y="4500570"/>
            <a:ext cx="1258824" cy="1828800"/>
          </a:xfrm>
          <a:prstGeom prst="rect">
            <a:avLst/>
          </a:prstGeom>
        </p:spPr>
      </p:pic>
      <p:pic>
        <p:nvPicPr>
          <p:cNvPr id="9" name="Рисунок 8" descr="image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37818" y="5013176"/>
            <a:ext cx="1285866" cy="1714488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236" y="1556792"/>
            <a:ext cx="2090536" cy="31407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Бушуева Педсовет, апрель\Картинки умнички\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5271" y="2420888"/>
            <a:ext cx="4253458" cy="38281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69269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44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>
            <a:normAutofit/>
          </a:bodyPr>
          <a:lstStyle/>
          <a:p>
            <a:pPr lvl="0"/>
            <a:endParaRPr lang="ru-RU" sz="2800" dirty="0" smtClean="0">
              <a:solidFill>
                <a:prstClr val="black"/>
              </a:solidFill>
              <a:hlinkClick r:id="rId2"/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  <a:hlinkClick r:id="rId2"/>
              </a:rPr>
              <a:t>http</a:t>
            </a:r>
            <a:r>
              <a:rPr lang="en-US" sz="2800" dirty="0">
                <a:solidFill>
                  <a:prstClr val="black"/>
                </a:solidFill>
                <a:hlinkClick r:id="rId2"/>
              </a:rPr>
              <a:t>://www.zavuch.info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  <a:hlinkClick r:id="rId3"/>
              </a:rPr>
              <a:t>http://norilskmc.ru/load/fgos</a:t>
            </a:r>
            <a:endParaRPr lang="ru-RU" sz="2800" dirty="0">
              <a:solidFill>
                <a:prstClr val="black"/>
              </a:solidFill>
            </a:endParaRPr>
          </a:p>
          <a:p>
            <a:pPr lvl="0"/>
            <a:r>
              <a:rPr lang="en-US" sz="2800" dirty="0">
                <a:solidFill>
                  <a:prstClr val="black"/>
                </a:solidFill>
                <a:hlinkClick r:id="rId4"/>
              </a:rPr>
              <a:t>http://</a:t>
            </a:r>
            <a:r>
              <a:rPr lang="en-US" sz="2800" dirty="0" smtClean="0">
                <a:solidFill>
                  <a:prstClr val="black"/>
                </a:solidFill>
                <a:hlinkClick r:id="rId4"/>
              </a:rPr>
              <a:t>www.proshkolu.ru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  <a:hlinkClick r:id="rId5"/>
              </a:rPr>
              <a:t>http</a:t>
            </a:r>
            <a:r>
              <a:rPr lang="en-US" sz="2800" dirty="0">
                <a:solidFill>
                  <a:prstClr val="black"/>
                </a:solidFill>
                <a:hlinkClick r:id="rId5"/>
              </a:rPr>
              <a:t>://</a:t>
            </a:r>
            <a:r>
              <a:rPr lang="en-US" sz="2800" dirty="0" smtClean="0">
                <a:solidFill>
                  <a:prstClr val="black"/>
                </a:solidFill>
                <a:hlinkClick r:id="rId5"/>
              </a:rPr>
              <a:t>www.infoznaika.ru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/>
            <a:r>
              <a:rPr lang="en-US" sz="2800" dirty="0" smtClean="0">
                <a:solidFill>
                  <a:prstClr val="black"/>
                </a:solidFill>
                <a:hlinkClick r:id="rId6"/>
              </a:rPr>
              <a:t>http</a:t>
            </a:r>
            <a:r>
              <a:rPr lang="en-US" sz="2800" dirty="0">
                <a:solidFill>
                  <a:prstClr val="black"/>
                </a:solidFill>
                <a:hlinkClick r:id="rId6"/>
              </a:rPr>
              <a:t>://</a:t>
            </a:r>
            <a:r>
              <a:rPr lang="en-US" sz="2800" dirty="0" smtClean="0">
                <a:solidFill>
                  <a:prstClr val="black"/>
                </a:solidFill>
                <a:hlinkClick r:id="rId6"/>
              </a:rPr>
              <a:t>www.uchportal.ru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56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507288" cy="536145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здоровый ребенок рождается на свет с удивительной способностью — стремлением к познанию окружающего мира.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r>
              <a:rPr lang="ru-RU" sz="40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4000" dirty="0">
                <a:solidFill>
                  <a:srgbClr val="7030A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                                        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ea typeface="+mj-ea"/>
              <a:cs typeface="+mj-cs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+mj-cs"/>
              </a:rPr>
              <a:t>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456387"/>
            <a:ext cx="3005137" cy="339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9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412875"/>
            <a:ext cx="8229600" cy="471328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обеспечение благоприятных условий для выявления, развития и адресной поддержки одаренных детей в начальной школе.</a:t>
            </a:r>
          </a:p>
          <a:p>
            <a:pPr>
              <a:buFont typeface="Wingdings" pitchFamily="2" charset="2"/>
              <a:buChar char="q"/>
            </a:pPr>
            <a:r>
              <a:rPr lang="ru-RU" sz="45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и развитие математических способностей;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индивидуального подхода в работе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у учащихся устойчивого интереса к математике;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интеллектуальное развитие учащихся, формирование качеств мышления, характерных для математической деятельности;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вовлечение учащихся в различные внеурочные конкурсы, интеллектуальные игры, олимпиады, позволяющие детям проявлять свои возможности.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34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Этапы работы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dirty="0" smtClean="0"/>
              <a:t>-I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этап – аналитический</a:t>
            </a:r>
          </a:p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 II этап – диагностический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 III этап – этап формирования, углубления и развития способностей учащихся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Урочная деятельность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-</a:t>
            </a:r>
            <a:r>
              <a:rPr lang="ru-RU" dirty="0" smtClean="0"/>
              <a:t>игровые технологии (деловые игры и путешествия),</a:t>
            </a:r>
          </a:p>
          <a:p>
            <a:r>
              <a:rPr lang="ru-RU" dirty="0" smtClean="0"/>
              <a:t>-творческие и нестандартные задания,</a:t>
            </a:r>
          </a:p>
          <a:p>
            <a:r>
              <a:rPr lang="ru-RU" dirty="0" smtClean="0"/>
              <a:t>- проблемно-развивающее обучение,</a:t>
            </a:r>
          </a:p>
          <a:p>
            <a:r>
              <a:rPr lang="ru-RU" dirty="0" smtClean="0"/>
              <a:t>- проектно-исследовательская деятельность,</a:t>
            </a:r>
          </a:p>
          <a:p>
            <a:r>
              <a:rPr lang="ru-RU" dirty="0" smtClean="0"/>
              <a:t>- информационно-коммуникативные технологии для удовлетворения познавательной мотивации,</a:t>
            </a:r>
          </a:p>
          <a:p>
            <a:r>
              <a:rPr lang="ru-RU" dirty="0" smtClean="0"/>
              <a:t> - </a:t>
            </a:r>
            <a:r>
              <a:rPr lang="ru-RU" dirty="0" err="1" smtClean="0"/>
              <a:t>разноуровневые</a:t>
            </a:r>
            <a:r>
              <a:rPr lang="ru-RU" dirty="0" smtClean="0"/>
              <a:t> тесты, презентации, тренажёры.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деятельность.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- </a:t>
            </a:r>
            <a:r>
              <a:rPr lang="ru-RU" dirty="0" smtClean="0"/>
              <a:t>факультативы, кружки,</a:t>
            </a:r>
          </a:p>
          <a:p>
            <a:r>
              <a:rPr lang="ru-RU" dirty="0" smtClean="0"/>
              <a:t>- предметные декады,</a:t>
            </a:r>
          </a:p>
          <a:p>
            <a:r>
              <a:rPr lang="ru-RU" dirty="0" smtClean="0"/>
              <a:t>-занятия исследовательской деятельностью,</a:t>
            </a:r>
          </a:p>
          <a:p>
            <a:r>
              <a:rPr lang="ru-RU" dirty="0" smtClean="0"/>
              <a:t>-индивидуальная работа с учениками,</a:t>
            </a:r>
          </a:p>
          <a:p>
            <a:r>
              <a:rPr lang="ru-RU" dirty="0" smtClean="0"/>
              <a:t>- олимпиады и конкурсы по предмету математика.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беседы с родителями одаренных детей о создании условий в семье для успешного развития детей;</a:t>
            </a:r>
          </a:p>
          <a:p>
            <a:pPr lvl="0"/>
            <a:r>
              <a:rPr lang="ru-RU" dirty="0" smtClean="0"/>
              <a:t>Проведение просветительской работы среди родителей через лектории, родительские собрания, педагогический всеобуч родителей. </a:t>
            </a:r>
          </a:p>
          <a:p>
            <a:pPr marL="0" lvl="0" indent="0">
              <a:buNone/>
            </a:pPr>
            <a:r>
              <a:rPr lang="ru-RU" dirty="0" smtClean="0"/>
              <a:t>(Родительское собрание на тему “Расширение кругозора школьников посредством чтения научно-познавательной литературы”.</a:t>
            </a:r>
          </a:p>
          <a:p>
            <a:pPr marL="0" lvl="0" indent="0">
              <a:buNone/>
            </a:pPr>
            <a:r>
              <a:rPr lang="ru-RU" dirty="0" smtClean="0"/>
              <a:t>Лекция “Развитие интеллектуальных способностей ребенка”).</a:t>
            </a:r>
          </a:p>
          <a:p>
            <a:pPr lvl="0"/>
            <a:r>
              <a:rPr lang="ru-RU" dirty="0" smtClean="0"/>
              <a:t>Смотр знаний с приглашением родителей на уроки.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Психосоциальная чувствительность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обострённое чувство справедливости, нравственное развитие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 недостаёт эмоционального баланса, в раннем возрасте одарённые дети нетерпеливы и порывисты.</a:t>
            </a:r>
          </a:p>
          <a:p>
            <a:r>
              <a:rPr lang="ru-RU" dirty="0" smtClean="0"/>
              <a:t>для них характерны преувеличенные страхи и повышенная уязвимость.</a:t>
            </a:r>
          </a:p>
          <a:p>
            <a:r>
              <a:rPr lang="ru-RU" dirty="0" smtClean="0"/>
              <a:t>развивается негативное </a:t>
            </a:r>
            <a:r>
              <a:rPr lang="ru-RU" dirty="0" err="1" smtClean="0"/>
              <a:t>самовосприятие</a:t>
            </a:r>
            <a:r>
              <a:rPr lang="ru-RU" dirty="0" smtClean="0"/>
              <a:t>, возникают трудности общения со сверстниками.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Методическая работа педагога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заниматься самообразованием;</a:t>
            </a:r>
          </a:p>
          <a:p>
            <a:pPr lvl="0"/>
            <a:r>
              <a:rPr lang="ru-RU" dirty="0" smtClean="0"/>
              <a:t>повышать профессиональное мастерство;</a:t>
            </a:r>
          </a:p>
          <a:p>
            <a:pPr lvl="0"/>
            <a:r>
              <a:rPr lang="ru-RU" dirty="0" smtClean="0"/>
              <a:t>посещать занятия других педагогов;</a:t>
            </a:r>
          </a:p>
          <a:p>
            <a:pPr lvl="0"/>
            <a:r>
              <a:rPr lang="ru-RU" dirty="0" smtClean="0"/>
              <a:t>участвовать в педагогических семинарах, педсоветах, конференциях, заседаниях МО педагогов;</a:t>
            </a:r>
          </a:p>
          <a:p>
            <a:pPr lvl="0"/>
            <a:r>
              <a:rPr lang="ru-RU" dirty="0" smtClean="0"/>
              <a:t>проводить открытые занятия;</a:t>
            </a:r>
          </a:p>
          <a:p>
            <a:pPr lvl="0"/>
            <a:r>
              <a:rPr lang="ru-RU" dirty="0" smtClean="0"/>
              <a:t>подбирать материалы и задания к проведению школьных олимпиад;</a:t>
            </a:r>
          </a:p>
          <a:p>
            <a:r>
              <a:rPr lang="ru-RU" dirty="0" smtClean="0"/>
              <a:t>проводить занимательно-познавательные мероприятия с учащимися .</a:t>
            </a:r>
          </a:p>
          <a:p>
            <a:r>
              <a:rPr lang="ru-RU" dirty="0" smtClean="0"/>
              <a:t>создавать базу данных по предмету.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</TotalTime>
  <Words>474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Тема Office</vt:lpstr>
      <vt:lpstr>                  Особенности работы  с одарёнными                 детьми  в начальной школе.</vt:lpstr>
      <vt:lpstr>Презентация PowerPoint</vt:lpstr>
      <vt:lpstr>Цель:</vt:lpstr>
      <vt:lpstr>Этапы работы </vt:lpstr>
      <vt:lpstr>Урочная деятельность </vt:lpstr>
      <vt:lpstr>Внеурочная деятельность. </vt:lpstr>
      <vt:lpstr>Работа с родителями. </vt:lpstr>
      <vt:lpstr>Психосоциальная чувствительность </vt:lpstr>
      <vt:lpstr>Методическая работа педагога</vt:lpstr>
      <vt:lpstr>Показатели эффективности реализации программы работы с одаренными детьми. </vt:lpstr>
      <vt:lpstr>Дистанционные конкурсы и олимпиады</vt:lpstr>
      <vt:lpstr>Итоги городской олимпиады «Юниор»</vt:lpstr>
      <vt:lpstr>Презентация PowerPoint</vt:lpstr>
      <vt:lpstr>Интернет ресурсы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Admin</cp:lastModifiedBy>
  <cp:revision>84</cp:revision>
  <dcterms:created xsi:type="dcterms:W3CDTF">2012-04-10T15:34:37Z</dcterms:created>
  <dcterms:modified xsi:type="dcterms:W3CDTF">2022-12-15T04:18:13Z</dcterms:modified>
</cp:coreProperties>
</file>