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8" r:id="rId3"/>
    <p:sldId id="267" r:id="rId4"/>
    <p:sldId id="269" r:id="rId5"/>
    <p:sldId id="268" r:id="rId6"/>
    <p:sldId id="270" r:id="rId7"/>
    <p:sldId id="278" r:id="rId8"/>
    <p:sldId id="259" r:id="rId9"/>
    <p:sldId id="260" r:id="rId10"/>
    <p:sldId id="272" r:id="rId11"/>
    <p:sldId id="262" r:id="rId12"/>
    <p:sldId id="273" r:id="rId13"/>
    <p:sldId id="257" r:id="rId14"/>
    <p:sldId id="274" r:id="rId15"/>
    <p:sldId id="263" r:id="rId16"/>
    <p:sldId id="275" r:id="rId17"/>
    <p:sldId id="264" r:id="rId18"/>
    <p:sldId id="265" r:id="rId19"/>
    <p:sldId id="266" r:id="rId20"/>
    <p:sldId id="277" r:id="rId21"/>
    <p:sldId id="276"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81E6A0BD-1EFA-4C9C-9857-7DF586253AEF}">
          <p14:sldIdLst>
            <p14:sldId id="256"/>
            <p14:sldId id="258"/>
            <p14:sldId id="267"/>
            <p14:sldId id="269"/>
            <p14:sldId id="268"/>
            <p14:sldId id="270"/>
            <p14:sldId id="278"/>
            <p14:sldId id="259"/>
            <p14:sldId id="260"/>
            <p14:sldId id="272"/>
            <p14:sldId id="262"/>
            <p14:sldId id="273"/>
            <p14:sldId id="257"/>
            <p14:sldId id="274"/>
            <p14:sldId id="263"/>
            <p14:sldId id="275"/>
            <p14:sldId id="264"/>
            <p14:sldId id="265"/>
            <p14:sldId id="266"/>
            <p14:sldId id="277"/>
            <p14:sldId id="276"/>
          </p14:sldIdLst>
        </p14:section>
        <p14:section name="Раздел без заголовка" id="{E158F563-1F90-46CE-B712-765FBA1D8C4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78" y="1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ru-RU" smtClean="0"/>
              <a:t>Образец заголовка</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CC37909D-796C-4509-A2B3-84EF8986240E}" type="datetimeFigureOut">
              <a:rPr lang="ru-RU" smtClean="0"/>
              <a:t>13.12.2022</a:t>
            </a:fld>
            <a:endParaRPr lang="ru-RU"/>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ru-RU"/>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91B81859-E5D3-4636-9D15-E6D2EF23CF71}" type="slidenum">
              <a:rPr lang="ru-RU" smtClean="0"/>
              <a:t>‹#›</a:t>
            </a:fld>
            <a:endParaRPr lang="ru-RU"/>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12533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C37909D-796C-4509-A2B3-84EF8986240E}" type="datetimeFigureOut">
              <a:rPr lang="ru-RU" smtClean="0"/>
              <a:t>13.12.2022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1B81859-E5D3-4636-9D15-E6D2EF23CF71}" type="slidenum">
              <a:rPr lang="ru-RU" smtClean="0"/>
              <a:t>‹#›</a:t>
            </a:fld>
            <a:endParaRPr lang="ru-RU"/>
          </a:p>
        </p:txBody>
      </p:sp>
    </p:spTree>
    <p:extLst>
      <p:ext uri="{BB962C8B-B14F-4D97-AF65-F5344CB8AC3E}">
        <p14:creationId xmlns:p14="http://schemas.microsoft.com/office/powerpoint/2010/main" val="4140864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C37909D-796C-4509-A2B3-84EF8986240E}" type="datetimeFigureOut">
              <a:rPr lang="ru-RU" smtClean="0"/>
              <a:t>13.12.2022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1B81859-E5D3-4636-9D15-E6D2EF23CF71}" type="slidenum">
              <a:rPr lang="ru-RU" smtClean="0"/>
              <a:t>‹#›</a:t>
            </a:fld>
            <a:endParaRPr lang="ru-RU"/>
          </a:p>
        </p:txBody>
      </p:sp>
    </p:spTree>
    <p:extLst>
      <p:ext uri="{BB962C8B-B14F-4D97-AF65-F5344CB8AC3E}">
        <p14:creationId xmlns:p14="http://schemas.microsoft.com/office/powerpoint/2010/main" val="2721139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C37909D-796C-4509-A2B3-84EF8986240E}" type="datetimeFigureOut">
              <a:rPr lang="ru-RU" smtClean="0"/>
              <a:t>13.12.2022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1B81859-E5D3-4636-9D15-E6D2EF23CF71}" type="slidenum">
              <a:rPr lang="ru-RU" smtClean="0"/>
              <a:t>‹#›</a:t>
            </a:fld>
            <a:endParaRPr lang="ru-RU"/>
          </a:p>
        </p:txBody>
      </p:sp>
    </p:spTree>
    <p:extLst>
      <p:ext uri="{BB962C8B-B14F-4D97-AF65-F5344CB8AC3E}">
        <p14:creationId xmlns:p14="http://schemas.microsoft.com/office/powerpoint/2010/main" val="2905107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CC37909D-796C-4509-A2B3-84EF8986240E}" type="datetimeFigureOut">
              <a:rPr lang="ru-RU" smtClean="0"/>
              <a:t>13.12.2022</a:t>
            </a:fld>
            <a:endParaRPr lang="ru-RU"/>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91B81859-E5D3-4636-9D15-E6D2EF23CF71}" type="slidenum">
              <a:rPr lang="ru-RU" smtClean="0"/>
              <a:t>‹#›</a:t>
            </a:fld>
            <a:endParaRPr lang="ru-RU"/>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89493431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C37909D-796C-4509-A2B3-84EF8986240E}" type="datetimeFigureOut">
              <a:rPr lang="ru-RU" smtClean="0"/>
              <a:t>13.12.2022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1B81859-E5D3-4636-9D15-E6D2EF23CF71}" type="slidenum">
              <a:rPr lang="ru-RU" smtClean="0"/>
              <a:t>‹#›</a:t>
            </a:fld>
            <a:endParaRPr lang="ru-RU"/>
          </a:p>
        </p:txBody>
      </p:sp>
    </p:spTree>
    <p:extLst>
      <p:ext uri="{BB962C8B-B14F-4D97-AF65-F5344CB8AC3E}">
        <p14:creationId xmlns:p14="http://schemas.microsoft.com/office/powerpoint/2010/main" val="211013712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57300" y="2909102"/>
            <a:ext cx="4800600" cy="299639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33864" y="2909102"/>
            <a:ext cx="4800600" cy="299639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C37909D-796C-4509-A2B3-84EF8986240E}" type="datetimeFigureOut">
              <a:rPr lang="ru-RU" smtClean="0"/>
              <a:t>13.12.2022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1B81859-E5D3-4636-9D15-E6D2EF23CF71}" type="slidenum">
              <a:rPr lang="ru-RU" smtClean="0"/>
              <a:t>‹#›</a:t>
            </a:fld>
            <a:endParaRPr lang="ru-RU"/>
          </a:p>
        </p:txBody>
      </p:sp>
    </p:spTree>
    <p:extLst>
      <p:ext uri="{BB962C8B-B14F-4D97-AF65-F5344CB8AC3E}">
        <p14:creationId xmlns:p14="http://schemas.microsoft.com/office/powerpoint/2010/main" val="106926084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C37909D-796C-4509-A2B3-84EF8986240E}" type="datetimeFigureOut">
              <a:rPr lang="ru-RU" smtClean="0"/>
              <a:t>13.12.2022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1B81859-E5D3-4636-9D15-E6D2EF23CF71}" type="slidenum">
              <a:rPr lang="ru-RU" smtClean="0"/>
              <a:t>‹#›</a:t>
            </a:fld>
            <a:endParaRPr lang="ru-RU"/>
          </a:p>
        </p:txBody>
      </p:sp>
    </p:spTree>
    <p:extLst>
      <p:ext uri="{BB962C8B-B14F-4D97-AF65-F5344CB8AC3E}">
        <p14:creationId xmlns:p14="http://schemas.microsoft.com/office/powerpoint/2010/main" val="3240657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37909D-796C-4509-A2B3-84EF8986240E}" type="datetimeFigureOut">
              <a:rPr lang="ru-RU" smtClean="0"/>
              <a:t>13.12.2022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1B81859-E5D3-4636-9D15-E6D2EF23CF71}" type="slidenum">
              <a:rPr lang="ru-RU" smtClean="0"/>
              <a:t>‹#›</a:t>
            </a:fld>
            <a:endParaRPr lang="ru-RU"/>
          </a:p>
        </p:txBody>
      </p:sp>
    </p:spTree>
    <p:extLst>
      <p:ext uri="{BB962C8B-B14F-4D97-AF65-F5344CB8AC3E}">
        <p14:creationId xmlns:p14="http://schemas.microsoft.com/office/powerpoint/2010/main" val="862311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ru-RU" smtClean="0"/>
              <a:t>Образец заголовка</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65051" y="6375679"/>
            <a:ext cx="1233355" cy="348462"/>
          </a:xfrm>
        </p:spPr>
        <p:txBody>
          <a:bodyPr/>
          <a:lstStyle/>
          <a:p>
            <a:fld id="{CC37909D-796C-4509-A2B3-84EF8986240E}" type="datetimeFigureOut">
              <a:rPr lang="ru-RU" smtClean="0"/>
              <a:t>13.12.2022</a:t>
            </a:fld>
            <a:endParaRPr lang="ru-RU"/>
          </a:p>
        </p:txBody>
      </p:sp>
      <p:sp>
        <p:nvSpPr>
          <p:cNvPr id="6" name="Footer Placeholder 5"/>
          <p:cNvSpPr>
            <a:spLocks noGrp="1"/>
          </p:cNvSpPr>
          <p:nvPr>
            <p:ph type="ftr" sz="quarter" idx="11"/>
          </p:nvPr>
        </p:nvSpPr>
        <p:spPr>
          <a:xfrm>
            <a:off x="2103620" y="6375679"/>
            <a:ext cx="3482179" cy="345796"/>
          </a:xfrm>
        </p:spPr>
        <p:txBody>
          <a:bodyPr/>
          <a:lstStyle/>
          <a:p>
            <a:endParaRPr lang="ru-RU"/>
          </a:p>
        </p:txBody>
      </p:sp>
      <p:sp>
        <p:nvSpPr>
          <p:cNvPr id="7" name="Slide Number Placeholder 6"/>
          <p:cNvSpPr>
            <a:spLocks noGrp="1"/>
          </p:cNvSpPr>
          <p:nvPr>
            <p:ph type="sldNum" sz="quarter" idx="12"/>
          </p:nvPr>
        </p:nvSpPr>
        <p:spPr>
          <a:xfrm>
            <a:off x="5691014" y="6375679"/>
            <a:ext cx="1232456" cy="345796"/>
          </a:xfrm>
        </p:spPr>
        <p:txBody>
          <a:bodyPr/>
          <a:lstStyle/>
          <a:p>
            <a:fld id="{91B81859-E5D3-4636-9D15-E6D2EF23CF71}" type="slidenum">
              <a:rPr lang="ru-RU" smtClean="0"/>
              <a:t>‹#›</a:t>
            </a:fld>
            <a:endParaRPr lang="ru-RU"/>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38303731"/>
      </p:ext>
    </p:extLst>
  </p:cSld>
  <p:clrMapOvr>
    <a:masterClrMapping/>
  </p:clrMapOvr>
  <p:extLst mod="1">
    <p:ext uri="{DCECCB84-F9BA-43D5-87BE-67443E8EF086}">
      <p15:sldGuideLst xmlns:p15="http://schemas.microsoft.com/office/powerpoint/2012/main">
        <p15:guide id="4294967295"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65950" y="6375679"/>
            <a:ext cx="1232456" cy="348462"/>
          </a:xfrm>
        </p:spPr>
        <p:txBody>
          <a:bodyPr/>
          <a:lstStyle/>
          <a:p>
            <a:fld id="{CC37909D-796C-4509-A2B3-84EF8986240E}" type="datetimeFigureOut">
              <a:rPr lang="ru-RU" smtClean="0"/>
              <a:t>13.12.2022</a:t>
            </a:fld>
            <a:endParaRPr lang="ru-RU"/>
          </a:p>
        </p:txBody>
      </p:sp>
      <p:sp>
        <p:nvSpPr>
          <p:cNvPr id="6" name="Footer Placeholder 5"/>
          <p:cNvSpPr>
            <a:spLocks noGrp="1"/>
          </p:cNvSpPr>
          <p:nvPr>
            <p:ph type="ftr" sz="quarter" idx="11"/>
          </p:nvPr>
        </p:nvSpPr>
        <p:spPr>
          <a:xfrm>
            <a:off x="2103621" y="6375679"/>
            <a:ext cx="3482178" cy="345796"/>
          </a:xfrm>
        </p:spPr>
        <p:txBody>
          <a:bodyPr/>
          <a:lstStyle/>
          <a:p>
            <a:endParaRPr lang="ru-RU"/>
          </a:p>
        </p:txBody>
      </p:sp>
      <p:sp>
        <p:nvSpPr>
          <p:cNvPr id="7" name="Slide Number Placeholder 6"/>
          <p:cNvSpPr>
            <a:spLocks noGrp="1"/>
          </p:cNvSpPr>
          <p:nvPr>
            <p:ph type="sldNum" sz="quarter" idx="12"/>
          </p:nvPr>
        </p:nvSpPr>
        <p:spPr>
          <a:xfrm>
            <a:off x="5687568" y="6375679"/>
            <a:ext cx="1234440" cy="345796"/>
          </a:xfrm>
        </p:spPr>
        <p:txBody>
          <a:bodyPr/>
          <a:lstStyle/>
          <a:p>
            <a:fld id="{91B81859-E5D3-4636-9D15-E6D2EF23CF71}" type="slidenum">
              <a:rPr lang="ru-RU" smtClean="0"/>
              <a:t>‹#›</a:t>
            </a:fld>
            <a:endParaRPr lang="ru-RU"/>
          </a:p>
        </p:txBody>
      </p:sp>
    </p:spTree>
    <p:extLst>
      <p:ext uri="{BB962C8B-B14F-4D97-AF65-F5344CB8AC3E}">
        <p14:creationId xmlns:p14="http://schemas.microsoft.com/office/powerpoint/2010/main" val="236035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CC37909D-796C-4509-A2B3-84EF8986240E}" type="datetimeFigureOut">
              <a:rPr lang="ru-RU" smtClean="0"/>
              <a:t>13.12.2022</a:t>
            </a:fld>
            <a:endParaRPr lang="ru-RU"/>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91B81859-E5D3-4636-9D15-E6D2EF23CF71}" type="slidenum">
              <a:rPr lang="ru-RU" smtClean="0"/>
              <a:t>‹#›</a:t>
            </a:fld>
            <a:endParaRPr lang="ru-RU"/>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59322874"/>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pos="792">
          <p15:clr>
            <a:srgbClr val="F26B43"/>
          </p15:clr>
        </p15:guide>
        <p15:guide id="4294967295" pos="7200">
          <p15:clr>
            <a:srgbClr val="F26B43"/>
          </p15:clr>
        </p15:guide>
        <p15:guide id="4294967295" orient="horz" pos="4008">
          <p15:clr>
            <a:srgbClr val="F26B43"/>
          </p15:clr>
        </p15:guide>
        <p15:guide id="4294967295" orient="horz" pos="1440">
          <p15:clr>
            <a:srgbClr val="F26B43"/>
          </p15:clr>
        </p15:guide>
        <p15:guide id="4294967295" orient="horz" pos="3720">
          <p15:clr>
            <a:srgbClr val="F26B43"/>
          </p15:clr>
        </p15:guide>
        <p15:guide id="4294967295"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biznespark.by/smart-celi-i-gipotezy-primery-postanovki-smart-celej-i-zadach/" TargetMode="External"/><Relationship Id="rId2" Type="http://schemas.openxmlformats.org/officeDocument/2006/relationships/hyperlink" Target="http://powerbranding.ru/marketing-strategy/smart-celi/" TargetMode="External"/><Relationship Id="rId1" Type="http://schemas.openxmlformats.org/officeDocument/2006/relationships/slideLayout" Target="../slideLayouts/slideLayout2.xml"/><Relationship Id="rId4" Type="http://schemas.openxmlformats.org/officeDocument/2006/relationships/hyperlink" Target="https://yagla.ru/blog/marketing/celi-smart-kriterii-i-primery--2108u95038/"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8523" y="3074670"/>
            <a:ext cx="10318418" cy="2418706"/>
          </a:xfrm>
        </p:spPr>
        <p:txBody>
          <a:bodyPr/>
          <a:lstStyle/>
          <a:p>
            <a:r>
              <a:rPr lang="ru-RU" dirty="0">
                <a:solidFill>
                  <a:schemeClr val="accent4">
                    <a:lumMod val="75000"/>
                  </a:schemeClr>
                </a:solidFill>
              </a:rPr>
              <a:t>Цели по </a:t>
            </a:r>
            <a:r>
              <a:rPr lang="en-US" dirty="0">
                <a:solidFill>
                  <a:schemeClr val="accent4">
                    <a:lumMod val="75000"/>
                  </a:schemeClr>
                </a:solidFill>
              </a:rPr>
              <a:t>SMART</a:t>
            </a:r>
            <a:endParaRPr lang="ru-RU" dirty="0">
              <a:solidFill>
                <a:schemeClr val="accent4">
                  <a:lumMod val="75000"/>
                </a:schemeClr>
              </a:solidFill>
            </a:endParaRPr>
          </a:p>
        </p:txBody>
      </p:sp>
      <p:sp>
        <p:nvSpPr>
          <p:cNvPr id="3" name="Подзаголовок 2"/>
          <p:cNvSpPr>
            <a:spLocks noGrp="1"/>
          </p:cNvSpPr>
          <p:nvPr>
            <p:ph type="subTitle" idx="1"/>
          </p:nvPr>
        </p:nvSpPr>
        <p:spPr>
          <a:xfrm>
            <a:off x="2215045" y="5979196"/>
            <a:ext cx="9489275" cy="742279"/>
          </a:xfrm>
        </p:spPr>
        <p:txBody>
          <a:bodyPr/>
          <a:lstStyle/>
          <a:p>
            <a:r>
              <a:rPr lang="ru-RU" dirty="0" smtClean="0"/>
              <a:t>Педагог-психолог МАОУ Наро-Фоминской СОШ № 1 Халимон марина </a:t>
            </a:r>
            <a:r>
              <a:rPr lang="ru-RU" dirty="0" err="1" smtClean="0"/>
              <a:t>николаевна</a:t>
            </a:r>
            <a:endParaRPr lang="ru-RU" dirty="0"/>
          </a:p>
        </p:txBody>
      </p:sp>
      <p:pic>
        <p:nvPicPr>
          <p:cNvPr id="4" name="Рисунок 3"/>
          <p:cNvPicPr>
            <a:picLocks noChangeAspect="1"/>
          </p:cNvPicPr>
          <p:nvPr/>
        </p:nvPicPr>
        <p:blipFill>
          <a:blip r:embed="rId2"/>
          <a:stretch>
            <a:fillRect/>
          </a:stretch>
        </p:blipFill>
        <p:spPr>
          <a:xfrm>
            <a:off x="2037347" y="0"/>
            <a:ext cx="8261685" cy="3135524"/>
          </a:xfrm>
          <a:prstGeom prst="rect">
            <a:avLst/>
          </a:prstGeom>
        </p:spPr>
      </p:pic>
    </p:spTree>
    <p:extLst>
      <p:ext uri="{BB962C8B-B14F-4D97-AF65-F5344CB8AC3E}">
        <p14:creationId xmlns:p14="http://schemas.microsoft.com/office/powerpoint/2010/main" val="908262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rgbClr val="7030A0"/>
                </a:solidFill>
              </a:rPr>
              <a:t>Measurable: </a:t>
            </a:r>
            <a:r>
              <a:rPr lang="ru-RU" dirty="0">
                <a:solidFill>
                  <a:srgbClr val="7030A0"/>
                </a:solidFill>
              </a:rPr>
              <a:t>Измеримый</a:t>
            </a:r>
          </a:p>
        </p:txBody>
      </p:sp>
      <p:sp>
        <p:nvSpPr>
          <p:cNvPr id="3" name="Объект 2"/>
          <p:cNvSpPr>
            <a:spLocks noGrp="1"/>
          </p:cNvSpPr>
          <p:nvPr>
            <p:ph idx="1"/>
          </p:nvPr>
        </p:nvSpPr>
        <p:spPr>
          <a:xfrm>
            <a:off x="1251677" y="1267327"/>
            <a:ext cx="10475101" cy="5470358"/>
          </a:xfrm>
        </p:spPr>
        <p:txBody>
          <a:bodyPr>
            <a:noAutofit/>
          </a:bodyPr>
          <a:lstStyle/>
          <a:p>
            <a:r>
              <a:rPr lang="ru-RU" sz="2400" dirty="0"/>
              <a:t>Если измерить не получается, работать с такой целью будет затруднительно, а уж тем более анализировать и </a:t>
            </a:r>
            <a:r>
              <a:rPr lang="ru-RU" sz="2400" dirty="0" err="1"/>
              <a:t>мониторить</a:t>
            </a:r>
            <a:r>
              <a:rPr lang="ru-RU" sz="2400" dirty="0"/>
              <a:t> её выполнение сотрудниками. Например, невозможно количественно точно измерить, насколько клиент счастлив, а значит, сделать клиентов счастливее — это не цель, а скорее, не самый удачный рекламный лозунг </a:t>
            </a:r>
          </a:p>
          <a:p>
            <a:r>
              <a:rPr lang="ru-RU" sz="2400" dirty="0"/>
              <a:t>Если вы хотите увеличить лояльность к компании — тогда формулировка по СМАРТ будет выглядеть примерно так: «Увеличить лояльность клиентов к компании на 20%». Она включает в себя несколько шагов — провести опрос и подсчитать баллы до мероприятий, провести какое-то действие, которое нацелено на повышение лояльности, провести опрос уже после мероприятия и только потом измерить, получилось достичь цели или нет.</a:t>
            </a:r>
          </a:p>
          <a:p>
            <a:r>
              <a:rPr lang="ru-RU" sz="2400" dirty="0"/>
              <a:t>Есть и более простые цели, которые проще измерить. Например, повысить конверсию сайта на 2%, увеличить объем продаж на 15%.</a:t>
            </a:r>
          </a:p>
        </p:txBody>
      </p:sp>
    </p:spTree>
    <p:extLst>
      <p:ext uri="{BB962C8B-B14F-4D97-AF65-F5344CB8AC3E}">
        <p14:creationId xmlns:p14="http://schemas.microsoft.com/office/powerpoint/2010/main" val="3918226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tx2">
                    <a:lumMod val="50000"/>
                    <a:lumOff val="50000"/>
                  </a:schemeClr>
                </a:solidFill>
              </a:rPr>
              <a:t>Achievable or Attainable: </a:t>
            </a:r>
            <a:r>
              <a:rPr lang="ru-RU" dirty="0" smtClean="0">
                <a:solidFill>
                  <a:schemeClr val="tx2">
                    <a:lumMod val="50000"/>
                    <a:lumOff val="50000"/>
                  </a:schemeClr>
                </a:solidFill>
              </a:rPr>
              <a:t>Достижимый, реалистичный</a:t>
            </a:r>
            <a:endParaRPr lang="ru-RU" dirty="0">
              <a:solidFill>
                <a:schemeClr val="tx2">
                  <a:lumMod val="50000"/>
                  <a:lumOff val="50000"/>
                </a:schemeClr>
              </a:solidFill>
            </a:endParaRPr>
          </a:p>
        </p:txBody>
      </p:sp>
      <p:sp>
        <p:nvSpPr>
          <p:cNvPr id="3" name="Объект 2"/>
          <p:cNvSpPr>
            <a:spLocks noGrp="1"/>
          </p:cNvSpPr>
          <p:nvPr>
            <p:ph idx="1"/>
          </p:nvPr>
        </p:nvSpPr>
        <p:spPr>
          <a:xfrm>
            <a:off x="1251678" y="1874517"/>
            <a:ext cx="10418352" cy="4697733"/>
          </a:xfrm>
        </p:spPr>
        <p:txBody>
          <a:bodyPr>
            <a:normAutofit fontScale="85000" lnSpcReduction="10000"/>
          </a:bodyPr>
          <a:lstStyle/>
          <a:p>
            <a:r>
              <a:rPr lang="ru-RU" sz="2600" dirty="0"/>
              <a:t>Цели по SMART должны быть достижимы, так как реалистичность выполнения задачи влияет на мотивацию исполнителя. Если цель не является достижимой — вероятность ее выполнения будет стремиться к </a:t>
            </a:r>
            <a:r>
              <a:rPr lang="ru-RU" sz="2600" dirty="0" smtClean="0"/>
              <a:t>нулю. </a:t>
            </a:r>
            <a:r>
              <a:rPr lang="ru-RU" sz="2600" dirty="0"/>
              <a:t>Достижимость цели определяется на основе собственного опыта с учетом всех имеющихся ресурсов и ограничений</a:t>
            </a:r>
            <a:r>
              <a:rPr lang="ru-RU" sz="2600" dirty="0" smtClean="0"/>
              <a:t>.</a:t>
            </a:r>
          </a:p>
          <a:p>
            <a:pPr marL="0" indent="0">
              <a:buNone/>
            </a:pPr>
            <a:r>
              <a:rPr lang="ru-RU" sz="2800" b="1" dirty="0"/>
              <a:t>Чтобы оценить реалистичность, ответьте на вопросы:</a:t>
            </a:r>
          </a:p>
          <a:p>
            <a:r>
              <a:rPr lang="ru-RU" sz="2800" b="1" dirty="0"/>
              <a:t>Что поможет в достижении?</a:t>
            </a:r>
          </a:p>
          <a:p>
            <a:r>
              <a:rPr lang="ru-RU" sz="2800" b="1" dirty="0"/>
              <a:t>Что помешает?</a:t>
            </a:r>
          </a:p>
          <a:p>
            <a:r>
              <a:rPr lang="ru-RU" sz="2800" b="1" dirty="0"/>
              <a:t>Есть ли дополнительные условия, от которых зависит достижение</a:t>
            </a:r>
            <a:r>
              <a:rPr lang="ru-RU" sz="2800" b="1" dirty="0" smtClean="0"/>
              <a:t>?</a:t>
            </a:r>
            <a:endParaRPr lang="ru-RU" sz="2800" b="1" dirty="0"/>
          </a:p>
          <a:p>
            <a:r>
              <a:rPr lang="ru-RU" sz="2600" dirty="0"/>
              <a:t>Ограничениями могут быть: временные ресурсы, инвестиции, трудовые ресурсы, знания и опыт исполнителя, доступ к информации и ресурсам, возможность принимать решения и наличие управленческих рычагов у исполнителя цели.</a:t>
            </a:r>
          </a:p>
          <a:p>
            <a:endParaRPr lang="ru-RU" dirty="0"/>
          </a:p>
        </p:txBody>
      </p:sp>
    </p:spTree>
    <p:extLst>
      <p:ext uri="{BB962C8B-B14F-4D97-AF65-F5344CB8AC3E}">
        <p14:creationId xmlns:p14="http://schemas.microsoft.com/office/powerpoint/2010/main" val="3666732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tx2">
                    <a:lumMod val="50000"/>
                    <a:lumOff val="50000"/>
                  </a:schemeClr>
                </a:solidFill>
              </a:rPr>
              <a:t>Achievable or Attainable: </a:t>
            </a:r>
            <a:r>
              <a:rPr lang="ru-RU" dirty="0" smtClean="0">
                <a:solidFill>
                  <a:schemeClr val="tx2">
                    <a:lumMod val="50000"/>
                    <a:lumOff val="50000"/>
                  </a:schemeClr>
                </a:solidFill>
              </a:rPr>
              <a:t>Достижимый, реалистичный</a:t>
            </a:r>
            <a:endParaRPr lang="ru-RU" dirty="0">
              <a:solidFill>
                <a:schemeClr val="tx2">
                  <a:lumMod val="50000"/>
                  <a:lumOff val="50000"/>
                </a:schemeClr>
              </a:solidFill>
            </a:endParaRPr>
          </a:p>
        </p:txBody>
      </p:sp>
      <p:sp>
        <p:nvSpPr>
          <p:cNvPr id="3" name="Объект 2"/>
          <p:cNvSpPr>
            <a:spLocks noGrp="1"/>
          </p:cNvSpPr>
          <p:nvPr>
            <p:ph idx="1"/>
          </p:nvPr>
        </p:nvSpPr>
        <p:spPr>
          <a:xfrm>
            <a:off x="1251678" y="2326105"/>
            <a:ext cx="10418352" cy="4246145"/>
          </a:xfrm>
        </p:spPr>
        <p:txBody>
          <a:bodyPr>
            <a:normAutofit/>
          </a:bodyPr>
          <a:lstStyle/>
          <a:p>
            <a:r>
              <a:rPr lang="ru-RU" sz="3600" dirty="0"/>
              <a:t>На формулировке достижимость никак не сказывается. Если цель нереалистична и неадекватна для организации в принципе, то смысла её ставить нет — у сотрудников не будет мотивации пытаться сделать то, что изначально невозможно сделать.</a:t>
            </a:r>
            <a:endParaRPr lang="ru-RU" sz="3600" dirty="0"/>
          </a:p>
        </p:txBody>
      </p:sp>
    </p:spTree>
    <p:extLst>
      <p:ext uri="{BB962C8B-B14F-4D97-AF65-F5344CB8AC3E}">
        <p14:creationId xmlns:p14="http://schemas.microsoft.com/office/powerpoint/2010/main" val="2393764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00B050"/>
                </a:solidFill>
              </a:rPr>
              <a:t>Relevant</a:t>
            </a:r>
            <a:r>
              <a:rPr lang="en-US" dirty="0">
                <a:solidFill>
                  <a:srgbClr val="00B050"/>
                </a:solidFill>
              </a:rPr>
              <a:t>: </a:t>
            </a:r>
            <a:r>
              <a:rPr lang="ru-RU" dirty="0" smtClean="0">
                <a:solidFill>
                  <a:srgbClr val="00B050"/>
                </a:solidFill>
              </a:rPr>
              <a:t>Значимый (актуальный)</a:t>
            </a:r>
            <a:endParaRPr lang="ru-RU" dirty="0">
              <a:solidFill>
                <a:srgbClr val="00B050"/>
              </a:solidFill>
            </a:endParaRPr>
          </a:p>
        </p:txBody>
      </p:sp>
      <p:sp>
        <p:nvSpPr>
          <p:cNvPr id="3" name="Объект 2"/>
          <p:cNvSpPr>
            <a:spLocks noGrp="1"/>
          </p:cNvSpPr>
          <p:nvPr>
            <p:ph idx="1"/>
          </p:nvPr>
        </p:nvSpPr>
        <p:spPr>
          <a:xfrm>
            <a:off x="1331688" y="1771651"/>
            <a:ext cx="10269762" cy="4800599"/>
          </a:xfrm>
        </p:spPr>
        <p:txBody>
          <a:bodyPr>
            <a:noAutofit/>
          </a:bodyPr>
          <a:lstStyle/>
          <a:p>
            <a:r>
              <a:rPr lang="ru-RU" sz="2800" dirty="0"/>
              <a:t>Для определения значимости цели важно понимать, какой вклад решение конкретной задачи внесет в достижение глобальных стратегических задач компании. В постановке значимой цели поможет следующий вопрос: </a:t>
            </a:r>
            <a:endParaRPr lang="ru-RU" sz="2800" dirty="0" smtClean="0"/>
          </a:p>
          <a:p>
            <a:r>
              <a:rPr lang="ru-RU" sz="2800" b="1" dirty="0"/>
              <a:t>Зачем её достигать?</a:t>
            </a:r>
          </a:p>
          <a:p>
            <a:r>
              <a:rPr lang="ru-RU" sz="2800" b="1" dirty="0"/>
              <a:t>Какие выгоды она принесет </a:t>
            </a:r>
            <a:r>
              <a:rPr lang="ru-RU" sz="2800" b="1" dirty="0" smtClean="0"/>
              <a:t>компании (городу, школе и т.д.)?</a:t>
            </a:r>
            <a:endParaRPr lang="ru-RU" sz="2800" b="1" dirty="0"/>
          </a:p>
          <a:p>
            <a:r>
              <a:rPr lang="ru-RU" sz="2800" b="1" dirty="0"/>
              <a:t>Соответствует ли эта цель стратегии и миссии?</a:t>
            </a:r>
          </a:p>
          <a:p>
            <a:r>
              <a:rPr lang="ru-RU" sz="2800" b="1" dirty="0"/>
              <a:t>Не противоречит ли она другим задачам организации?</a:t>
            </a:r>
          </a:p>
          <a:p>
            <a:r>
              <a:rPr lang="ru-RU" sz="2800" b="1" dirty="0"/>
              <a:t>Не противоречит ли она рыночным тенденциям?</a:t>
            </a:r>
          </a:p>
          <a:p>
            <a:endParaRPr lang="ru-RU" sz="2400" dirty="0">
              <a:solidFill>
                <a:srgbClr val="00B050"/>
              </a:solidFill>
            </a:endParaRPr>
          </a:p>
        </p:txBody>
      </p:sp>
    </p:spTree>
    <p:extLst>
      <p:ext uri="{BB962C8B-B14F-4D97-AF65-F5344CB8AC3E}">
        <p14:creationId xmlns:p14="http://schemas.microsoft.com/office/powerpoint/2010/main" val="3018931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00B050"/>
                </a:solidFill>
              </a:rPr>
              <a:t>Relevant</a:t>
            </a:r>
            <a:r>
              <a:rPr lang="en-US" dirty="0">
                <a:solidFill>
                  <a:srgbClr val="00B050"/>
                </a:solidFill>
              </a:rPr>
              <a:t>: </a:t>
            </a:r>
            <a:r>
              <a:rPr lang="ru-RU" dirty="0" smtClean="0">
                <a:solidFill>
                  <a:srgbClr val="00B050"/>
                </a:solidFill>
              </a:rPr>
              <a:t>Значимый (актуальный)</a:t>
            </a:r>
            <a:endParaRPr lang="ru-RU" dirty="0">
              <a:solidFill>
                <a:srgbClr val="00B050"/>
              </a:solidFill>
            </a:endParaRPr>
          </a:p>
        </p:txBody>
      </p:sp>
      <p:sp>
        <p:nvSpPr>
          <p:cNvPr id="3" name="Объект 2"/>
          <p:cNvSpPr>
            <a:spLocks noGrp="1"/>
          </p:cNvSpPr>
          <p:nvPr>
            <p:ph idx="1"/>
          </p:nvPr>
        </p:nvSpPr>
        <p:spPr>
          <a:xfrm>
            <a:off x="1331688" y="1771651"/>
            <a:ext cx="10269762" cy="4800599"/>
          </a:xfrm>
        </p:spPr>
        <p:txBody>
          <a:bodyPr>
            <a:noAutofit/>
          </a:bodyPr>
          <a:lstStyle/>
          <a:p>
            <a:r>
              <a:rPr lang="ru-RU" sz="2800" dirty="0" smtClean="0"/>
              <a:t>Если </a:t>
            </a:r>
            <a:r>
              <a:rPr lang="ru-RU" sz="2800" dirty="0"/>
              <a:t>при выполнении цели в целом компания не получит выгоды — такая цель считается бесполезной и означает пустую трату ресурсов компании</a:t>
            </a:r>
            <a:r>
              <a:rPr lang="ru-RU" sz="2800" dirty="0" smtClean="0"/>
              <a:t>.</a:t>
            </a:r>
          </a:p>
          <a:p>
            <a:r>
              <a:rPr lang="ru-RU" sz="2800" b="1" dirty="0">
                <a:solidFill>
                  <a:srgbClr val="00B050"/>
                </a:solidFill>
              </a:rPr>
              <a:t>Иногда </a:t>
            </a:r>
            <a:r>
              <a:rPr lang="ru-RU" sz="2800" b="1" dirty="0" err="1">
                <a:solidFill>
                  <a:srgbClr val="00B050"/>
                </a:solidFill>
              </a:rPr>
              <a:t>Relevant</a:t>
            </a:r>
            <a:r>
              <a:rPr lang="ru-RU" sz="2800" b="1" dirty="0">
                <a:solidFill>
                  <a:srgbClr val="00B050"/>
                </a:solidFill>
              </a:rPr>
              <a:t> заменяют на </a:t>
            </a:r>
            <a:r>
              <a:rPr lang="ru-RU" sz="2800" b="1" dirty="0" err="1">
                <a:solidFill>
                  <a:srgbClr val="00B050"/>
                </a:solidFill>
              </a:rPr>
              <a:t>Realictic</a:t>
            </a:r>
            <a:r>
              <a:rPr lang="ru-RU" sz="2800" b="1" dirty="0">
                <a:solidFill>
                  <a:srgbClr val="00B050"/>
                </a:solidFill>
              </a:rPr>
              <a:t> (реалистичный</a:t>
            </a:r>
            <a:r>
              <a:rPr lang="ru-RU" sz="2800" b="1" dirty="0" smtClean="0">
                <a:solidFill>
                  <a:srgbClr val="00B050"/>
                </a:solidFill>
              </a:rPr>
              <a:t>).</a:t>
            </a:r>
          </a:p>
          <a:p>
            <a:r>
              <a:rPr lang="ru-RU" sz="2800" dirty="0"/>
              <a:t>Соответствие критерию «Актуальность», ровно как и «Достижимости» предполагает, что необходимо провести анализ в ходе разработки. Здесь аналогично, если цель не согласована с общими направлениями развития организации — в ней нет смысла.</a:t>
            </a:r>
            <a:endParaRPr lang="ru-RU" sz="2800" b="1" dirty="0">
              <a:solidFill>
                <a:srgbClr val="00B050"/>
              </a:solidFill>
            </a:endParaRPr>
          </a:p>
          <a:p>
            <a:endParaRPr lang="ru-RU" sz="2400" dirty="0">
              <a:solidFill>
                <a:srgbClr val="00B050"/>
              </a:solidFill>
            </a:endParaRPr>
          </a:p>
        </p:txBody>
      </p:sp>
    </p:spTree>
    <p:extLst>
      <p:ext uri="{BB962C8B-B14F-4D97-AF65-F5344CB8AC3E}">
        <p14:creationId xmlns:p14="http://schemas.microsoft.com/office/powerpoint/2010/main" val="723951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a:solidFill>
                  <a:srgbClr val="C00000"/>
                </a:solidFill>
              </a:rPr>
              <a:t>Time</a:t>
            </a:r>
            <a:r>
              <a:rPr lang="ru-RU" dirty="0">
                <a:solidFill>
                  <a:srgbClr val="C00000"/>
                </a:solidFill>
              </a:rPr>
              <a:t> </a:t>
            </a:r>
            <a:r>
              <a:rPr lang="ru-RU" dirty="0" err="1">
                <a:solidFill>
                  <a:srgbClr val="C00000"/>
                </a:solidFill>
              </a:rPr>
              <a:t>bound</a:t>
            </a:r>
            <a:r>
              <a:rPr lang="ru-RU" dirty="0">
                <a:solidFill>
                  <a:srgbClr val="C00000"/>
                </a:solidFill>
              </a:rPr>
              <a:t>: </a:t>
            </a:r>
            <a:r>
              <a:rPr lang="ru-RU" dirty="0" smtClean="0">
                <a:solidFill>
                  <a:srgbClr val="C00000"/>
                </a:solidFill>
              </a:rPr>
              <a:t/>
            </a:r>
            <a:br>
              <a:rPr lang="ru-RU" dirty="0" smtClean="0">
                <a:solidFill>
                  <a:srgbClr val="C00000"/>
                </a:solidFill>
              </a:rPr>
            </a:br>
            <a:r>
              <a:rPr lang="ru-RU" dirty="0" smtClean="0">
                <a:solidFill>
                  <a:srgbClr val="C00000"/>
                </a:solidFill>
              </a:rPr>
              <a:t>Ограниченный </a:t>
            </a:r>
            <a:r>
              <a:rPr lang="ru-RU" dirty="0">
                <a:solidFill>
                  <a:srgbClr val="C00000"/>
                </a:solidFill>
              </a:rPr>
              <a:t>во </a:t>
            </a:r>
            <a:r>
              <a:rPr lang="ru-RU" dirty="0" smtClean="0">
                <a:solidFill>
                  <a:srgbClr val="C00000"/>
                </a:solidFill>
              </a:rPr>
              <a:t>времени </a:t>
            </a:r>
            <a:br>
              <a:rPr lang="ru-RU" dirty="0" smtClean="0">
                <a:solidFill>
                  <a:srgbClr val="C00000"/>
                </a:solidFill>
              </a:rPr>
            </a:br>
            <a:r>
              <a:rPr lang="ru-RU" sz="3100" dirty="0" smtClean="0">
                <a:solidFill>
                  <a:srgbClr val="C00000"/>
                </a:solidFill>
              </a:rPr>
              <a:t>(отслеживаемый, с четкими сроками)</a:t>
            </a:r>
            <a:endParaRPr lang="ru-RU" sz="3100" dirty="0">
              <a:solidFill>
                <a:srgbClr val="C00000"/>
              </a:solidFill>
            </a:endParaRPr>
          </a:p>
        </p:txBody>
      </p:sp>
      <p:sp>
        <p:nvSpPr>
          <p:cNvPr id="3" name="Объект 2"/>
          <p:cNvSpPr>
            <a:spLocks noGrp="1"/>
          </p:cNvSpPr>
          <p:nvPr>
            <p:ph idx="1"/>
          </p:nvPr>
        </p:nvSpPr>
        <p:spPr>
          <a:xfrm>
            <a:off x="1251678" y="2294021"/>
            <a:ext cx="10178322" cy="4315325"/>
          </a:xfrm>
        </p:spPr>
        <p:txBody>
          <a:bodyPr>
            <a:normAutofit lnSpcReduction="10000"/>
          </a:bodyPr>
          <a:lstStyle/>
          <a:p>
            <a:r>
              <a:rPr lang="ru-RU" sz="2800" dirty="0"/>
              <a:t>Цель по SMART должна быть ограничена по выполнению во времени, а значит </a:t>
            </a:r>
            <a:r>
              <a:rPr lang="ru-RU" sz="2800" b="1" dirty="0"/>
              <a:t>должен быть определен финальный срок</a:t>
            </a:r>
            <a:r>
              <a:rPr lang="ru-RU" sz="2800" dirty="0"/>
              <a:t>, превышение которого говорит о невыполнении цели. </a:t>
            </a:r>
            <a:r>
              <a:rPr lang="ru-RU" sz="2800" dirty="0" smtClean="0"/>
              <a:t>Чтобы </a:t>
            </a:r>
            <a:r>
              <a:rPr lang="ru-RU" sz="2800" dirty="0"/>
              <a:t>ограничить цель — ответьте на вопрос:</a:t>
            </a:r>
          </a:p>
          <a:p>
            <a:r>
              <a:rPr lang="ru-RU" sz="2800" b="1" dirty="0"/>
              <a:t>За какой промежуток её реально достичь?</a:t>
            </a:r>
          </a:p>
          <a:p>
            <a:r>
              <a:rPr lang="ru-RU" sz="2800" b="1" dirty="0"/>
              <a:t>За какой промежуток её нужно достичь?</a:t>
            </a:r>
          </a:p>
          <a:p>
            <a:pPr marL="0" indent="0">
              <a:buNone/>
            </a:pPr>
            <a:r>
              <a:rPr lang="ru-RU" sz="2800" dirty="0"/>
              <a:t>Если применить этот критерий к примеру с повышением конверсии, формулировка будет звучать так: «Повысить конверсию сайта на 2% за полгода</a:t>
            </a:r>
            <a:r>
              <a:rPr lang="ru-RU" sz="2800" dirty="0" smtClean="0"/>
              <a:t>»</a:t>
            </a:r>
            <a:endParaRPr lang="ru-RU" sz="2800" dirty="0"/>
          </a:p>
        </p:txBody>
      </p:sp>
    </p:spTree>
    <p:extLst>
      <p:ext uri="{BB962C8B-B14F-4D97-AF65-F5344CB8AC3E}">
        <p14:creationId xmlns:p14="http://schemas.microsoft.com/office/powerpoint/2010/main" val="17810691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a:solidFill>
                  <a:srgbClr val="C00000"/>
                </a:solidFill>
              </a:rPr>
              <a:t>Time</a:t>
            </a:r>
            <a:r>
              <a:rPr lang="ru-RU" dirty="0">
                <a:solidFill>
                  <a:srgbClr val="C00000"/>
                </a:solidFill>
              </a:rPr>
              <a:t> </a:t>
            </a:r>
            <a:r>
              <a:rPr lang="ru-RU" dirty="0" err="1">
                <a:solidFill>
                  <a:srgbClr val="C00000"/>
                </a:solidFill>
              </a:rPr>
              <a:t>bound</a:t>
            </a:r>
            <a:r>
              <a:rPr lang="ru-RU" dirty="0">
                <a:solidFill>
                  <a:srgbClr val="C00000"/>
                </a:solidFill>
              </a:rPr>
              <a:t>: </a:t>
            </a:r>
            <a:r>
              <a:rPr lang="ru-RU" dirty="0" smtClean="0">
                <a:solidFill>
                  <a:srgbClr val="C00000"/>
                </a:solidFill>
              </a:rPr>
              <a:t/>
            </a:r>
            <a:br>
              <a:rPr lang="ru-RU" dirty="0" smtClean="0">
                <a:solidFill>
                  <a:srgbClr val="C00000"/>
                </a:solidFill>
              </a:rPr>
            </a:br>
            <a:r>
              <a:rPr lang="ru-RU" dirty="0" smtClean="0">
                <a:solidFill>
                  <a:srgbClr val="C00000"/>
                </a:solidFill>
              </a:rPr>
              <a:t>Ограниченный </a:t>
            </a:r>
            <a:r>
              <a:rPr lang="ru-RU" dirty="0">
                <a:solidFill>
                  <a:srgbClr val="C00000"/>
                </a:solidFill>
              </a:rPr>
              <a:t>во </a:t>
            </a:r>
            <a:r>
              <a:rPr lang="ru-RU" dirty="0" smtClean="0">
                <a:solidFill>
                  <a:srgbClr val="C00000"/>
                </a:solidFill>
              </a:rPr>
              <a:t>времени </a:t>
            </a:r>
            <a:br>
              <a:rPr lang="ru-RU" dirty="0" smtClean="0">
                <a:solidFill>
                  <a:srgbClr val="C00000"/>
                </a:solidFill>
              </a:rPr>
            </a:br>
            <a:r>
              <a:rPr lang="ru-RU" dirty="0" smtClean="0">
                <a:solidFill>
                  <a:srgbClr val="C00000"/>
                </a:solidFill>
              </a:rPr>
              <a:t>(отслеживаемый, с четкими сроками)</a:t>
            </a:r>
            <a:endParaRPr lang="ru-RU" dirty="0">
              <a:solidFill>
                <a:srgbClr val="C00000"/>
              </a:solidFill>
            </a:endParaRPr>
          </a:p>
        </p:txBody>
      </p:sp>
      <p:sp>
        <p:nvSpPr>
          <p:cNvPr id="3" name="Объект 2"/>
          <p:cNvSpPr>
            <a:spLocks noGrp="1"/>
          </p:cNvSpPr>
          <p:nvPr>
            <p:ph idx="1"/>
          </p:nvPr>
        </p:nvSpPr>
        <p:spPr>
          <a:xfrm>
            <a:off x="1251678" y="2983831"/>
            <a:ext cx="10178322" cy="3625515"/>
          </a:xfrm>
        </p:spPr>
        <p:txBody>
          <a:bodyPr>
            <a:normAutofit fontScale="85000" lnSpcReduction="20000"/>
          </a:bodyPr>
          <a:lstStyle/>
          <a:p>
            <a:r>
              <a:rPr lang="ru-RU" sz="2800" dirty="0" smtClean="0"/>
              <a:t>Установление </a:t>
            </a:r>
            <a:r>
              <a:rPr lang="ru-RU" sz="2800" dirty="0"/>
              <a:t>временных рамок и границ для выполнения цели позволяет сделать процесс управления контролируемым. При этом временные рамки должны быть определены с учетом возможности достижения цели в установленные сроки</a:t>
            </a:r>
            <a:r>
              <a:rPr lang="ru-RU" sz="2800" dirty="0" smtClean="0"/>
              <a:t>.</a:t>
            </a:r>
          </a:p>
          <a:p>
            <a:r>
              <a:rPr lang="ru-RU" sz="2800" dirty="0"/>
              <a:t>Это означает, что вам нужно составить график с окончательным сроком, либо прописать, как долго может длиться реализация СМАРТ-цели. Благодаря этому проще контролировать, укладываетесь ли вы в сроки, хватает ли вам временного ресурса на протяжении всего процесса, чтобы не </a:t>
            </a:r>
            <a:r>
              <a:rPr lang="ru-RU" sz="2800" dirty="0" err="1"/>
              <a:t>профакапить</a:t>
            </a:r>
            <a:r>
              <a:rPr lang="ru-RU" sz="2800" dirty="0"/>
              <a:t> </a:t>
            </a:r>
            <a:r>
              <a:rPr lang="ru-RU" sz="2800" dirty="0" err="1"/>
              <a:t>дедлайны</a:t>
            </a:r>
            <a:r>
              <a:rPr lang="ru-RU" sz="2800" dirty="0"/>
              <a:t>. Когда нет сроков — работа превращается в «работу ради работы».</a:t>
            </a:r>
            <a:endParaRPr lang="ru-RU" sz="2800" dirty="0"/>
          </a:p>
        </p:txBody>
      </p:sp>
    </p:spTree>
    <p:extLst>
      <p:ext uri="{BB962C8B-B14F-4D97-AF65-F5344CB8AC3E}">
        <p14:creationId xmlns:p14="http://schemas.microsoft.com/office/powerpoint/2010/main" val="1701273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chemeClr val="accent3">
                    <a:lumMod val="75000"/>
                  </a:schemeClr>
                </a:solidFill>
              </a:rPr>
              <a:t>Примеры </a:t>
            </a:r>
            <a:r>
              <a:rPr lang="en-US" dirty="0">
                <a:solidFill>
                  <a:schemeClr val="accent3">
                    <a:lumMod val="75000"/>
                  </a:schemeClr>
                </a:solidFill>
              </a:rPr>
              <a:t>SMART </a:t>
            </a:r>
            <a:r>
              <a:rPr lang="ru-RU" dirty="0">
                <a:solidFill>
                  <a:schemeClr val="accent3">
                    <a:lumMod val="75000"/>
                  </a:schemeClr>
                </a:solidFill>
              </a:rPr>
              <a:t>целей</a:t>
            </a:r>
          </a:p>
        </p:txBody>
      </p:sp>
      <p:graphicFrame>
        <p:nvGraphicFramePr>
          <p:cNvPr id="4" name="Объект 3"/>
          <p:cNvGraphicFramePr>
            <a:graphicFrameLocks noGrp="1"/>
          </p:cNvGraphicFramePr>
          <p:nvPr>
            <p:ph idx="1"/>
            <p:extLst>
              <p:ext uri="{D42A27DB-BD31-4B8C-83A1-F6EECF244321}">
                <p14:modId xmlns:p14="http://schemas.microsoft.com/office/powerpoint/2010/main" val="1649907692"/>
              </p:ext>
            </p:extLst>
          </p:nvPr>
        </p:nvGraphicFramePr>
        <p:xfrm>
          <a:off x="818148" y="1211580"/>
          <a:ext cx="10972800" cy="5817566"/>
        </p:xfrm>
        <a:graphic>
          <a:graphicData uri="http://schemas.openxmlformats.org/drawingml/2006/table">
            <a:tbl>
              <a:tblPr firstRow="1" bandRow="1">
                <a:tableStyleId>{5C22544A-7EE6-4342-B048-85BDC9FD1C3A}</a:tableStyleId>
              </a:tblPr>
              <a:tblGrid>
                <a:gridCol w="2518610"/>
                <a:gridCol w="3031958"/>
                <a:gridCol w="5422232"/>
              </a:tblGrid>
              <a:tr h="483718">
                <a:tc>
                  <a:txBody>
                    <a:bodyPr/>
                    <a:lstStyle/>
                    <a:p>
                      <a:r>
                        <a:rPr lang="ru-RU" dirty="0">
                          <a:effectLst/>
                        </a:rPr>
                        <a:t>Направление задачи</a:t>
                      </a:r>
                    </a:p>
                  </a:txBody>
                  <a:tcPr marL="190500" marR="47625" marT="47625" marB="47625" anchor="ctr"/>
                </a:tc>
                <a:tc>
                  <a:txBody>
                    <a:bodyPr/>
                    <a:lstStyle/>
                    <a:p>
                      <a:r>
                        <a:rPr lang="ru-RU">
                          <a:effectLst/>
                        </a:rPr>
                        <a:t>Пример цели по </a:t>
                      </a:r>
                      <a:r>
                        <a:rPr lang="en-US">
                          <a:effectLst/>
                        </a:rPr>
                        <a:t>SMART</a:t>
                      </a:r>
                    </a:p>
                  </a:txBody>
                  <a:tcPr marL="190500" marR="47625" marT="47625" marB="47625" anchor="ctr"/>
                </a:tc>
                <a:tc>
                  <a:txBody>
                    <a:bodyPr/>
                    <a:lstStyle/>
                    <a:p>
                      <a:r>
                        <a:rPr lang="ru-RU" dirty="0">
                          <a:effectLst/>
                        </a:rPr>
                        <a:t>Комментарии автора</a:t>
                      </a:r>
                    </a:p>
                  </a:txBody>
                  <a:tcPr marL="190500" marR="47625" marT="47625" marB="47625" anchor="ctr"/>
                </a:tc>
              </a:tr>
              <a:tr h="4815343">
                <a:tc>
                  <a:txBody>
                    <a:bodyPr/>
                    <a:lstStyle/>
                    <a:p>
                      <a:r>
                        <a:rPr lang="ru-RU" sz="2400">
                          <a:effectLst/>
                        </a:rPr>
                        <a:t>Увеличение продаж</a:t>
                      </a:r>
                    </a:p>
                  </a:txBody>
                  <a:tcPr marL="190500" marR="47625" marT="47625" marB="47625" anchor="ctr"/>
                </a:tc>
                <a:tc>
                  <a:txBody>
                    <a:bodyPr/>
                    <a:lstStyle/>
                    <a:p>
                      <a:r>
                        <a:rPr lang="ru-RU" sz="2400" dirty="0">
                          <a:effectLst/>
                        </a:rPr>
                        <a:t>Увеличить продажи бренда А на территории России к концу года на 25%</a:t>
                      </a:r>
                    </a:p>
                  </a:txBody>
                  <a:tcPr marL="190500" marR="47625" marT="47625" marB="47625" anchor="ctr"/>
                </a:tc>
                <a:tc>
                  <a:txBody>
                    <a:bodyPr/>
                    <a:lstStyle/>
                    <a:p>
                      <a:r>
                        <a:rPr lang="ru-RU" sz="2400" b="1" dirty="0">
                          <a:effectLst/>
                        </a:rPr>
                        <a:t>Конкретность</a:t>
                      </a:r>
                      <a:r>
                        <a:rPr lang="ru-RU" sz="2400" dirty="0">
                          <a:effectLst/>
                        </a:rPr>
                        <a:t> цели определяется указанием % роста, региона продаж и названия бренда. Цель </a:t>
                      </a:r>
                      <a:r>
                        <a:rPr lang="ru-RU" sz="2400" b="1" dirty="0">
                          <a:effectLst/>
                        </a:rPr>
                        <a:t>ограничена по времени </a:t>
                      </a:r>
                      <a:r>
                        <a:rPr lang="ru-RU" sz="2400" dirty="0">
                          <a:effectLst/>
                        </a:rPr>
                        <a:t>годовым периодом, может быть </a:t>
                      </a:r>
                      <a:r>
                        <a:rPr lang="ru-RU" sz="2400" b="1" dirty="0">
                          <a:effectLst/>
                        </a:rPr>
                        <a:t>измерена</a:t>
                      </a:r>
                      <a:r>
                        <a:rPr lang="ru-RU" sz="2400" dirty="0">
                          <a:effectLst/>
                        </a:rPr>
                        <a:t> с помощью статистики продаж компании. </a:t>
                      </a:r>
                      <a:r>
                        <a:rPr lang="ru-RU" sz="2400" b="1" dirty="0">
                          <a:effectLst/>
                        </a:rPr>
                        <a:t>Достижимость</a:t>
                      </a:r>
                      <a:r>
                        <a:rPr lang="ru-RU" sz="2400" dirty="0">
                          <a:effectLst/>
                        </a:rPr>
                        <a:t> цели может быть определена только специалистами компании. Но предположим, что бренд получит необходимый уровень инвестиций для роста продаж. Цель </a:t>
                      </a:r>
                      <a:r>
                        <a:rPr lang="ru-RU" sz="2400" b="1" dirty="0">
                          <a:effectLst/>
                        </a:rPr>
                        <a:t>значима</a:t>
                      </a:r>
                      <a:r>
                        <a:rPr lang="ru-RU" sz="2400" dirty="0">
                          <a:effectLst/>
                        </a:rPr>
                        <a:t>, так напрямую связана с эффективностью бизнеса.</a:t>
                      </a:r>
                    </a:p>
                  </a:txBody>
                  <a:tcPr marL="190500" marR="47625" marT="47625" marB="47625" anchor="ctr"/>
                </a:tc>
              </a:tr>
              <a:tr h="483718">
                <a:tc>
                  <a:txBody>
                    <a:bodyPr/>
                    <a:lstStyle/>
                    <a:p>
                      <a:endParaRPr lang="ru-RU"/>
                    </a:p>
                  </a:txBody>
                  <a:tcPr/>
                </a:tc>
                <a:tc>
                  <a:txBody>
                    <a:bodyPr/>
                    <a:lstStyle/>
                    <a:p>
                      <a:endParaRPr lang="ru-RU" dirty="0"/>
                    </a:p>
                  </a:txBody>
                  <a:tcPr/>
                </a:tc>
                <a:tc>
                  <a:txBody>
                    <a:bodyPr/>
                    <a:lstStyle/>
                    <a:p>
                      <a:endParaRPr lang="ru-RU" dirty="0"/>
                    </a:p>
                  </a:txBody>
                  <a:tcPr/>
                </a:tc>
              </a:tr>
            </a:tbl>
          </a:graphicData>
        </a:graphic>
      </p:graphicFrame>
    </p:spTree>
    <p:extLst>
      <p:ext uri="{BB962C8B-B14F-4D97-AF65-F5344CB8AC3E}">
        <p14:creationId xmlns:p14="http://schemas.microsoft.com/office/powerpoint/2010/main" val="997800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chemeClr val="accent3">
                    <a:lumMod val="75000"/>
                  </a:schemeClr>
                </a:solidFill>
              </a:rPr>
              <a:t>Примеры </a:t>
            </a:r>
            <a:r>
              <a:rPr lang="en-US" dirty="0">
                <a:solidFill>
                  <a:schemeClr val="accent3">
                    <a:lumMod val="75000"/>
                  </a:schemeClr>
                </a:solidFill>
              </a:rPr>
              <a:t>SMART </a:t>
            </a:r>
            <a:r>
              <a:rPr lang="ru-RU" dirty="0">
                <a:solidFill>
                  <a:schemeClr val="accent3">
                    <a:lumMod val="75000"/>
                  </a:schemeClr>
                </a:solidFill>
              </a:rPr>
              <a:t>целей</a:t>
            </a:r>
          </a:p>
        </p:txBody>
      </p:sp>
      <p:graphicFrame>
        <p:nvGraphicFramePr>
          <p:cNvPr id="4" name="Объект 3"/>
          <p:cNvGraphicFramePr>
            <a:graphicFrameLocks noGrp="1"/>
          </p:cNvGraphicFramePr>
          <p:nvPr>
            <p:ph idx="1"/>
            <p:extLst>
              <p:ext uri="{D42A27DB-BD31-4B8C-83A1-F6EECF244321}">
                <p14:modId xmlns:p14="http://schemas.microsoft.com/office/powerpoint/2010/main" val="1495131094"/>
              </p:ext>
            </p:extLst>
          </p:nvPr>
        </p:nvGraphicFramePr>
        <p:xfrm>
          <a:off x="898357" y="1211580"/>
          <a:ext cx="10780296" cy="5761666"/>
        </p:xfrm>
        <a:graphic>
          <a:graphicData uri="http://schemas.openxmlformats.org/drawingml/2006/table">
            <a:tbl>
              <a:tblPr firstRow="1" bandRow="1">
                <a:tableStyleId>{5C22544A-7EE6-4342-B048-85BDC9FD1C3A}</a:tableStyleId>
              </a:tblPr>
              <a:tblGrid>
                <a:gridCol w="2354763"/>
                <a:gridCol w="3100991"/>
                <a:gridCol w="5324542"/>
              </a:tblGrid>
              <a:tr h="633406">
                <a:tc>
                  <a:txBody>
                    <a:bodyPr/>
                    <a:lstStyle/>
                    <a:p>
                      <a:r>
                        <a:rPr lang="ru-RU" dirty="0">
                          <a:effectLst/>
                        </a:rPr>
                        <a:t>Направление задачи</a:t>
                      </a:r>
                    </a:p>
                  </a:txBody>
                  <a:tcPr marL="190500" marR="47625" marT="47625" marB="47625" anchor="ctr"/>
                </a:tc>
                <a:tc>
                  <a:txBody>
                    <a:bodyPr/>
                    <a:lstStyle/>
                    <a:p>
                      <a:r>
                        <a:rPr lang="ru-RU">
                          <a:effectLst/>
                        </a:rPr>
                        <a:t>Пример цели по </a:t>
                      </a:r>
                      <a:r>
                        <a:rPr lang="en-US">
                          <a:effectLst/>
                        </a:rPr>
                        <a:t>SMART</a:t>
                      </a:r>
                    </a:p>
                  </a:txBody>
                  <a:tcPr marL="190500" marR="47625" marT="47625" marB="47625" anchor="ctr"/>
                </a:tc>
                <a:tc>
                  <a:txBody>
                    <a:bodyPr/>
                    <a:lstStyle/>
                    <a:p>
                      <a:r>
                        <a:rPr lang="ru-RU" dirty="0">
                          <a:effectLst/>
                        </a:rPr>
                        <a:t>Комментарии автора</a:t>
                      </a:r>
                    </a:p>
                  </a:txBody>
                  <a:tcPr marL="190500" marR="47625" marT="47625" marB="47625" anchor="ctr"/>
                </a:tc>
              </a:tr>
              <a:tr h="4379609">
                <a:tc>
                  <a:txBody>
                    <a:bodyPr/>
                    <a:lstStyle/>
                    <a:p>
                      <a:r>
                        <a:rPr lang="ru-RU" sz="2400" dirty="0">
                          <a:effectLst/>
                        </a:rPr>
                        <a:t>Продвижение товара</a:t>
                      </a:r>
                    </a:p>
                  </a:txBody>
                  <a:tcPr marL="190500" marR="47625" marT="47625" marB="47625" anchor="ctr"/>
                </a:tc>
                <a:tc>
                  <a:txBody>
                    <a:bodyPr/>
                    <a:lstStyle/>
                    <a:p>
                      <a:r>
                        <a:rPr lang="ru-RU" sz="2400" dirty="0">
                          <a:effectLst/>
                        </a:rPr>
                        <a:t>Достичь уровня знания товара А среди молодой аудитории на уровне 51% через 3 года, после запуска товара на рынок.</a:t>
                      </a:r>
                    </a:p>
                  </a:txBody>
                  <a:tcPr marL="190500" marR="47625" marT="47625" marB="47625" anchor="ctr"/>
                </a:tc>
                <a:tc>
                  <a:txBody>
                    <a:bodyPr/>
                    <a:lstStyle/>
                    <a:p>
                      <a:r>
                        <a:rPr lang="ru-RU" sz="2400" dirty="0">
                          <a:effectLst/>
                        </a:rPr>
                        <a:t>Цель конкретна, так как указана целевая аудитория и название бренда. Цель ограничена во времени и может быть измерена с помощью опроса. Достижимость может быть определена только специалистами компании, но предположим, что компания выделит необходимый уровень инвестиций для достижения планового показателя. Цель значима, так как знание товара имеет прямую корреляцию с продажами продукта.</a:t>
                      </a:r>
                    </a:p>
                  </a:txBody>
                  <a:tcPr marL="190500" marR="47625" marT="47625" marB="47625" anchor="ctr"/>
                </a:tc>
              </a:tr>
              <a:tr h="633406">
                <a:tc>
                  <a:txBody>
                    <a:bodyPr/>
                    <a:lstStyle/>
                    <a:p>
                      <a:endParaRPr lang="ru-RU"/>
                    </a:p>
                  </a:txBody>
                  <a:tcPr/>
                </a:tc>
                <a:tc>
                  <a:txBody>
                    <a:bodyPr/>
                    <a:lstStyle/>
                    <a:p>
                      <a:endParaRPr lang="ru-RU" dirty="0"/>
                    </a:p>
                  </a:txBody>
                  <a:tcPr/>
                </a:tc>
                <a:tc>
                  <a:txBody>
                    <a:bodyPr/>
                    <a:lstStyle/>
                    <a:p>
                      <a:endParaRPr lang="ru-RU" dirty="0"/>
                    </a:p>
                  </a:txBody>
                  <a:tcPr/>
                </a:tc>
              </a:tr>
            </a:tbl>
          </a:graphicData>
        </a:graphic>
      </p:graphicFrame>
    </p:spTree>
    <p:extLst>
      <p:ext uri="{BB962C8B-B14F-4D97-AF65-F5344CB8AC3E}">
        <p14:creationId xmlns:p14="http://schemas.microsoft.com/office/powerpoint/2010/main" val="30521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8103" y="3392285"/>
            <a:ext cx="10178322" cy="1492132"/>
          </a:xfrm>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1026" name="Picture 2" descr="Цели SMART: критерии и примеры | YAG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274" y="2"/>
            <a:ext cx="10970031" cy="6513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679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Цели по </a:t>
            </a:r>
            <a:r>
              <a:rPr lang="en-US" dirty="0"/>
              <a:t>SMART</a:t>
            </a:r>
            <a:br>
              <a:rPr lang="en-US" dirty="0"/>
            </a:br>
            <a:endParaRPr lang="ru-RU" dirty="0"/>
          </a:p>
        </p:txBody>
      </p:sp>
      <p:pic>
        <p:nvPicPr>
          <p:cNvPr id="4" name="Объект 3"/>
          <p:cNvPicPr>
            <a:picLocks noGrp="1" noChangeAspect="1"/>
          </p:cNvPicPr>
          <p:nvPr>
            <p:ph idx="1"/>
          </p:nvPr>
        </p:nvPicPr>
        <p:blipFill>
          <a:blip r:embed="rId2"/>
          <a:stretch>
            <a:fillRect/>
          </a:stretch>
        </p:blipFill>
        <p:spPr>
          <a:xfrm>
            <a:off x="858433" y="1600200"/>
            <a:ext cx="10964812" cy="4777740"/>
          </a:xfrm>
          <a:prstGeom prst="rect">
            <a:avLst/>
          </a:prstGeom>
        </p:spPr>
      </p:pic>
    </p:spTree>
    <p:extLst>
      <p:ext uri="{BB962C8B-B14F-4D97-AF65-F5344CB8AC3E}">
        <p14:creationId xmlns:p14="http://schemas.microsoft.com/office/powerpoint/2010/main" val="2902483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3">
                    <a:lumMod val="75000"/>
                  </a:schemeClr>
                </a:solidFill>
              </a:rPr>
              <a:t>источники</a:t>
            </a:r>
            <a:endParaRPr lang="ru-RU" dirty="0">
              <a:solidFill>
                <a:schemeClr val="accent3">
                  <a:lumMod val="75000"/>
                </a:schemeClr>
              </a:solidFill>
            </a:endParaRPr>
          </a:p>
        </p:txBody>
      </p:sp>
      <p:sp>
        <p:nvSpPr>
          <p:cNvPr id="3" name="Объект 2"/>
          <p:cNvSpPr>
            <a:spLocks noGrp="1"/>
          </p:cNvSpPr>
          <p:nvPr>
            <p:ph idx="1"/>
          </p:nvPr>
        </p:nvSpPr>
        <p:spPr/>
        <p:txBody>
          <a:bodyPr/>
          <a:lstStyle/>
          <a:p>
            <a:r>
              <a:rPr lang="en-US" dirty="0">
                <a:hlinkClick r:id="rId2"/>
              </a:rPr>
              <a:t>http://powerbranding.ru/marketing-strategy/smart-celi</a:t>
            </a:r>
            <a:r>
              <a:rPr lang="en-US" dirty="0" smtClean="0">
                <a:hlinkClick r:id="rId2"/>
              </a:rPr>
              <a:t>/</a:t>
            </a:r>
            <a:endParaRPr lang="ru-RU" dirty="0" smtClean="0"/>
          </a:p>
          <a:p>
            <a:r>
              <a:rPr lang="en-US" dirty="0">
                <a:hlinkClick r:id="rId3"/>
              </a:rPr>
              <a:t>https://biznespark.by/smart-celi-i-gipotezy-primery-postanovki-smart-celej-i-zadach</a:t>
            </a:r>
            <a:r>
              <a:rPr lang="en-US" dirty="0" smtClean="0">
                <a:hlinkClick r:id="rId3"/>
              </a:rPr>
              <a:t>/</a:t>
            </a:r>
            <a:endParaRPr lang="ru-RU" dirty="0" smtClean="0"/>
          </a:p>
          <a:p>
            <a:r>
              <a:rPr lang="en-US" dirty="0">
                <a:hlinkClick r:id="rId4"/>
              </a:rPr>
              <a:t>https://yagla.ru/blog/marketing/celi-smart-kriterii-i-primery--2108u95038</a:t>
            </a:r>
            <a:r>
              <a:rPr lang="en-US" dirty="0" smtClean="0">
                <a:hlinkClick r:id="rId4"/>
              </a:rPr>
              <a:t>/</a:t>
            </a:r>
            <a:endParaRPr lang="ru-RU" dirty="0" smtClean="0"/>
          </a:p>
          <a:p>
            <a:endParaRPr lang="en-US" dirty="0" smtClean="0"/>
          </a:p>
          <a:p>
            <a:endParaRPr lang="ru-RU" dirty="0"/>
          </a:p>
        </p:txBody>
      </p:sp>
    </p:spTree>
    <p:extLst>
      <p:ext uri="{BB962C8B-B14F-4D97-AF65-F5344CB8AC3E}">
        <p14:creationId xmlns:p14="http://schemas.microsoft.com/office/powerpoint/2010/main" val="3254036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Спасибо за внимание</a:t>
            </a:r>
            <a:endParaRPr lang="ru-RU" dirty="0"/>
          </a:p>
        </p:txBody>
      </p:sp>
      <p:sp>
        <p:nvSpPr>
          <p:cNvPr id="4" name="Подзаголовок 3"/>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1836438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chemeClr val="accent3">
                    <a:lumMod val="75000"/>
                  </a:schemeClr>
                </a:solidFill>
              </a:rPr>
              <a:t>Цели </a:t>
            </a:r>
            <a:r>
              <a:rPr lang="en-US" dirty="0">
                <a:solidFill>
                  <a:schemeClr val="accent3">
                    <a:lumMod val="75000"/>
                  </a:schemeClr>
                </a:solidFill>
              </a:rPr>
              <a:t>SMART</a:t>
            </a:r>
            <a:endParaRPr lang="ru-RU" dirty="0">
              <a:solidFill>
                <a:schemeClr val="accent3">
                  <a:lumMod val="75000"/>
                </a:schemeClr>
              </a:solidFill>
            </a:endParaRPr>
          </a:p>
        </p:txBody>
      </p:sp>
      <p:sp>
        <p:nvSpPr>
          <p:cNvPr id="3" name="Объект 2"/>
          <p:cNvSpPr>
            <a:spLocks noGrp="1"/>
          </p:cNvSpPr>
          <p:nvPr>
            <p:ph idx="1"/>
          </p:nvPr>
        </p:nvSpPr>
        <p:spPr>
          <a:xfrm>
            <a:off x="914401" y="1235242"/>
            <a:ext cx="10892588" cy="5622758"/>
          </a:xfrm>
        </p:spPr>
        <p:txBody>
          <a:bodyPr>
            <a:normAutofit lnSpcReduction="10000"/>
          </a:bodyPr>
          <a:lstStyle/>
          <a:p>
            <a:r>
              <a:rPr lang="ru-RU" sz="2800" dirty="0"/>
              <a:t>SMART — это техника постановки эффективных целей в менеджменте. Название содержит аббревиатуру по названиям критериев, которыми обладает правильно поставленная цель: </a:t>
            </a:r>
            <a:r>
              <a:rPr lang="ru-RU" sz="2800" dirty="0" err="1"/>
              <a:t>specific</a:t>
            </a:r>
            <a:r>
              <a:rPr lang="ru-RU" sz="2800" dirty="0"/>
              <a:t> (конкретная), </a:t>
            </a:r>
            <a:r>
              <a:rPr lang="ru-RU" sz="2800" dirty="0" err="1"/>
              <a:t>measurable</a:t>
            </a:r>
            <a:r>
              <a:rPr lang="ru-RU" sz="2800" dirty="0"/>
              <a:t> (измеримая), </a:t>
            </a:r>
            <a:r>
              <a:rPr lang="ru-RU" sz="2800" dirty="0" err="1"/>
              <a:t>attainable</a:t>
            </a:r>
            <a:r>
              <a:rPr lang="ru-RU" sz="2800" dirty="0"/>
              <a:t> (достижимая), </a:t>
            </a:r>
            <a:r>
              <a:rPr lang="ru-RU" sz="2800" dirty="0" err="1"/>
              <a:t>relevant</a:t>
            </a:r>
            <a:r>
              <a:rPr lang="ru-RU" sz="2800" dirty="0"/>
              <a:t> (актуальная) и </a:t>
            </a:r>
            <a:r>
              <a:rPr lang="ru-RU" sz="2800" dirty="0" err="1"/>
              <a:t>time-bound</a:t>
            </a:r>
            <a:r>
              <a:rPr lang="ru-RU" sz="2800" dirty="0"/>
              <a:t> (ограниченная во времени</a:t>
            </a:r>
            <a:r>
              <a:rPr lang="ru-RU" sz="2800" dirty="0" smtClean="0"/>
              <a:t>)</a:t>
            </a:r>
          </a:p>
          <a:p>
            <a:r>
              <a:rPr lang="ru-RU" sz="2800" dirty="0"/>
              <a:t>Каждая из характеристик — критерий эффективности поставленной цели.</a:t>
            </a:r>
            <a:endParaRPr lang="ru-RU" sz="2800" dirty="0" smtClean="0"/>
          </a:p>
          <a:p>
            <a:r>
              <a:rPr lang="ru-RU" sz="2800" b="1" dirty="0"/>
              <a:t>Из расшифровки ясно, что нужно учитывать в формулировке. Такая структура обеспечивает лучшее видение и понимание результата, а значит, с ней проще управлять процессом реализации и достигать цель</a:t>
            </a:r>
            <a:r>
              <a:rPr lang="ru-RU" sz="2800" dirty="0"/>
              <a:t>.</a:t>
            </a:r>
          </a:p>
          <a:p>
            <a:endParaRPr lang="ru-RU" sz="2400" dirty="0" smtClean="0"/>
          </a:p>
          <a:p>
            <a:pPr marL="0" indent="0">
              <a:buNone/>
            </a:pPr>
            <a:endParaRPr lang="ru-RU" dirty="0"/>
          </a:p>
        </p:txBody>
      </p:sp>
    </p:spTree>
    <p:extLst>
      <p:ext uri="{BB962C8B-B14F-4D97-AF65-F5344CB8AC3E}">
        <p14:creationId xmlns:p14="http://schemas.microsoft.com/office/powerpoint/2010/main" val="1438133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chemeClr val="accent3">
                    <a:lumMod val="75000"/>
                  </a:schemeClr>
                </a:solidFill>
              </a:rPr>
              <a:t>Цели </a:t>
            </a:r>
            <a:r>
              <a:rPr lang="en-US" dirty="0">
                <a:solidFill>
                  <a:schemeClr val="accent3">
                    <a:lumMod val="75000"/>
                  </a:schemeClr>
                </a:solidFill>
              </a:rPr>
              <a:t>SMART</a:t>
            </a:r>
            <a:endParaRPr lang="ru-RU" dirty="0">
              <a:solidFill>
                <a:schemeClr val="accent3">
                  <a:lumMod val="75000"/>
                </a:schemeClr>
              </a:solidFill>
            </a:endParaRPr>
          </a:p>
        </p:txBody>
      </p:sp>
      <p:sp>
        <p:nvSpPr>
          <p:cNvPr id="3" name="Объект 2"/>
          <p:cNvSpPr>
            <a:spLocks noGrp="1"/>
          </p:cNvSpPr>
          <p:nvPr>
            <p:ph idx="1"/>
          </p:nvPr>
        </p:nvSpPr>
        <p:spPr>
          <a:xfrm>
            <a:off x="1443789" y="1874517"/>
            <a:ext cx="10363200" cy="4983483"/>
          </a:xfrm>
        </p:spPr>
        <p:txBody>
          <a:bodyPr>
            <a:normAutofit/>
          </a:bodyPr>
          <a:lstStyle/>
          <a:p>
            <a:r>
              <a:rPr lang="ru-RU" sz="3200" dirty="0" smtClean="0"/>
              <a:t>Первое </a:t>
            </a:r>
            <a:r>
              <a:rPr lang="ru-RU" sz="3200" dirty="0"/>
              <a:t>упоминание методики связано с именем Пола Дж. Мейера в 1965 году, а широкое распространение в бизнесе она получила в конце 80-х годов прошлого столетия. Сегодня подход активно применяется в бизнес-планировании, управлении проектами, маркетинге, интернет-маркетинге и других сферах вплоть до личного тайм-менеджмента.</a:t>
            </a:r>
          </a:p>
          <a:p>
            <a:endParaRPr lang="ru-RU" dirty="0"/>
          </a:p>
        </p:txBody>
      </p:sp>
    </p:spTree>
    <p:extLst>
      <p:ext uri="{BB962C8B-B14F-4D97-AF65-F5344CB8AC3E}">
        <p14:creationId xmlns:p14="http://schemas.microsoft.com/office/powerpoint/2010/main" val="1361190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3">
                    <a:lumMod val="75000"/>
                  </a:schemeClr>
                </a:solidFill>
              </a:rPr>
              <a:t>Что такое </a:t>
            </a:r>
            <a:r>
              <a:rPr lang="en-US" dirty="0" smtClean="0">
                <a:solidFill>
                  <a:schemeClr val="accent3">
                    <a:lumMod val="75000"/>
                  </a:schemeClr>
                </a:solidFill>
              </a:rPr>
              <a:t>SMART</a:t>
            </a:r>
            <a:r>
              <a:rPr lang="ru-RU" dirty="0" smtClean="0">
                <a:solidFill>
                  <a:schemeClr val="accent3">
                    <a:lumMod val="75000"/>
                  </a:schemeClr>
                </a:solidFill>
              </a:rPr>
              <a:t>-Цели</a:t>
            </a:r>
            <a:endParaRPr lang="ru-RU" dirty="0">
              <a:solidFill>
                <a:schemeClr val="accent3">
                  <a:lumMod val="75000"/>
                </a:schemeClr>
              </a:solidFill>
            </a:endParaRPr>
          </a:p>
        </p:txBody>
      </p:sp>
      <p:sp>
        <p:nvSpPr>
          <p:cNvPr id="3" name="Объект 2"/>
          <p:cNvSpPr>
            <a:spLocks noGrp="1"/>
          </p:cNvSpPr>
          <p:nvPr>
            <p:ph idx="1"/>
          </p:nvPr>
        </p:nvSpPr>
        <p:spPr>
          <a:xfrm>
            <a:off x="914401" y="1122947"/>
            <a:ext cx="10892588" cy="5735053"/>
          </a:xfrm>
        </p:spPr>
        <p:txBody>
          <a:bodyPr>
            <a:normAutofit lnSpcReduction="10000"/>
          </a:bodyPr>
          <a:lstStyle/>
          <a:p>
            <a:pPr marL="0" indent="0">
              <a:buNone/>
            </a:pPr>
            <a:r>
              <a:rPr lang="ru-RU" sz="2400" dirty="0" smtClean="0"/>
              <a:t>Это </a:t>
            </a:r>
            <a:r>
              <a:rPr lang="ru-RU" sz="2400" dirty="0"/>
              <a:t>цели, по которым вы максимально точно и детально расписываете желаемый результат для компании, её отдельно взятого подразделения или сотрудника.</a:t>
            </a:r>
          </a:p>
          <a:p>
            <a:pPr marL="0" indent="0">
              <a:buNone/>
            </a:pPr>
            <a:r>
              <a:rPr lang="ru-RU" sz="2400" dirty="0"/>
              <a:t>Важно, чтобы формулировки были понятны всем, кто участвует в реализации. Только в этом случае цели действительно работают и упрощают жизнь организации и её сотрудников, а не усложняют управление и рутину.</a:t>
            </a:r>
          </a:p>
          <a:p>
            <a:pPr marL="0" indent="0" algn="ctr">
              <a:buNone/>
            </a:pPr>
            <a:r>
              <a:rPr lang="ru-RU" sz="2400" dirty="0"/>
              <a:t>Итак, цель понятна и эффективна, если она обладает следующими характеристиками:</a:t>
            </a:r>
          </a:p>
          <a:p>
            <a:pPr algn="ctr"/>
            <a:r>
              <a:rPr lang="ru-RU" sz="2400" dirty="0"/>
              <a:t>Конкретная;</a:t>
            </a:r>
          </a:p>
          <a:p>
            <a:pPr algn="ctr"/>
            <a:r>
              <a:rPr lang="ru-RU" sz="2400" dirty="0"/>
              <a:t>Измеримая;</a:t>
            </a:r>
          </a:p>
          <a:p>
            <a:pPr algn="ctr"/>
            <a:r>
              <a:rPr lang="ru-RU" sz="2400" dirty="0"/>
              <a:t>Достижимая;</a:t>
            </a:r>
          </a:p>
          <a:p>
            <a:pPr algn="ctr"/>
            <a:r>
              <a:rPr lang="ru-RU" sz="2400" dirty="0"/>
              <a:t>Актуальная;</a:t>
            </a:r>
          </a:p>
          <a:p>
            <a:pPr algn="ctr"/>
            <a:r>
              <a:rPr lang="ru-RU" sz="2400" dirty="0"/>
              <a:t>Ограниченная во времени.</a:t>
            </a:r>
          </a:p>
          <a:p>
            <a:endParaRPr lang="ru-RU" dirty="0"/>
          </a:p>
        </p:txBody>
      </p:sp>
    </p:spTree>
    <p:extLst>
      <p:ext uri="{BB962C8B-B14F-4D97-AF65-F5344CB8AC3E}">
        <p14:creationId xmlns:p14="http://schemas.microsoft.com/office/powerpoint/2010/main" val="2467631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3">
                    <a:lumMod val="75000"/>
                  </a:schemeClr>
                </a:solidFill>
              </a:rPr>
              <a:t>Что такое </a:t>
            </a:r>
            <a:r>
              <a:rPr lang="en-US" dirty="0" smtClean="0">
                <a:solidFill>
                  <a:schemeClr val="accent3">
                    <a:lumMod val="75000"/>
                  </a:schemeClr>
                </a:solidFill>
              </a:rPr>
              <a:t>SMART</a:t>
            </a:r>
            <a:r>
              <a:rPr lang="ru-RU" dirty="0" smtClean="0">
                <a:solidFill>
                  <a:schemeClr val="accent3">
                    <a:lumMod val="75000"/>
                  </a:schemeClr>
                </a:solidFill>
              </a:rPr>
              <a:t>-Цели</a:t>
            </a:r>
            <a:endParaRPr lang="ru-RU" dirty="0">
              <a:solidFill>
                <a:schemeClr val="accent3">
                  <a:lumMod val="75000"/>
                </a:schemeClr>
              </a:solidFill>
            </a:endParaRPr>
          </a:p>
        </p:txBody>
      </p:sp>
      <p:sp>
        <p:nvSpPr>
          <p:cNvPr id="3" name="Объект 2"/>
          <p:cNvSpPr>
            <a:spLocks noGrp="1"/>
          </p:cNvSpPr>
          <p:nvPr>
            <p:ph idx="1"/>
          </p:nvPr>
        </p:nvSpPr>
        <p:spPr>
          <a:xfrm>
            <a:off x="914401" y="1122947"/>
            <a:ext cx="10892588" cy="5735053"/>
          </a:xfrm>
        </p:spPr>
        <p:txBody>
          <a:bodyPr>
            <a:normAutofit/>
          </a:bodyPr>
          <a:lstStyle/>
          <a:p>
            <a:pPr marL="0" indent="0" algn="ctr">
              <a:buNone/>
            </a:pPr>
            <a:r>
              <a:rPr lang="ru-RU" sz="3200" dirty="0"/>
              <a:t>Разбираем всё на простые элементы, задаем при необходимости вопросы и формулируем на них ответы — и из этого вырастает пошаговая стратегия. Так мы определяем, что нужно: повысить узнаваемость бренда или улучшить репутацию, скорректировать позиционирование у целевых аудиторий, разбираемся, кто адресат этой информации, что мы хотим сказать аудитории, будет это запуск нового продукта или улучшение существующих сервисов и т.д.</a:t>
            </a:r>
          </a:p>
          <a:p>
            <a:pPr marL="0" indent="0" algn="ctr">
              <a:buNone/>
            </a:pPr>
            <a:r>
              <a:rPr lang="ru-RU" sz="3200" dirty="0" smtClean="0"/>
              <a:t>              Валерий Сидоренко, гендиректор «</a:t>
            </a:r>
            <a:r>
              <a:rPr lang="ru-RU" sz="3200" dirty="0" err="1" smtClean="0"/>
              <a:t>Интериум</a:t>
            </a:r>
            <a:r>
              <a:rPr lang="ru-RU" sz="3200" dirty="0" smtClean="0"/>
              <a:t>»</a:t>
            </a:r>
            <a:endParaRPr lang="ru-RU" sz="3200" dirty="0"/>
          </a:p>
          <a:p>
            <a:endParaRPr lang="ru-RU" dirty="0"/>
          </a:p>
        </p:txBody>
      </p:sp>
    </p:spTree>
    <p:extLst>
      <p:ext uri="{BB962C8B-B14F-4D97-AF65-F5344CB8AC3E}">
        <p14:creationId xmlns:p14="http://schemas.microsoft.com/office/powerpoint/2010/main" val="45771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3">
                    <a:lumMod val="75000"/>
                  </a:schemeClr>
                </a:solidFill>
              </a:rPr>
              <a:t>Что такое </a:t>
            </a:r>
            <a:r>
              <a:rPr lang="en-US" dirty="0" smtClean="0">
                <a:solidFill>
                  <a:schemeClr val="accent3">
                    <a:lumMod val="75000"/>
                  </a:schemeClr>
                </a:solidFill>
              </a:rPr>
              <a:t>SMART</a:t>
            </a:r>
            <a:r>
              <a:rPr lang="ru-RU" dirty="0" smtClean="0">
                <a:solidFill>
                  <a:schemeClr val="accent3">
                    <a:lumMod val="75000"/>
                  </a:schemeClr>
                </a:solidFill>
              </a:rPr>
              <a:t>-Цели</a:t>
            </a:r>
            <a:endParaRPr lang="ru-RU" dirty="0">
              <a:solidFill>
                <a:schemeClr val="accent3">
                  <a:lumMod val="75000"/>
                </a:schemeClr>
              </a:solidFill>
            </a:endParaRPr>
          </a:p>
        </p:txBody>
      </p:sp>
      <p:sp>
        <p:nvSpPr>
          <p:cNvPr id="3" name="Объект 2"/>
          <p:cNvSpPr>
            <a:spLocks noGrp="1"/>
          </p:cNvSpPr>
          <p:nvPr>
            <p:ph idx="1"/>
          </p:nvPr>
        </p:nvSpPr>
        <p:spPr>
          <a:xfrm>
            <a:off x="914401" y="1122947"/>
            <a:ext cx="10892588" cy="5735053"/>
          </a:xfrm>
        </p:spPr>
        <p:txBody>
          <a:bodyPr>
            <a:normAutofit fontScale="92500" lnSpcReduction="10000"/>
          </a:bodyPr>
          <a:lstStyle/>
          <a:p>
            <a:pPr marL="0" indent="0" algn="ctr">
              <a:buNone/>
            </a:pPr>
            <a:r>
              <a:rPr lang="ru-RU" sz="3200" dirty="0"/>
              <a:t>Чтобы поставить задачу SMART вы должны ответить </a:t>
            </a:r>
            <a:endParaRPr lang="en-US" sz="3200" dirty="0" smtClean="0"/>
          </a:p>
          <a:p>
            <a:pPr marL="0" indent="0" algn="ctr">
              <a:buNone/>
            </a:pPr>
            <a:r>
              <a:rPr lang="ru-RU" sz="3200" dirty="0" smtClean="0"/>
              <a:t>на </a:t>
            </a:r>
            <a:r>
              <a:rPr lang="ru-RU" sz="3200" dirty="0"/>
              <a:t>шесть вопросов «W</a:t>
            </a:r>
            <a:r>
              <a:rPr lang="ru-RU" sz="3200" dirty="0" smtClean="0"/>
              <a:t>». W </a:t>
            </a:r>
            <a:r>
              <a:rPr lang="ru-RU" sz="3200" dirty="0"/>
              <a:t>вопросы для SMART </a:t>
            </a:r>
            <a:r>
              <a:rPr lang="ru-RU" sz="3200" dirty="0" smtClean="0"/>
              <a:t>целей:</a:t>
            </a:r>
            <a:endParaRPr lang="ru-RU" sz="3200" dirty="0"/>
          </a:p>
          <a:p>
            <a:pPr marL="0" indent="0" algn="ctr">
              <a:buNone/>
            </a:pPr>
            <a:r>
              <a:rPr lang="ru-RU" sz="3200" b="1" dirty="0" err="1"/>
              <a:t>Who</a:t>
            </a:r>
            <a:r>
              <a:rPr lang="ru-RU" sz="3200" b="1" dirty="0"/>
              <a:t>	Кто	Кто участвует?</a:t>
            </a:r>
          </a:p>
          <a:p>
            <a:pPr marL="0" indent="0" algn="ctr">
              <a:buNone/>
            </a:pPr>
            <a:r>
              <a:rPr lang="ru-RU" sz="3200" b="1" dirty="0" err="1"/>
              <a:t>What</a:t>
            </a:r>
            <a:r>
              <a:rPr lang="ru-RU" sz="3200" b="1" dirty="0"/>
              <a:t>	Что	Чего именно я хочу достичь?</a:t>
            </a:r>
          </a:p>
          <a:p>
            <a:pPr marL="0" indent="0" algn="ctr">
              <a:buNone/>
            </a:pPr>
            <a:r>
              <a:rPr lang="ru-RU" sz="3200" b="1" dirty="0" err="1"/>
              <a:t>Where</a:t>
            </a:r>
            <a:r>
              <a:rPr lang="ru-RU" sz="3200" b="1" dirty="0"/>
              <a:t>	Где	Определить местоположение</a:t>
            </a:r>
          </a:p>
          <a:p>
            <a:pPr marL="0" indent="0" algn="ctr">
              <a:buNone/>
            </a:pPr>
            <a:r>
              <a:rPr lang="ru-RU" sz="3200" b="1" dirty="0" err="1"/>
              <a:t>When</a:t>
            </a:r>
            <a:r>
              <a:rPr lang="ru-RU" sz="3200" b="1" dirty="0"/>
              <a:t>	Когда	Установить временные рамки</a:t>
            </a:r>
          </a:p>
          <a:p>
            <a:pPr marL="0" indent="0" algn="ctr">
              <a:buNone/>
            </a:pPr>
            <a:r>
              <a:rPr lang="ru-RU" sz="3200" b="1" dirty="0" err="1"/>
              <a:t>Which</a:t>
            </a:r>
            <a:r>
              <a:rPr lang="ru-RU" sz="3200" b="1" dirty="0"/>
              <a:t>	Который	Определение ограничений</a:t>
            </a:r>
          </a:p>
          <a:p>
            <a:pPr marL="0" indent="0" algn="ctr">
              <a:buNone/>
            </a:pPr>
            <a:r>
              <a:rPr lang="ru-RU" sz="3200" b="1" dirty="0" err="1"/>
              <a:t>Why</a:t>
            </a:r>
            <a:r>
              <a:rPr lang="ru-RU" sz="3200" b="1" dirty="0"/>
              <a:t>	Почему	</a:t>
            </a:r>
          </a:p>
          <a:p>
            <a:pPr marL="0" indent="0" algn="ctr">
              <a:buNone/>
            </a:pPr>
            <a:r>
              <a:rPr lang="ru-RU" sz="3200" b="1" dirty="0"/>
              <a:t>Что вы получите, достигнув цель?</a:t>
            </a:r>
          </a:p>
          <a:p>
            <a:pPr marL="0" indent="0" algn="ctr">
              <a:buNone/>
            </a:pPr>
            <a:r>
              <a:rPr lang="ru-RU" sz="3200" b="1" dirty="0"/>
              <a:t>Это на пользу бизнесу?</a:t>
            </a:r>
            <a:endParaRPr lang="ru-RU" b="1" dirty="0"/>
          </a:p>
        </p:txBody>
      </p:sp>
    </p:spTree>
    <p:extLst>
      <p:ext uri="{BB962C8B-B14F-4D97-AF65-F5344CB8AC3E}">
        <p14:creationId xmlns:p14="http://schemas.microsoft.com/office/powerpoint/2010/main" val="448386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rgbClr val="0070C0"/>
                </a:solidFill>
              </a:rPr>
              <a:t>Specific: </a:t>
            </a:r>
            <a:r>
              <a:rPr lang="ru-RU" dirty="0">
                <a:solidFill>
                  <a:srgbClr val="0070C0"/>
                </a:solidFill>
              </a:rPr>
              <a:t>Конкретный</a:t>
            </a:r>
          </a:p>
        </p:txBody>
      </p:sp>
      <p:sp>
        <p:nvSpPr>
          <p:cNvPr id="3" name="Объект 2"/>
          <p:cNvSpPr>
            <a:spLocks noGrp="1"/>
          </p:cNvSpPr>
          <p:nvPr>
            <p:ph idx="1"/>
          </p:nvPr>
        </p:nvSpPr>
        <p:spPr>
          <a:xfrm>
            <a:off x="1074512" y="1211581"/>
            <a:ext cx="10801257" cy="4354829"/>
          </a:xfrm>
        </p:spPr>
        <p:txBody>
          <a:bodyPr>
            <a:noAutofit/>
          </a:bodyPr>
          <a:lstStyle/>
          <a:p>
            <a:pPr marL="0" indent="0">
              <a:buNone/>
            </a:pPr>
            <a:r>
              <a:rPr lang="ru-RU" sz="2400" dirty="0"/>
              <a:t>Цель по SMART должна быть конкретной, что увеличивает вероятность ее достижения. Понятие «Конкретный» означает, что при постановке цели точно определен результат, который Вы хотите достичь. Сформулировать конкретную цель поможет ответ на следующие вопросы:</a:t>
            </a:r>
          </a:p>
          <a:p>
            <a:r>
              <a:rPr lang="ru-RU" sz="2800" b="1" dirty="0" smtClean="0"/>
              <a:t>Какого </a:t>
            </a:r>
            <a:r>
              <a:rPr lang="ru-RU" sz="2800" b="1" dirty="0"/>
              <a:t>результата я хочу достичь за счет выполнения цели и почему?</a:t>
            </a:r>
          </a:p>
          <a:p>
            <a:r>
              <a:rPr lang="ru-RU" sz="2800" b="1" dirty="0"/>
              <a:t>Кто вовлечен в выполнение цели</a:t>
            </a:r>
            <a:r>
              <a:rPr lang="ru-RU" sz="2800" b="1" dirty="0" smtClean="0"/>
              <a:t>? (Кто участвует в реализации?)</a:t>
            </a:r>
            <a:endParaRPr lang="ru-RU" sz="2800" b="1" dirty="0"/>
          </a:p>
          <a:p>
            <a:r>
              <a:rPr lang="ru-RU" sz="2800" b="1" dirty="0"/>
              <a:t>Существуют ли ограничения или дополнительные условия, которые необходимы для достижения цели?</a:t>
            </a:r>
          </a:p>
          <a:p>
            <a:pPr marL="0" indent="0">
              <a:buNone/>
            </a:pPr>
            <a:r>
              <a:rPr lang="ru-RU" sz="2400" dirty="0"/>
              <a:t>Всегда действует правило: </a:t>
            </a:r>
            <a:r>
              <a:rPr lang="ru-RU" sz="2400" b="1" dirty="0"/>
              <a:t>одна цель — один результат</a:t>
            </a:r>
            <a:r>
              <a:rPr lang="ru-RU" sz="2400" dirty="0"/>
              <a:t>. Если при постановке цели выяснилось, что в результате требуется достичь нескольких результатов, то цель должна быть разделена на несколько целей.</a:t>
            </a:r>
          </a:p>
        </p:txBody>
      </p:sp>
    </p:spTree>
    <p:extLst>
      <p:ext uri="{BB962C8B-B14F-4D97-AF65-F5344CB8AC3E}">
        <p14:creationId xmlns:p14="http://schemas.microsoft.com/office/powerpoint/2010/main" val="987847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rgbClr val="7030A0"/>
                </a:solidFill>
              </a:rPr>
              <a:t>Measurable: </a:t>
            </a:r>
            <a:r>
              <a:rPr lang="ru-RU" dirty="0">
                <a:solidFill>
                  <a:srgbClr val="7030A0"/>
                </a:solidFill>
              </a:rPr>
              <a:t>Измеримый</a:t>
            </a:r>
          </a:p>
        </p:txBody>
      </p:sp>
      <p:sp>
        <p:nvSpPr>
          <p:cNvPr id="3" name="Объект 2"/>
          <p:cNvSpPr>
            <a:spLocks noGrp="1"/>
          </p:cNvSpPr>
          <p:nvPr>
            <p:ph idx="1"/>
          </p:nvPr>
        </p:nvSpPr>
        <p:spPr>
          <a:xfrm>
            <a:off x="1251677" y="1874517"/>
            <a:ext cx="10475101" cy="4863167"/>
          </a:xfrm>
        </p:spPr>
        <p:txBody>
          <a:bodyPr>
            <a:noAutofit/>
          </a:bodyPr>
          <a:lstStyle/>
          <a:p>
            <a:pPr marL="0" indent="0">
              <a:buNone/>
            </a:pPr>
            <a:r>
              <a:rPr lang="ru-RU" sz="2400" dirty="0"/>
              <a:t>Цель по SMART должна быть измеримой. На этапе постановки цели необходимо установить конкретные критерии для измерения процесса выполнения цели. В постановке измеримой цели помогут ответы на вопросы:</a:t>
            </a:r>
          </a:p>
          <a:p>
            <a:r>
              <a:rPr lang="ru-RU" sz="3200" b="1" dirty="0" smtClean="0"/>
              <a:t>Когда </a:t>
            </a:r>
            <a:r>
              <a:rPr lang="ru-RU" sz="3200" b="1" dirty="0"/>
              <a:t>будет считаться, что цель достигнута?</a:t>
            </a:r>
          </a:p>
          <a:p>
            <a:r>
              <a:rPr lang="ru-RU" sz="3200" b="1" dirty="0"/>
              <a:t>Какой показатель будет говорить о том, что цель достигнута?</a:t>
            </a:r>
          </a:p>
          <a:p>
            <a:r>
              <a:rPr lang="ru-RU" sz="3200" b="1" dirty="0"/>
              <a:t>Какое значение у данного показателя должно быть для того, чтобы цель считалась достигнутой?</a:t>
            </a:r>
          </a:p>
        </p:txBody>
      </p:sp>
    </p:spTree>
    <p:extLst>
      <p:ext uri="{BB962C8B-B14F-4D97-AF65-F5344CB8AC3E}">
        <p14:creationId xmlns:p14="http://schemas.microsoft.com/office/powerpoint/2010/main" val="3720494436"/>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Эмблема</Template>
  <TotalTime>2783</TotalTime>
  <Words>1348</Words>
  <Application>Microsoft Office PowerPoint</Application>
  <PresentationFormat>Широкоэкранный</PresentationFormat>
  <Paragraphs>94</Paragraphs>
  <Slides>21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21</vt:i4>
      </vt:variant>
    </vt:vector>
  </HeadingPairs>
  <TitlesOfParts>
    <vt:vector size="26" baseType="lpstr">
      <vt:lpstr>Arial</vt:lpstr>
      <vt:lpstr>Corbel</vt:lpstr>
      <vt:lpstr>Gill Sans MT</vt:lpstr>
      <vt:lpstr>Impact</vt:lpstr>
      <vt:lpstr>Badge</vt:lpstr>
      <vt:lpstr>Цели по SMART</vt:lpstr>
      <vt:lpstr>Цели по SMART </vt:lpstr>
      <vt:lpstr>Цели SMART</vt:lpstr>
      <vt:lpstr>Цели SMART</vt:lpstr>
      <vt:lpstr>Что такое SMART-Цели</vt:lpstr>
      <vt:lpstr>Что такое SMART-Цели</vt:lpstr>
      <vt:lpstr>Что такое SMART-Цели</vt:lpstr>
      <vt:lpstr>Specific: Конкретный</vt:lpstr>
      <vt:lpstr>Measurable: Измеримый</vt:lpstr>
      <vt:lpstr>Measurable: Измеримый</vt:lpstr>
      <vt:lpstr>Achievable or Attainable: Достижимый, реалистичный</vt:lpstr>
      <vt:lpstr>Achievable or Attainable: Достижимый, реалистичный</vt:lpstr>
      <vt:lpstr>Relevant: Значимый (актуальный)</vt:lpstr>
      <vt:lpstr>Relevant: Значимый (актуальный)</vt:lpstr>
      <vt:lpstr>Time bound:  Ограниченный во времени  (отслеживаемый, с четкими сроками)</vt:lpstr>
      <vt:lpstr>Time bound:  Ограниченный во времени  (отслеживаемый, с четкими сроками)</vt:lpstr>
      <vt:lpstr>Примеры SMART целей</vt:lpstr>
      <vt:lpstr>Примеры SMART целей</vt:lpstr>
      <vt:lpstr>Презентация PowerPoint</vt:lpstr>
      <vt:lpstr>источники</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Цели по SMART</dc:title>
  <dc:creator>User</dc:creator>
  <cp:lastModifiedBy>User</cp:lastModifiedBy>
  <cp:revision>15</cp:revision>
  <dcterms:created xsi:type="dcterms:W3CDTF">2022-12-13T12:26:12Z</dcterms:created>
  <dcterms:modified xsi:type="dcterms:W3CDTF">2022-12-15T10:49:24Z</dcterms:modified>
</cp:coreProperties>
</file>