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8" r:id="rId14"/>
    <p:sldId id="281" r:id="rId15"/>
    <p:sldId id="280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8F13"/>
    <a:srgbClr val="E6BA1A"/>
    <a:srgbClr val="65520B"/>
    <a:srgbClr val="000000"/>
    <a:srgbClr val="CFDEB0"/>
    <a:srgbClr val="5028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sz="60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>
              <a:buNone/>
              <a:defRPr sz="32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0000" cy="1620000"/>
          </a:xfrm>
          <a:prstGeom prst="rect">
            <a:avLst/>
          </a:prstGeom>
          <a:noFill/>
        </p:spPr>
      </p:pic>
      <p:pic>
        <p:nvPicPr>
          <p:cNvPr id="9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88504" y="0"/>
            <a:ext cx="1620000" cy="1620000"/>
          </a:xfrm>
          <a:prstGeom prst="rect">
            <a:avLst/>
          </a:prstGeom>
          <a:noFill/>
        </p:spPr>
      </p:pic>
      <p:pic>
        <p:nvPicPr>
          <p:cNvPr id="1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5238000"/>
            <a:ext cx="1620000" cy="1620000"/>
          </a:xfrm>
          <a:prstGeom prst="rect">
            <a:avLst/>
          </a:prstGeom>
          <a:noFill/>
        </p:spPr>
      </p:pic>
      <p:pic>
        <p:nvPicPr>
          <p:cNvPr id="11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488504" y="5238000"/>
            <a:ext cx="1620000" cy="1620000"/>
          </a:xfrm>
          <a:prstGeom prst="rect">
            <a:avLst/>
          </a:prstGeom>
          <a:noFill/>
        </p:spPr>
      </p:pic>
      <p:grpSp>
        <p:nvGrpSpPr>
          <p:cNvPr id="27" name="Группа 26"/>
          <p:cNvGrpSpPr/>
          <p:nvPr userDrawn="1"/>
        </p:nvGrpSpPr>
        <p:grpSpPr>
          <a:xfrm>
            <a:off x="1439652" y="0"/>
            <a:ext cx="6264696" cy="656692"/>
            <a:chOff x="1439652" y="0"/>
            <a:chExt cx="6264696" cy="656692"/>
          </a:xfrm>
        </p:grpSpPr>
        <p:pic>
          <p:nvPicPr>
            <p:cNvPr id="25" name="Рисунок 24" descr="11.png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26" name="Рисунок 25" descr="11.png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 userDrawn="1"/>
        </p:nvGrpSpPr>
        <p:grpSpPr>
          <a:xfrm flipV="1">
            <a:off x="1439652" y="6201308"/>
            <a:ext cx="6264696" cy="656692"/>
            <a:chOff x="1439652" y="0"/>
            <a:chExt cx="6264696" cy="656692"/>
          </a:xfrm>
        </p:grpSpPr>
        <p:pic>
          <p:nvPicPr>
            <p:cNvPr id="29" name="Рисунок 28" descr="11.png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30" name="Рисунок 29" descr="11.png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74209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32756"/>
            <a:ext cx="7920000" cy="511256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1" y="4406900"/>
            <a:ext cx="7415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9611" y="2906713"/>
            <a:ext cx="7415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5162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80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162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5162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680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8680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273050"/>
            <a:ext cx="238590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9612" y="1435100"/>
            <a:ext cx="238590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42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232756"/>
            <a:ext cx="77152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Рисунок2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0049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5028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5028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5028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5028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5028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5028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1055 (2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312876"/>
            <a:ext cx="2053270" cy="3118186"/>
          </a:xfrm>
          <a:prstGeom prst="rect">
            <a:avLst/>
          </a:prstGeom>
        </p:spPr>
      </p:pic>
      <p:pic>
        <p:nvPicPr>
          <p:cNvPr id="7" name="Рисунок 6" descr="IMG_07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1" y="2096852"/>
            <a:ext cx="1540971" cy="2304256"/>
          </a:xfrm>
          <a:prstGeom prst="rect">
            <a:avLst/>
          </a:prstGeom>
        </p:spPr>
      </p:pic>
      <p:pic>
        <p:nvPicPr>
          <p:cNvPr id="11" name="Рисунок 10" descr="IMG_066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5800">
            <a:off x="6456554" y="3410680"/>
            <a:ext cx="1574614" cy="2238164"/>
          </a:xfrm>
          <a:prstGeom prst="rect">
            <a:avLst/>
          </a:prstGeom>
        </p:spPr>
      </p:pic>
      <p:pic>
        <p:nvPicPr>
          <p:cNvPr id="8" name="Рисунок 7" descr="IMG_08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988840"/>
            <a:ext cx="1826562" cy="2736788"/>
          </a:xfrm>
          <a:prstGeom prst="rect">
            <a:avLst/>
          </a:prstGeom>
        </p:spPr>
      </p:pic>
      <p:pic>
        <p:nvPicPr>
          <p:cNvPr id="5" name="Рисунок 4" descr="IMG_083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8589">
            <a:off x="893375" y="3125368"/>
            <a:ext cx="1610297" cy="2412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ru-RU" sz="4800" dirty="0" smtClean="0">
                <a:solidFill>
                  <a:srgbClr val="B18F13"/>
                </a:solidFill>
              </a:rPr>
              <a:t>«Где память есть, там слов не нужно…»</a:t>
            </a:r>
            <a:endParaRPr lang="ru-RU" sz="4800" dirty="0">
              <a:solidFill>
                <a:srgbClr val="B18F1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1660" y="4833156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Подготовил: Терехов Степан,</a:t>
            </a:r>
          </a:p>
          <a:p>
            <a:r>
              <a:rPr lang="ru-RU" dirty="0" smtClean="0"/>
              <a:t>Ученик 3 «А», МБОУ « СШ №6 » </a:t>
            </a:r>
          </a:p>
          <a:p>
            <a:r>
              <a:rPr lang="ru-RU" dirty="0" smtClean="0"/>
              <a:t>г. Нижневартовск.</a:t>
            </a:r>
          </a:p>
          <a:p>
            <a:r>
              <a:rPr lang="ru-RU" dirty="0" smtClean="0"/>
              <a:t>Научный руководитель проекта: Плотникова Татьяна Вениаминовна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15716" y="2780928"/>
            <a:ext cx="5436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МОЯ РОДОСЛОВНАЯ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5596" y="188640"/>
            <a:ext cx="7884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…и несколько деревьев отдельно по каждой родословной линии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6789456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016732"/>
            <a:ext cx="7753596" cy="54366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донски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75" y="476672"/>
            <a:ext cx="8508022" cy="60486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лыков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32" y="476672"/>
            <a:ext cx="8504104" cy="601266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емейное древо передельски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67" y="368660"/>
            <a:ext cx="8682502" cy="617271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лов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8" y="296652"/>
            <a:ext cx="8834045" cy="62286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296652"/>
            <a:ext cx="7524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Как я очутился в Нижневартовске</a:t>
            </a:r>
            <a:r>
              <a:rPr lang="ru-RU" dirty="0" smtClean="0">
                <a:solidFill>
                  <a:srgbClr val="C00000"/>
                </a:solidFill>
              </a:rPr>
              <a:t>…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124744"/>
            <a:ext cx="31683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Мои прадеды </a:t>
            </a:r>
            <a:r>
              <a:rPr lang="ru-RU" dirty="0" smtClean="0">
                <a:solidFill>
                  <a:srgbClr val="C00000"/>
                </a:solidFill>
              </a:rPr>
              <a:t>Сергей и Таисия </a:t>
            </a:r>
            <a:r>
              <a:rPr lang="ru-RU" dirty="0" err="1" smtClean="0">
                <a:solidFill>
                  <a:srgbClr val="C00000"/>
                </a:solidFill>
              </a:rPr>
              <a:t>Передельские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приехали сюда, когда еще у Нижневартовска был статус рабочего поселка, и привезли сюда своих сыновей, один из которых мой дедушка. Они смогли многого добиться, прадедушка был главным инженером на нефтяном предприятии, а прабабушка даже была депутатом городской думы.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Я хочу пойти по их стопам…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IMG_0872 (2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530">
            <a:off x="5010034" y="979650"/>
            <a:ext cx="3571364" cy="2382072"/>
          </a:xfrm>
          <a:prstGeom prst="rect">
            <a:avLst/>
          </a:prstGeom>
        </p:spPr>
      </p:pic>
      <p:pic>
        <p:nvPicPr>
          <p:cNvPr id="10" name="Рисунок 9" descr="IMG_14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5523">
            <a:off x="5524818" y="2804146"/>
            <a:ext cx="2485672" cy="372668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6940860" cy="45249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6">
                    <a:lumMod val="25000"/>
                    <a:lumOff val="75000"/>
                  </a:schemeClr>
                </a:solidFill>
              </a:rPr>
              <a:t>Работа над книгой еще не закончена, мы продолжаем собирать информацию. Я обязательно передам её своим детям и внукам!</a:t>
            </a:r>
          </a:p>
          <a:p>
            <a:endParaRPr lang="ru-RU" dirty="0" smtClean="0">
              <a:solidFill>
                <a:schemeClr val="accent6">
                  <a:lumMod val="25000"/>
                  <a:lumOff val="75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25000"/>
                  <a:lumOff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25000"/>
                  <a:lumOff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25000"/>
                  <a:lumOff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25000"/>
                    <a:lumOff val="75000"/>
                  </a:schemeClr>
                </a:solidFill>
              </a:rPr>
              <a:t>Когда человек знает свои корни, он чувствует себя намного увереннее и уютней, ведь он в этом мире не одинок, и у него есть семья, есть предки,  будут потомки.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672916"/>
            <a:ext cx="5148572" cy="118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91580" y="980728"/>
            <a:ext cx="3528392" cy="5364596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Идея создать свою родословную книгу пришла к нам в 2014 году, когда нам задали в школе подготовить рассказ о своих родственниках, которые принимали участие в Великой Отечественной Войне. </a:t>
            </a:r>
          </a:p>
          <a:p>
            <a:r>
              <a:rPr lang="ru-RU" sz="1800" dirty="0" smtClean="0"/>
              <a:t>Первым делом мы отреставрировали старые фото и сделали семейный альбом. </a:t>
            </a:r>
          </a:p>
          <a:p>
            <a:r>
              <a:rPr lang="ru-RU" sz="1800" dirty="0" smtClean="0"/>
              <a:t>Со старых, потертых, выцветших снимков на нас смотрят интересные умные лица.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9652" y="476672"/>
            <a:ext cx="6876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СЕМЕЙНЫЙ АЛЬБОМ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565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088740"/>
            <a:ext cx="3456384" cy="2306828"/>
          </a:xfrm>
          <a:prstGeom prst="rect">
            <a:avLst/>
          </a:prstGeom>
        </p:spPr>
      </p:pic>
      <p:pic>
        <p:nvPicPr>
          <p:cNvPr id="9" name="Рисунок 8" descr="IMG_565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25044"/>
            <a:ext cx="3546095" cy="236670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980728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Каждая фотография была на вес золота, поэтому её подписывали и дарили как подарок на долгую память.  Люди берегли и ценили фотографии друзей и родных, чего не скажешь о сегодняшней молодежи.</a:t>
            </a:r>
          </a:p>
          <a:p>
            <a:endParaRPr lang="ru-RU" dirty="0"/>
          </a:p>
        </p:txBody>
      </p:sp>
      <p:pic>
        <p:nvPicPr>
          <p:cNvPr id="6" name="Рисунок 5" descr="IMG_09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9732" y="2888940"/>
            <a:ext cx="4375271" cy="2920103"/>
          </a:xfrm>
          <a:prstGeom prst="rect">
            <a:avLst/>
          </a:prstGeom>
        </p:spPr>
      </p:pic>
      <p:pic>
        <p:nvPicPr>
          <p:cNvPr id="8" name="Рисунок 7" descr="IMG_11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188" y="2672916"/>
            <a:ext cx="2619534" cy="392492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72" y="116632"/>
            <a:ext cx="8015550" cy="166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IMG_0666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8642" y="4087962"/>
            <a:ext cx="2964334" cy="215046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12676"/>
            <a:ext cx="3204356" cy="57246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dirty="0" smtClean="0"/>
              <a:t>Вот со снимка гордо</a:t>
            </a:r>
          </a:p>
          <a:p>
            <a:pPr>
              <a:buNone/>
            </a:pPr>
            <a:r>
              <a:rPr lang="ru-RU" sz="2600" dirty="0" smtClean="0"/>
              <a:t>смотрит  мой  прапрадед </a:t>
            </a:r>
          </a:p>
          <a:p>
            <a:pPr>
              <a:buNone/>
            </a:pPr>
            <a:r>
              <a:rPr lang="ru-RU" sz="2600" dirty="0" err="1" smtClean="0">
                <a:solidFill>
                  <a:srgbClr val="C00000"/>
                </a:solidFill>
              </a:rPr>
              <a:t>Кардонский</a:t>
            </a:r>
            <a:r>
              <a:rPr lang="ru-RU" sz="26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Александр Яковлевич,</a:t>
            </a:r>
          </a:p>
          <a:p>
            <a:pPr>
              <a:buNone/>
            </a:pPr>
            <a:r>
              <a:rPr lang="ru-RU" sz="2600" dirty="0" smtClean="0"/>
              <a:t> который был связистом </a:t>
            </a:r>
          </a:p>
          <a:p>
            <a:pPr>
              <a:buNone/>
            </a:pPr>
            <a:r>
              <a:rPr lang="ru-RU" sz="2600" dirty="0" smtClean="0"/>
              <a:t>и погиб в бою под </a:t>
            </a:r>
          </a:p>
          <a:p>
            <a:pPr>
              <a:buNone/>
            </a:pPr>
            <a:r>
              <a:rPr lang="ru-RU" sz="2600" dirty="0" smtClean="0"/>
              <a:t>Смоленском в 1942 году. 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Место его захоронения </a:t>
            </a:r>
          </a:p>
          <a:p>
            <a:pPr>
              <a:buNone/>
            </a:pPr>
            <a:r>
              <a:rPr lang="ru-RU" sz="2600" dirty="0" smtClean="0"/>
              <a:t>до сих пор не найдено. </a:t>
            </a:r>
          </a:p>
          <a:p>
            <a:pPr>
              <a:buNone/>
            </a:pPr>
            <a:r>
              <a:rPr lang="ru-RU" sz="2600" dirty="0" smtClean="0"/>
              <a:t>Осталась всего одна его </a:t>
            </a:r>
          </a:p>
          <a:p>
            <a:pPr>
              <a:buNone/>
            </a:pPr>
            <a:r>
              <a:rPr lang="ru-RU" sz="2600" dirty="0" smtClean="0"/>
              <a:t>фотография.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600" dirty="0" smtClean="0"/>
              <a:t>На обороте он пишет </a:t>
            </a:r>
          </a:p>
          <a:p>
            <a:pPr>
              <a:buNone/>
            </a:pPr>
            <a:r>
              <a:rPr lang="ru-RU" sz="2600" dirty="0" smtClean="0"/>
              <a:t>своим родителям. Мне </a:t>
            </a:r>
          </a:p>
          <a:p>
            <a:pPr>
              <a:buNone/>
            </a:pPr>
            <a:r>
              <a:rPr lang="ru-RU" sz="2600" dirty="0" smtClean="0"/>
              <a:t>следует поучиться у него</a:t>
            </a:r>
          </a:p>
          <a:p>
            <a:pPr>
              <a:buNone/>
            </a:pPr>
            <a:r>
              <a:rPr lang="ru-RU" sz="2600" dirty="0" smtClean="0"/>
              <a:t>обращению и уважению </a:t>
            </a:r>
          </a:p>
          <a:p>
            <a:pPr>
              <a:buNone/>
            </a:pPr>
            <a:r>
              <a:rPr lang="ru-RU" sz="2600" dirty="0" smtClean="0"/>
              <a:t>к старшему поколению.</a:t>
            </a:r>
          </a:p>
          <a:p>
            <a:pPr>
              <a:buNone/>
            </a:pPr>
            <a:endParaRPr lang="ru-RU" sz="2600" dirty="0" smtClean="0"/>
          </a:p>
        </p:txBody>
      </p:sp>
      <p:pic>
        <p:nvPicPr>
          <p:cNvPr id="6" name="Рисунок 5" descr="IMG_078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368660"/>
            <a:ext cx="2161295" cy="3240360"/>
          </a:xfrm>
          <a:prstGeom prst="rect">
            <a:avLst/>
          </a:prstGeom>
        </p:spPr>
      </p:pic>
      <p:pic>
        <p:nvPicPr>
          <p:cNvPr id="7" name="Рисунок 6" descr="IMG_078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996952"/>
            <a:ext cx="2431132" cy="364491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52" y="3104964"/>
            <a:ext cx="2258690" cy="3384258"/>
          </a:xfrm>
          <a:prstGeom prst="rect">
            <a:avLst/>
          </a:prstGeom>
        </p:spPr>
      </p:pic>
      <p:pic>
        <p:nvPicPr>
          <p:cNvPr id="4" name="Рисунок 3" descr="IMG_078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204" y="512676"/>
            <a:ext cx="2521510" cy="378042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12676"/>
            <a:ext cx="3204356" cy="5724636"/>
          </a:xfrm>
        </p:spPr>
        <p:txBody>
          <a:bodyPr anchor="ctr">
            <a:normAutofit fontScale="70000" lnSpcReduction="20000"/>
          </a:bodyPr>
          <a:lstStyle/>
          <a:p>
            <a:pPr>
              <a:buNone/>
            </a:pPr>
            <a:r>
              <a:rPr lang="ru-RU" sz="2200" dirty="0" smtClean="0"/>
              <a:t>Вот сидят его дети </a:t>
            </a:r>
          </a:p>
          <a:p>
            <a:pPr>
              <a:buNone/>
            </a:pPr>
            <a:r>
              <a:rPr lang="ru-RU" sz="2200" dirty="0" smtClean="0">
                <a:solidFill>
                  <a:srgbClr val="C00000"/>
                </a:solidFill>
              </a:rPr>
              <a:t>(</a:t>
            </a:r>
            <a:r>
              <a:rPr lang="ru-RU" sz="2200" dirty="0" err="1" smtClean="0">
                <a:solidFill>
                  <a:srgbClr val="C00000"/>
                </a:solidFill>
              </a:rPr>
              <a:t>Серафима,Антонина</a:t>
            </a:r>
            <a:r>
              <a:rPr lang="ru-RU" sz="2200" dirty="0" smtClean="0">
                <a:solidFill>
                  <a:srgbClr val="C00000"/>
                </a:solidFill>
              </a:rPr>
              <a:t> и Николай)</a:t>
            </a:r>
          </a:p>
          <a:p>
            <a:pPr>
              <a:buNone/>
            </a:pPr>
            <a:r>
              <a:rPr lang="ru-RU" sz="2200" dirty="0" smtClean="0"/>
              <a:t> рядом со </a:t>
            </a:r>
            <a:r>
              <a:rPr lang="ru-RU" sz="2200" dirty="0" err="1" smtClean="0"/>
              <a:t>воей</a:t>
            </a:r>
            <a:r>
              <a:rPr lang="ru-RU" sz="2200" dirty="0" smtClean="0"/>
              <a:t> бабушкой – </a:t>
            </a:r>
          </a:p>
          <a:p>
            <a:pPr>
              <a:buNone/>
            </a:pPr>
            <a:r>
              <a:rPr lang="ru-RU" sz="2200" dirty="0" smtClean="0"/>
              <a:t>матерью Александра, </a:t>
            </a:r>
          </a:p>
          <a:p>
            <a:pPr>
              <a:buNone/>
            </a:pPr>
            <a:r>
              <a:rPr lang="ru-RU" sz="2200" dirty="0" err="1" smtClean="0">
                <a:solidFill>
                  <a:srgbClr val="C00000"/>
                </a:solidFill>
              </a:rPr>
              <a:t>Стефонидой</a:t>
            </a:r>
            <a:r>
              <a:rPr lang="ru-RU" sz="2200" dirty="0" smtClean="0">
                <a:solidFill>
                  <a:srgbClr val="C00000"/>
                </a:solidFill>
              </a:rPr>
              <a:t> Дмитриевной.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Оказывается, меня назвали в </a:t>
            </a:r>
          </a:p>
          <a:p>
            <a:pPr>
              <a:buNone/>
            </a:pPr>
            <a:r>
              <a:rPr lang="ru-RU" sz="2200" dirty="0" smtClean="0"/>
              <a:t>честь моей </a:t>
            </a:r>
            <a:r>
              <a:rPr lang="ru-RU" sz="2200" dirty="0" err="1" smtClean="0"/>
              <a:t>прапрапрабабушки</a:t>
            </a:r>
            <a:r>
              <a:rPr lang="ru-RU" sz="2200" dirty="0" smtClean="0"/>
              <a:t> </a:t>
            </a:r>
          </a:p>
          <a:p>
            <a:pPr>
              <a:buNone/>
            </a:pPr>
            <a:r>
              <a:rPr lang="ru-RU" sz="2200" dirty="0" err="1" smtClean="0"/>
              <a:t>Стефониды</a:t>
            </a:r>
            <a:r>
              <a:rPr lang="ru-RU" sz="2200" dirty="0" smtClean="0"/>
              <a:t>! 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Фото сделано 7 октября 1945 </a:t>
            </a:r>
          </a:p>
          <a:p>
            <a:pPr>
              <a:buNone/>
            </a:pPr>
            <a:r>
              <a:rPr lang="ru-RU" sz="2200" dirty="0" smtClean="0"/>
              <a:t>года, сразу после войны. На нем </a:t>
            </a:r>
          </a:p>
          <a:p>
            <a:pPr>
              <a:buNone/>
            </a:pPr>
            <a:r>
              <a:rPr lang="ru-RU" sz="2200" dirty="0" smtClean="0"/>
              <a:t>моей прабабушке Серафиме </a:t>
            </a:r>
          </a:p>
          <a:p>
            <a:pPr>
              <a:buNone/>
            </a:pPr>
            <a:r>
              <a:rPr lang="ru-RU" sz="2200" dirty="0" smtClean="0"/>
              <a:t>всего 8 лет, но в это очень </a:t>
            </a:r>
          </a:p>
          <a:p>
            <a:pPr>
              <a:buNone/>
            </a:pPr>
            <a:r>
              <a:rPr lang="ru-RU" sz="2200" dirty="0" smtClean="0"/>
              <a:t>сложно поверить. Такие у них</a:t>
            </a:r>
          </a:p>
          <a:p>
            <a:pPr>
              <a:buNone/>
            </a:pPr>
            <a:r>
              <a:rPr lang="ru-RU" sz="2200" dirty="0" smtClean="0"/>
              <a:t> взрослые и серьезные лица. На </a:t>
            </a:r>
          </a:p>
          <a:p>
            <a:pPr>
              <a:buNone/>
            </a:pPr>
            <a:r>
              <a:rPr lang="ru-RU" sz="2200" dirty="0" smtClean="0"/>
              <a:t>них отражены все невзгоды, </a:t>
            </a:r>
          </a:p>
          <a:p>
            <a:pPr>
              <a:buNone/>
            </a:pPr>
            <a:r>
              <a:rPr lang="ru-RU" sz="2200" dirty="0" smtClean="0"/>
              <a:t>перенесенные в годы войны.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7604" y="548680"/>
            <a:ext cx="3060340" cy="5652628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1600" dirty="0" smtClean="0"/>
              <a:t>Вот моя прабабушка </a:t>
            </a:r>
            <a:r>
              <a:rPr lang="ru-RU" sz="1600" dirty="0" smtClean="0">
                <a:solidFill>
                  <a:srgbClr val="C00000"/>
                </a:solidFill>
              </a:rPr>
              <a:t>Таисия,</a:t>
            </a:r>
            <a:r>
              <a:rPr lang="ru-RU" sz="1600" dirty="0" smtClean="0"/>
              <a:t> </a:t>
            </a:r>
          </a:p>
          <a:p>
            <a:pPr>
              <a:buNone/>
            </a:pPr>
            <a:r>
              <a:rPr lang="ru-RU" sz="1600" dirty="0" smtClean="0"/>
              <a:t>в честь которой назвали мою </a:t>
            </a:r>
          </a:p>
          <a:p>
            <a:pPr>
              <a:buNone/>
            </a:pPr>
            <a:r>
              <a:rPr lang="ru-RU" sz="1600" dirty="0" smtClean="0"/>
              <a:t>сестру, со своей мамой во </a:t>
            </a:r>
          </a:p>
          <a:p>
            <a:pPr>
              <a:buNone/>
            </a:pPr>
            <a:r>
              <a:rPr lang="ru-RU" sz="1600" dirty="0" smtClean="0"/>
              <a:t>время войны 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 фото видно, как тяжело </a:t>
            </a:r>
          </a:p>
          <a:p>
            <a:pPr>
              <a:buNone/>
            </a:pPr>
            <a:r>
              <a:rPr lang="ru-RU" sz="1600" dirty="0" smtClean="0"/>
              <a:t>им приходилось, но они все </a:t>
            </a:r>
          </a:p>
          <a:p>
            <a:pPr>
              <a:buNone/>
            </a:pPr>
            <a:r>
              <a:rPr lang="ru-RU" sz="1600" dirty="0" smtClean="0"/>
              <a:t>равно пытаются улыбаться.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 этом снимке моя </a:t>
            </a:r>
          </a:p>
          <a:p>
            <a:pPr>
              <a:buNone/>
            </a:pPr>
            <a:r>
              <a:rPr lang="ru-RU" sz="1600" dirty="0" err="1" smtClean="0">
                <a:solidFill>
                  <a:srgbClr val="C00000"/>
                </a:solidFill>
              </a:rPr>
              <a:t>прапрапрабабушка</a:t>
            </a:r>
            <a:r>
              <a:rPr lang="ru-RU" sz="1600" dirty="0" smtClean="0">
                <a:solidFill>
                  <a:srgbClr val="C00000"/>
                </a:solidFill>
              </a:rPr>
              <a:t> Вера </a:t>
            </a:r>
            <a:r>
              <a:rPr lang="ru-RU" sz="1600" dirty="0" smtClean="0"/>
              <a:t>со </a:t>
            </a:r>
          </a:p>
          <a:p>
            <a:pPr>
              <a:buNone/>
            </a:pPr>
            <a:r>
              <a:rPr lang="ru-RU" sz="1600" dirty="0" smtClean="0"/>
              <a:t>своими детьми. К сожалению, </a:t>
            </a:r>
          </a:p>
          <a:p>
            <a:pPr>
              <a:buNone/>
            </a:pPr>
            <a:r>
              <a:rPr lang="ru-RU" sz="1600" dirty="0" smtClean="0"/>
              <a:t>мы до сих пор не знаем </a:t>
            </a:r>
          </a:p>
          <a:p>
            <a:pPr>
              <a:buNone/>
            </a:pPr>
            <a:r>
              <a:rPr lang="ru-RU" sz="1600" dirty="0" smtClean="0"/>
              <a:t>имени одного из её сыновей, </a:t>
            </a:r>
          </a:p>
          <a:p>
            <a:pPr>
              <a:buNone/>
            </a:pPr>
            <a:r>
              <a:rPr lang="ru-RU" sz="1600" dirty="0" smtClean="0"/>
              <a:t>но мы надеемся, что вскоре </a:t>
            </a:r>
          </a:p>
          <a:p>
            <a:pPr>
              <a:buNone/>
            </a:pPr>
            <a:r>
              <a:rPr lang="ru-RU" sz="1600" dirty="0" smtClean="0"/>
              <a:t>узнаем и это.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IMG_1093 (2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608698"/>
            <a:ext cx="3888240" cy="2593426"/>
          </a:xfrm>
          <a:prstGeom prst="rect">
            <a:avLst/>
          </a:prstGeom>
        </p:spPr>
      </p:pic>
      <p:pic>
        <p:nvPicPr>
          <p:cNvPr id="8" name="Рисунок 7" descr="IMG_0938 (2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52" y="3465004"/>
            <a:ext cx="3978223" cy="265344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7604" y="548680"/>
            <a:ext cx="3060340" cy="5652628"/>
          </a:xfrm>
        </p:spPr>
        <p:txBody>
          <a:bodyPr anchor="t">
            <a:normAutofit/>
          </a:bodyPr>
          <a:lstStyle/>
          <a:p>
            <a:r>
              <a:rPr lang="ru-RU" sz="1600" dirty="0" smtClean="0"/>
              <a:t>А вот моя </a:t>
            </a:r>
            <a:r>
              <a:rPr lang="ru-RU" sz="1600" dirty="0" smtClean="0">
                <a:solidFill>
                  <a:srgbClr val="C00000"/>
                </a:solidFill>
              </a:rPr>
              <a:t>прапрабабушка Екатерина, </a:t>
            </a:r>
            <a:r>
              <a:rPr lang="ru-RU" sz="1600" dirty="0" smtClean="0"/>
              <a:t>у которой из шестерых детей в живых остались только двое сыновей (самый старший </a:t>
            </a:r>
            <a:r>
              <a:rPr lang="ru-RU" sz="1600" dirty="0" smtClean="0">
                <a:solidFill>
                  <a:srgbClr val="C00000"/>
                </a:solidFill>
              </a:rPr>
              <a:t>Пётр </a:t>
            </a:r>
            <a:r>
              <a:rPr lang="ru-RU" sz="1600" dirty="0" smtClean="0"/>
              <a:t>(мой прадедушка) и самый младший </a:t>
            </a:r>
            <a:r>
              <a:rPr lang="ru-RU" sz="1600" dirty="0" smtClean="0">
                <a:solidFill>
                  <a:srgbClr val="C00000"/>
                </a:solidFill>
              </a:rPr>
              <a:t>Виктор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Вот моя </a:t>
            </a:r>
            <a:r>
              <a:rPr lang="ru-RU" sz="1600" dirty="0" smtClean="0">
                <a:solidFill>
                  <a:srgbClr val="C00000"/>
                </a:solidFill>
              </a:rPr>
              <a:t>прапрабабушка Аксинья </a:t>
            </a:r>
            <a:r>
              <a:rPr lang="ru-RU" sz="1600" dirty="0" smtClean="0"/>
              <a:t>со своим </a:t>
            </a:r>
            <a:r>
              <a:rPr lang="ru-RU" sz="1600" dirty="0" smtClean="0">
                <a:solidFill>
                  <a:schemeClr val="tx1"/>
                </a:solidFill>
              </a:rPr>
              <a:t>младшим сыном </a:t>
            </a:r>
            <a:r>
              <a:rPr lang="ru-RU" sz="1600" dirty="0" smtClean="0">
                <a:solidFill>
                  <a:srgbClr val="C00000"/>
                </a:solidFill>
              </a:rPr>
              <a:t>Николаем.</a:t>
            </a:r>
            <a:r>
              <a:rPr lang="ru-RU" sz="1600" dirty="0" smtClean="0">
                <a:solidFill>
                  <a:srgbClr val="B18F13"/>
                </a:solidFill>
              </a:rPr>
              <a:t> </a:t>
            </a:r>
            <a:r>
              <a:rPr lang="ru-RU" sz="1600" dirty="0" smtClean="0"/>
              <a:t>На фото ей всего 55 лет, но выглядит она гораздо старше. Глядя в её уставшие глаза я понимаю, как нелегка была жизнь в те годы и больше ценю все то, что имею сам.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IMG_07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068" y="476672"/>
            <a:ext cx="3690111" cy="2462820"/>
          </a:xfrm>
          <a:prstGeom prst="rect">
            <a:avLst/>
          </a:prstGeom>
        </p:spPr>
      </p:pic>
      <p:pic>
        <p:nvPicPr>
          <p:cNvPr id="6" name="Рисунок 5" descr="IMG_162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052" y="3356992"/>
            <a:ext cx="3924244" cy="26174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7604" y="548680"/>
            <a:ext cx="3060340" cy="5652628"/>
          </a:xfrm>
        </p:spPr>
        <p:txBody>
          <a:bodyPr anchor="t">
            <a:normAutofit lnSpcReduction="10000"/>
          </a:bodyPr>
          <a:lstStyle/>
          <a:p>
            <a:r>
              <a:rPr lang="ru-RU" sz="1600" dirty="0" smtClean="0"/>
              <a:t>Вот в центре с баяном сидит мой </a:t>
            </a:r>
            <a:r>
              <a:rPr lang="ru-RU" sz="1600" dirty="0" smtClean="0">
                <a:solidFill>
                  <a:srgbClr val="C00000"/>
                </a:solidFill>
              </a:rPr>
              <a:t>прадед Дмитрий Андрианович Маслов,</a:t>
            </a:r>
            <a:r>
              <a:rPr lang="ru-RU" sz="1600" dirty="0" smtClean="0">
                <a:solidFill>
                  <a:srgbClr val="B18F13"/>
                </a:solidFill>
              </a:rPr>
              <a:t> </a:t>
            </a:r>
            <a:r>
              <a:rPr lang="ru-RU" sz="1600" dirty="0" smtClean="0"/>
              <a:t>который был разведчиком и награжден медалью «За Отвагу» и «Орденом Отечественной Войны </a:t>
            </a:r>
            <a:r>
              <a:rPr lang="en-US" sz="1600" dirty="0" smtClean="0"/>
              <a:t>I </a:t>
            </a:r>
            <a:r>
              <a:rPr lang="ru-RU" sz="1600" dirty="0" smtClean="0"/>
              <a:t>степени».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А вот мой </a:t>
            </a:r>
            <a:r>
              <a:rPr lang="ru-RU" sz="1600" dirty="0" smtClean="0">
                <a:solidFill>
                  <a:srgbClr val="C00000"/>
                </a:solidFill>
              </a:rPr>
              <a:t>прадедушка Сергей </a:t>
            </a:r>
            <a:r>
              <a:rPr lang="ru-RU" sz="1600" dirty="0" smtClean="0">
                <a:solidFill>
                  <a:schemeClr val="tx1"/>
                </a:solidFill>
              </a:rPr>
              <a:t>со своим братом </a:t>
            </a:r>
            <a:r>
              <a:rPr lang="ru-RU" sz="1600" dirty="0" smtClean="0">
                <a:solidFill>
                  <a:srgbClr val="C00000"/>
                </a:solidFill>
              </a:rPr>
              <a:t>Василием </a:t>
            </a:r>
            <a:r>
              <a:rPr lang="ru-RU" sz="1600" dirty="0" err="1" smtClean="0">
                <a:solidFill>
                  <a:srgbClr val="C00000"/>
                </a:solidFill>
              </a:rPr>
              <a:t>Передельским</a:t>
            </a:r>
            <a:r>
              <a:rPr lang="ru-RU" sz="1600" dirty="0" smtClean="0">
                <a:solidFill>
                  <a:srgbClr val="C00000"/>
                </a:solidFill>
              </a:rPr>
              <a:t> и родителями</a:t>
            </a:r>
            <a:r>
              <a:rPr lang="ru-RU" sz="1600" dirty="0" smtClean="0"/>
              <a:t>. Во время войны Василий под сильным артиллерийским огнем дважды пробрался в расположение противника, разведал его огневые средства и сумел своевременно доложить командованию, несмотря на тяжелое ранение.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Рисунок 6" descr="IMG_1022 (2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60" y="3392996"/>
            <a:ext cx="3778575" cy="2520280"/>
          </a:xfrm>
          <a:prstGeom prst="rect">
            <a:avLst/>
          </a:prstGeom>
        </p:spPr>
      </p:pic>
      <p:pic>
        <p:nvPicPr>
          <p:cNvPr id="8" name="Рисунок 7" descr="^6B1D5492DA708EAABE592D01CF095AC5AC58DC5F600C6B9890^pimgpsh_fullsize_dist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60" y="440668"/>
            <a:ext cx="3672408" cy="24510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7604" y="980728"/>
            <a:ext cx="3060340" cy="5220580"/>
          </a:xfrm>
        </p:spPr>
        <p:txBody>
          <a:bodyPr anchor="ctr">
            <a:normAutofit/>
          </a:bodyPr>
          <a:lstStyle/>
          <a:p>
            <a:r>
              <a:rPr lang="ru-RU" sz="2000" dirty="0" smtClean="0"/>
              <a:t>в нашей родословной книге получилось не одно, а несколько довольно раскидистых деревьев!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2000" dirty="0" smtClean="0"/>
              <a:t>Вот это общее генеалогическое древо до шестого поколения…</a:t>
            </a: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3568" y="29665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Мы начали создание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своей родословной книги!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age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76672"/>
            <a:ext cx="4247964" cy="593440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2A1500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645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Georgia</vt:lpstr>
      <vt:lpstr>Times New Roman</vt:lpstr>
      <vt:lpstr>Wingdings</vt:lpstr>
      <vt:lpstr>Тема Office</vt:lpstr>
      <vt:lpstr>«Где память есть, там слов не нужно…»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Admin</cp:lastModifiedBy>
  <cp:revision>130</cp:revision>
  <dcterms:created xsi:type="dcterms:W3CDTF">2014-08-01T14:04:11Z</dcterms:created>
  <dcterms:modified xsi:type="dcterms:W3CDTF">2022-12-15T04:35:19Z</dcterms:modified>
</cp:coreProperties>
</file>