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66" r:id="rId2"/>
    <p:sldId id="256" r:id="rId3"/>
    <p:sldId id="283" r:id="rId4"/>
    <p:sldId id="275" r:id="rId5"/>
    <p:sldId id="298" r:id="rId6"/>
    <p:sldId id="302" r:id="rId7"/>
    <p:sldId id="281" r:id="rId8"/>
    <p:sldId id="272" r:id="rId9"/>
    <p:sldId id="288" r:id="rId10"/>
    <p:sldId id="284" r:id="rId11"/>
    <p:sldId id="300" r:id="rId12"/>
    <p:sldId id="289" r:id="rId13"/>
    <p:sldId id="293" r:id="rId14"/>
    <p:sldId id="292" r:id="rId15"/>
    <p:sldId id="291" r:id="rId16"/>
    <p:sldId id="303" r:id="rId17"/>
    <p:sldId id="290" r:id="rId18"/>
    <p:sldId id="263" r:id="rId19"/>
    <p:sldId id="304" r:id="rId20"/>
    <p:sldId id="270" r:id="rId21"/>
    <p:sldId id="280" r:id="rId22"/>
    <p:sldId id="287" r:id="rId23"/>
    <p:sldId id="301" r:id="rId24"/>
    <p:sldId id="268" r:id="rId25"/>
    <p:sldId id="282" r:id="rId26"/>
    <p:sldId id="278" r:id="rId27"/>
    <p:sldId id="274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293" autoAdjust="0"/>
  </p:normalViewPr>
  <p:slideViewPr>
    <p:cSldViewPr snapToGrid="0">
      <p:cViewPr varScale="1">
        <p:scale>
          <a:sx n="75" d="100"/>
          <a:sy n="75" d="100"/>
        </p:scale>
        <p:origin x="5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5F7DF-B440-442C-BB2C-89C4311B2B49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1F6AD-3848-4EFF-90B5-773B958FE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415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Г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1F6AD-3848-4EFF-90B5-773B958FE0C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083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1F6AD-3848-4EFF-90B5-773B958FE0C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123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1F6AD-3848-4EFF-90B5-773B958FE0C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9949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1F6AD-3848-4EFF-90B5-773B958FE0C6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759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EBCD-C85C-46A0-B842-ED82E983FE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C48-173D-4B6F-AEFA-295A522A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587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EBCD-C85C-46A0-B842-ED82E983FE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C48-173D-4B6F-AEFA-295A522A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345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EBCD-C85C-46A0-B842-ED82E983FE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C48-173D-4B6F-AEFA-295A522A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428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EBCD-C85C-46A0-B842-ED82E983FE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C48-173D-4B6F-AEFA-295A522A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335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EBCD-C85C-46A0-B842-ED82E983FE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C48-173D-4B6F-AEFA-295A522A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46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EBCD-C85C-46A0-B842-ED82E983FE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C48-173D-4B6F-AEFA-295A522A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813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EBCD-C85C-46A0-B842-ED82E983FE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C48-173D-4B6F-AEFA-295A522A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941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EBCD-C85C-46A0-B842-ED82E983FE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C48-173D-4B6F-AEFA-295A522A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510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EBCD-C85C-46A0-B842-ED82E983FE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C48-173D-4B6F-AEFA-295A522A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42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EBCD-C85C-46A0-B842-ED82E983FE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C48-173D-4B6F-AEFA-295A522A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795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EBCD-C85C-46A0-B842-ED82E983FE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898C48-173D-4B6F-AEFA-295A522A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176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AEBCD-C85C-46A0-B842-ED82E983FEDC}" type="datetimeFigureOut">
              <a:rPr lang="ru-RU" smtClean="0"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98C48-173D-4B6F-AEFA-295A522A2C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062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8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7" Target="../media/image23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2.jpeg" Type="http://schemas.openxmlformats.org/officeDocument/2006/relationships/image"/><Relationship Id="rId5" Target="../media/image21.jpeg" Type="http://schemas.openxmlformats.org/officeDocument/2006/relationships/image"/><Relationship Id="rId4" Target="../media/image20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 ?><Relationships xmlns="http://schemas.openxmlformats.org/package/2006/relationships"><Relationship Id="rId3" Target="../media/image1.jp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5.jpeg" Type="http://schemas.openxmlformats.org/officeDocument/2006/relationships/image"/><Relationship Id="rId5" Target="../media/image4.jpe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1.xml.rels><?xml version="1.0" encoding="UTF-8" standalone="yes" ?><Relationships xmlns="http://schemas.openxmlformats.org/package/2006/relationships"><Relationship Id="rId3" Target="../media/image48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9.jpeg" Type="http://schemas.openxmlformats.org/officeDocument/2006/relationships/image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3.xml.rels><?xml version="1.0" encoding="UTF-8" standalone="yes" ?><Relationships xmlns="http://schemas.openxmlformats.org/package/2006/relationships"><Relationship Id="rId3" Target="../media/image54.jpeg" Type="http://schemas.openxmlformats.org/officeDocument/2006/relationships/image"/><Relationship Id="rId7" Target="../media/image58.png" Type="http://schemas.openxmlformats.org/officeDocument/2006/relationships/image"/><Relationship Id="rId2" Target="../media/image1.jp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57.png" Type="http://schemas.openxmlformats.org/officeDocument/2006/relationships/image"/><Relationship Id="rId5" Target="../media/image56.png" Type="http://schemas.openxmlformats.org/officeDocument/2006/relationships/image"/><Relationship Id="rId4" Target="../media/image55.jpeg" Type="http://schemas.openxmlformats.org/officeDocument/2006/relationships/image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5.xml.rels><?xml version="1.0" encoding="UTF-8" standalone="yes" ?><Relationships xmlns="http://schemas.openxmlformats.org/package/2006/relationships"><Relationship Id="rId3" Target="../media/image63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66.jpeg" Type="http://schemas.openxmlformats.org/officeDocument/2006/relationships/image"/><Relationship Id="rId5" Target="../media/image65.jpeg" Type="http://schemas.openxmlformats.org/officeDocument/2006/relationships/image"/><Relationship Id="rId4" Target="../media/image64.jpeg" Type="http://schemas.openxmlformats.org/officeDocument/2006/relationships/image"/></Relationships>
</file>

<file path=ppt/slides/_rels/slide26.xml.rels><?xml version="1.0" encoding="UTF-8" standalone="yes" ?><Relationships xmlns="http://schemas.openxmlformats.org/package/2006/relationships"><Relationship Id="rId3" Target="../media/image67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68.jpeg" Type="http://schemas.openxmlformats.org/officeDocument/2006/relationships/image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2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89487" y="489606"/>
            <a:ext cx="801302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2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дошкольное образовательное учреждение  </a:t>
            </a:r>
            <a:endParaRPr lang="ru-RU" sz="2000" dirty="0" smtClean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</a:t>
            </a:r>
            <a:r>
              <a:rPr lang="ru-RU" sz="2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сад № 28 «Искорка»</a:t>
            </a:r>
            <a:br>
              <a:rPr lang="ru-RU" sz="2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образование </a:t>
            </a:r>
            <a:r>
              <a:rPr lang="ru-RU" sz="2000" dirty="0" err="1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Абинский</a:t>
            </a:r>
            <a:r>
              <a:rPr lang="ru-RU" sz="20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район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61012" y="1852136"/>
            <a:ext cx="10088880" cy="206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«Использование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игрового </a:t>
            </a:r>
            <a:r>
              <a:rPr lang="ru-RU" sz="40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стретчинга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в физкультурно – оздоровительной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работе с детьми </a:t>
            </a:r>
            <a:r>
              <a:rPr lang="ru-RU" sz="4000" b="1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дошкольного возраста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28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45300" y="4311979"/>
            <a:ext cx="681228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32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Подготовила :</a:t>
            </a:r>
          </a:p>
          <a:p>
            <a:pPr algn="ctr"/>
            <a:r>
              <a:rPr lang="ru-RU" sz="32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нструктор по ФК </a:t>
            </a:r>
            <a:r>
              <a:rPr lang="ru-RU" sz="32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Софронова Е.А</a:t>
            </a:r>
            <a:r>
              <a:rPr lang="ru-RU" sz="3200" b="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3512" y="3920395"/>
            <a:ext cx="3925788" cy="2640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55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282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730948" y="300253"/>
            <a:ext cx="273010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cap="none" spc="0" dirty="0" smtClean="0">
                <a:ln/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Позы отдыха </a:t>
            </a:r>
            <a:endParaRPr lang="ru-RU" sz="3200" b="1" cap="none" spc="0" dirty="0">
              <a:ln/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4851" y="1202967"/>
            <a:ext cx="332174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Поза </a:t>
            </a:r>
            <a:r>
              <a:rPr lang="ru-RU" sz="32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«Индейца</a:t>
            </a:r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sz="3200" b="1" cap="none" spc="0" dirty="0">
              <a:ln/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84079" y="1202967"/>
            <a:ext cx="326685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cap="none" spc="0" dirty="0" smtClean="0">
                <a:ln/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Поза «Сфинкса»</a:t>
            </a:r>
            <a:endParaRPr lang="ru-RU" sz="3200" b="1" cap="none" spc="0" dirty="0">
              <a:ln/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68" y="2105681"/>
            <a:ext cx="5736833" cy="42980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5791" y="2105681"/>
            <a:ext cx="5736833" cy="429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846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338947" y="91556"/>
            <a:ext cx="403867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Сказочные сюжеты </a:t>
            </a:r>
            <a:r>
              <a:rPr lang="ru-RU" sz="3200" b="1" cap="none" spc="0" dirty="0" smtClean="0">
                <a:ln/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cap="none" spc="0" dirty="0">
              <a:ln/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508" y="839391"/>
            <a:ext cx="4012730" cy="23604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0327" y="3364790"/>
            <a:ext cx="4485559" cy="33601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3443" y="3666638"/>
            <a:ext cx="4589289" cy="29566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0951" y="797565"/>
            <a:ext cx="3663786" cy="27478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66265" y="2099897"/>
            <a:ext cx="3913060" cy="219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163058"/>
      </p:ext>
    </p:extLst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23090" y="159870"/>
            <a:ext cx="6758389" cy="523220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" rig="soft">
                <a:rot lat="0" lon="0" rev="15600000"/>
              </a:lightRig>
            </a:scene3d>
            <a:sp3d extrusionH="57150" prstMaterial="softEdge">
              <a:bevelT h="38100" w="25400"/>
            </a:sp3d>
          </a:bodyPr>
          <a:lstStyle/>
          <a:p>
            <a:pPr algn="ctr"/>
            <a:r>
              <a:rPr b="1" dirty="0" lang="ru-RU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У</a:t>
            </a:r>
            <a:r>
              <a:rPr b="1" dirty="0" lang="ru-RU" smtClean="0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пражнения </a:t>
            </a:r>
            <a:r>
              <a:rPr b="1" dirty="0" lang="ru-RU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для мышц </a:t>
            </a:r>
            <a:r>
              <a:rPr b="1" dirty="0" lang="ru-RU" smtClean="0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живота и спины</a:t>
            </a:r>
            <a:endParaRPr b="1" cap="none" dirty="0" lang="ru-RU" spc="0" sz="2800">
              <a:ln/>
              <a:solidFill>
                <a:srgbClr val="FF000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descr="ВУЦУАВ&#10;" id="5" name="Рисунок 4" title="БЕРЕЗКА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" r="37" t="36"/>
          <a:stretch/>
        </p:blipFill>
        <p:spPr>
          <a:xfrm>
            <a:off x="840611" y="877526"/>
            <a:ext cx="4558103" cy="3519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964381" y="3509083"/>
            <a:ext cx="2117973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32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«горка»</a:t>
            </a:r>
            <a:endParaRPr dirty="0" lang="ru-RU" sz="320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" t="6"/>
          <a:stretch/>
        </p:blipFill>
        <p:spPr>
          <a:xfrm>
            <a:off x="7660936" y="877526"/>
            <a:ext cx="4041087" cy="3531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8935719" y="3801471"/>
            <a:ext cx="2479728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32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«черепаха»</a:t>
            </a:r>
            <a:endParaRPr dirty="0" lang="ru-RU" sz="320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" r="17"/>
          <a:stretch/>
        </p:blipFill>
        <p:spPr>
          <a:xfrm>
            <a:off x="4130782" y="2406672"/>
            <a:ext cx="3930435" cy="4080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5110817" y="5902426"/>
            <a:ext cx="1970366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32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«рыбка»</a:t>
            </a:r>
            <a:endParaRPr dirty="0" lang="ru-RU" sz="320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41252917"/>
      </p:ext>
    </p:extLst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86213" y="371120"/>
            <a:ext cx="7279429" cy="523220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" rig="soft">
                <a:rot lat="0" lon="0" rev="15600000"/>
              </a:lightRig>
            </a:scene3d>
            <a:sp3d extrusionH="57150" prstMaterial="softEdge">
              <a:bevelT h="38100" w="25400"/>
            </a:sp3d>
          </a:bodyPr>
          <a:lstStyle/>
          <a:p>
            <a:pPr algn="ctr"/>
            <a:r>
              <a:rPr b="1" dirty="0" lang="ru-RU" smtClean="0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Упражнения </a:t>
            </a:r>
            <a:r>
              <a:rPr b="1" dirty="0" lang="ru-RU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для укрепления </a:t>
            </a:r>
            <a:r>
              <a:rPr b="1" dirty="0" lang="ru-RU" smtClean="0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позвоночника</a:t>
            </a:r>
            <a:endParaRPr b="1" cap="none" dirty="0" lang="ru-RU" spc="0" sz="2800">
              <a:ln/>
              <a:solidFill>
                <a:srgbClr val="FF000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" l="7" r="39" t="36"/>
          <a:stretch/>
        </p:blipFill>
        <p:spPr>
          <a:xfrm>
            <a:off x="1243778" y="1002828"/>
            <a:ext cx="4704188" cy="5502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767386" y="5783721"/>
            <a:ext cx="3201646" cy="584775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 smtClean="0" sz="32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«морская звезда»</a:t>
            </a:r>
            <a:endParaRPr dirty="0" lang="ru-RU" sz="320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" l="66" r="69" t="51"/>
          <a:stretch/>
        </p:blipFill>
        <p:spPr>
          <a:xfrm>
            <a:off x="7191744" y="1002828"/>
            <a:ext cx="4183560" cy="5502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8459352" y="5783722"/>
            <a:ext cx="1906290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mtClean="0" sz="32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«березка»</a:t>
            </a:r>
            <a:endParaRPr dirty="0" lang="ru-RU" sz="320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857160"/>
      </p:ext>
    </p:extLst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4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75690" y="343090"/>
            <a:ext cx="7782387" cy="523220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" rig="soft">
                <a:rot lat="0" lon="0" rev="15600000"/>
              </a:lightRig>
            </a:scene3d>
            <a:sp3d extrusionH="57150" prstMaterial="softEdge">
              <a:bevelT h="38100" w="25400"/>
            </a:sp3d>
          </a:bodyPr>
          <a:lstStyle/>
          <a:p>
            <a:pPr algn="ctr"/>
            <a:r>
              <a:rPr b="1" dirty="0" lang="ru-RU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У</a:t>
            </a:r>
            <a:r>
              <a:rPr b="1" dirty="0" lang="ru-RU" smtClean="0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пражнения </a:t>
            </a:r>
            <a:r>
              <a:rPr b="1" dirty="0" lang="ru-RU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для укрепления мышц </a:t>
            </a:r>
            <a:r>
              <a:rPr b="1" dirty="0" lang="ru-RU" smtClean="0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ног и стоп</a:t>
            </a:r>
            <a:endParaRPr b="1" cap="none" dirty="0" lang="ru-RU" spc="0" sz="2800">
              <a:ln/>
              <a:solidFill>
                <a:srgbClr val="FF000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" l="62" r="38" t="35"/>
          <a:stretch/>
        </p:blipFill>
        <p:spPr>
          <a:xfrm>
            <a:off x="1013926" y="1315542"/>
            <a:ext cx="4901782" cy="5170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898345" y="5794631"/>
            <a:ext cx="1787862" cy="584775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 smtClean="0" sz="32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«цветок»</a:t>
            </a:r>
            <a:endParaRPr dirty="0" lang="ru-RU" sz="320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" r="14" t="80"/>
          <a:stretch/>
        </p:blipFill>
        <p:spPr>
          <a:xfrm>
            <a:off x="6758295" y="1332930"/>
            <a:ext cx="4605982" cy="5152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7850659" y="5780652"/>
            <a:ext cx="2507418" cy="584775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 smtClean="0" sz="32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«лягушонок»</a:t>
            </a:r>
            <a:endParaRPr dirty="0" lang="ru-RU" sz="320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7078969"/>
      </p:ext>
    </p:extLst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52661" y="641319"/>
            <a:ext cx="9470221" cy="523220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" rig="soft">
                <a:rot lat="0" lon="0" rev="15600000"/>
              </a:lightRig>
            </a:scene3d>
            <a:sp3d extrusionH="57150" prstMaterial="softEdge">
              <a:bevelT h="38100" w="25400"/>
            </a:sp3d>
          </a:bodyPr>
          <a:lstStyle/>
          <a:p>
            <a:pPr algn="ctr"/>
            <a:r>
              <a:rPr b="1" dirty="0" lang="ru-RU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У</a:t>
            </a:r>
            <a:r>
              <a:rPr b="1" dirty="0" lang="ru-RU" smtClean="0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пражнения </a:t>
            </a:r>
            <a:r>
              <a:rPr b="1" dirty="0" lang="ru-RU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для развития плечевого пояса </a:t>
            </a:r>
            <a:r>
              <a:rPr b="1" dirty="0" lang="ru-RU" smtClean="0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 равновесия</a:t>
            </a:r>
            <a:endParaRPr b="1" cap="none" dirty="0" lang="ru-RU" spc="0" sz="2800">
              <a:ln/>
              <a:solidFill>
                <a:srgbClr val="FF000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" r="67" t="10"/>
          <a:stretch/>
        </p:blipFill>
        <p:spPr>
          <a:xfrm>
            <a:off x="500836" y="1427117"/>
            <a:ext cx="4865966" cy="4565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" r="2" t="78"/>
          <a:stretch/>
        </p:blipFill>
        <p:spPr>
          <a:xfrm>
            <a:off x="5555743" y="1955759"/>
            <a:ext cx="6330117" cy="4520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00836" y="5115077"/>
            <a:ext cx="1830373" cy="584775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 smtClean="0" sz="32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«павлин»</a:t>
            </a:r>
            <a:endParaRPr dirty="0" lang="ru-RU" sz="320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0" y="5699852"/>
            <a:ext cx="2001061" cy="584775"/>
          </a:xfrm>
          <a:prstGeom prst="rect">
            <a:avLst/>
          </a:prstGeom>
          <a:noFill/>
        </p:spPr>
        <p:txBody>
          <a:bodyPr rtlCol="0" wrap="none">
            <a:spAutoFit/>
          </a:bodyPr>
          <a:lstStyle/>
          <a:p>
            <a:r>
              <a:rPr dirty="0" lang="ru-RU" smtClean="0" sz="32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«лошадка</a:t>
            </a:r>
            <a:r>
              <a:rPr dirty="0" lang="ru-RU" smtClean="0">
                <a:solidFill>
                  <a:srgbClr val="002060"/>
                </a:solidFill>
              </a:rPr>
              <a:t>»</a:t>
            </a:r>
            <a:endParaRPr dirty="0" lang="ru-RU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443650"/>
      </p:ext>
    </p:extLst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13790" y="506740"/>
            <a:ext cx="6671763" cy="523220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" rig="soft">
                <a:rot lat="0" lon="0" rev="15600000"/>
              </a:lightRig>
            </a:scene3d>
            <a:sp3d extrusionH="57150" prstMaterial="softEdge">
              <a:bevelT h="38100" w="25400"/>
            </a:sp3d>
          </a:bodyPr>
          <a:lstStyle/>
          <a:p>
            <a:pPr algn="ctr"/>
            <a:r>
              <a:rPr b="1" dirty="0" lang="ru-RU" smtClean="0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Упражнения на дыхание и релаксацию </a:t>
            </a:r>
            <a:endParaRPr b="1" cap="none" dirty="0" lang="ru-RU" spc="0" sz="2800">
              <a:ln/>
              <a:solidFill>
                <a:srgbClr val="FF000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640" y="1135136"/>
            <a:ext cx="6509810" cy="4882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" r="69" t="65"/>
          <a:stretch/>
        </p:blipFill>
        <p:spPr>
          <a:xfrm>
            <a:off x="130175" y="1625600"/>
            <a:ext cx="5339291" cy="4937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67612445"/>
      </p:ext>
    </p:extLst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37440" y="217868"/>
            <a:ext cx="8276946" cy="584775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" rig="soft">
                <a:rot lat="0" lon="0" rev="15600000"/>
              </a:lightRig>
            </a:scene3d>
            <a:sp3d extrusionH="57150" prstMaterial="softEdge">
              <a:bevelT h="38100" w="25400"/>
            </a:sp3d>
          </a:bodyPr>
          <a:lstStyle/>
          <a:p>
            <a:pPr algn="ctr"/>
            <a:r>
              <a:rPr b="1" cap="none" dirty="0" lang="ru-RU" smtClean="0" spc="0" sz="3200">
                <a:ln/>
                <a:solidFill>
                  <a:srgbClr val="FF0000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Картотека упражнений игрового </a:t>
            </a:r>
            <a:r>
              <a:rPr b="1" cap="none" dirty="0" err="1" lang="ru-RU" smtClean="0" spc="0" sz="3200">
                <a:ln/>
                <a:solidFill>
                  <a:srgbClr val="FF0000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сретчинга</a:t>
            </a:r>
            <a:endParaRPr b="1" cap="none" dirty="0" lang="ru-RU" spc="0" sz="3200">
              <a:ln/>
              <a:solidFill>
                <a:srgbClr val="FF000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"/>
          <a:stretch/>
        </p:blipFill>
        <p:spPr>
          <a:xfrm>
            <a:off x="4251250" y="1305483"/>
            <a:ext cx="7576982" cy="5219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" r="82" t="24"/>
          <a:stretch/>
        </p:blipFill>
        <p:spPr>
          <a:xfrm>
            <a:off x="262396" y="1305483"/>
            <a:ext cx="3625087" cy="5219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5126622"/>
      </p:ext>
    </p:extLst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538609"/>
            <a:ext cx="3540669" cy="6294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432" y="1171119"/>
            <a:ext cx="3135601" cy="5574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" l="-1" r="5"/>
          <a:stretch/>
        </p:blipFill>
        <p:spPr>
          <a:xfrm>
            <a:off x="8226996" y="1798988"/>
            <a:ext cx="3238762" cy="4946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218180" y="0"/>
            <a:ext cx="8677760" cy="1077218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" rig="soft">
                <a:rot lat="0" lon="0" rev="15600000"/>
              </a:lightRig>
            </a:scene3d>
            <a:sp3d extrusionH="57150" prstMaterial="softEdge">
              <a:bevelT h="38100" w="25400"/>
            </a:sp3d>
          </a:bodyPr>
          <a:lstStyle/>
          <a:p>
            <a:pPr algn="ctr"/>
            <a:r>
              <a:rPr b="1" dirty="0" lang="ru-RU" sz="32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И</a:t>
            </a:r>
            <a:r>
              <a:rPr b="1" cap="none" dirty="0" lang="ru-RU" smtClean="0" spc="0" sz="3200">
                <a:ln/>
                <a:solidFill>
                  <a:srgbClr val="FF0000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зготовление детьми картотеки упражнений</a:t>
            </a:r>
          </a:p>
          <a:p>
            <a:pPr algn="ctr"/>
            <a:r>
              <a:rPr b="1" cap="none" dirty="0" lang="ru-RU" smtClean="0" spc="0" sz="3200">
                <a:ln/>
                <a:solidFill>
                  <a:srgbClr val="FF0000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 игрового </a:t>
            </a:r>
            <a:r>
              <a:rPr b="1" cap="none" dirty="0" err="1" lang="ru-RU" smtClean="0" spc="0" sz="3200">
                <a:ln/>
                <a:solidFill>
                  <a:srgbClr val="FF0000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стретчинга</a:t>
            </a:r>
            <a:endParaRPr b="1" cap="none" dirty="0" lang="ru-RU" spc="0" sz="3200">
              <a:ln/>
              <a:solidFill>
                <a:srgbClr val="FF000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67508817"/>
      </p:ext>
    </p:extLst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85690" y="454024"/>
            <a:ext cx="6363045" cy="1077218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  <a:scene3d>
              <a:camera prst="orthographicFront"/>
              <a:lightRig dir="t" rig="soft">
                <a:rot lat="0" lon="0" rev="15600000"/>
              </a:lightRig>
            </a:scene3d>
            <a:sp3d extrusionH="57150" prstMaterial="softEdge">
              <a:bevelT h="38100" w="25400"/>
            </a:sp3d>
          </a:bodyPr>
          <a:lstStyle/>
          <a:p>
            <a:pPr algn="ctr"/>
            <a:r>
              <a:rPr b="1" dirty="0" lang="ru-RU" smtClean="0" sz="32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Ребята сами придумывают сказку</a:t>
            </a:r>
            <a:endParaRPr b="1" cap="none" dirty="0" lang="ru-RU" smtClean="0" spc="0" sz="3200">
              <a:ln/>
              <a:solidFill>
                <a:srgbClr val="FF000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" r="30" t="35"/>
          <a:stretch/>
        </p:blipFill>
        <p:spPr>
          <a:xfrm>
            <a:off x="506682" y="3429000"/>
            <a:ext cx="4521200" cy="3177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093" y="1985265"/>
            <a:ext cx="6162241" cy="4621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" l="14" r="20" t="134"/>
          <a:stretch/>
        </p:blipFill>
        <p:spPr>
          <a:xfrm>
            <a:off x="506682" y="175752"/>
            <a:ext cx="4524877" cy="3043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4230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34608" y="92639"/>
            <a:ext cx="113845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cap="none" spc="0" dirty="0" smtClean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гровой </a:t>
            </a:r>
            <a:r>
              <a:rPr lang="ru-RU" sz="3200" b="1" cap="none" spc="0" dirty="0" err="1" smtClean="0">
                <a:ln w="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</a:t>
            </a:r>
            <a:r>
              <a:rPr lang="ru-RU" sz="32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</a:p>
          <a:p>
            <a:pPr algn="ctr"/>
            <a:r>
              <a:rPr lang="ru-RU" sz="32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32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 подобранные упражнения </a:t>
            </a:r>
            <a:endParaRPr lang="ru-RU" sz="3200" dirty="0" smtClean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2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растяжку мышц, проводимые с детьми в </a:t>
            </a:r>
            <a:r>
              <a:rPr lang="ru-RU" sz="320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форме  </a:t>
            </a:r>
            <a:endParaRPr lang="ru-RU" sz="32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9246" y="1831138"/>
            <a:ext cx="3425494" cy="4258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0447" y="2319159"/>
            <a:ext cx="3622333" cy="4082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707" y="2319159"/>
            <a:ext cx="4157832" cy="4048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02172177"/>
      </p:ext>
    </p:extLst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57662" y="312626"/>
            <a:ext cx="10728960" cy="584775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r>
              <a:rPr b="1" dirty="0" lang="ru-RU" smtClean="0" sz="3200">
                <a:ln w="0"/>
                <a:solidFill>
                  <a:srgbClr val="002060"/>
                </a:solidFill>
                <a:effectLst>
                  <a:outerShdw algn="tl" blurRad="38100" dir="2700000" dist="19050" rotWithShape="0">
                    <a:prstClr val="black">
                      <a:alpha val="40000"/>
                    </a:prstClr>
                  </a:outerShdw>
                </a:effectLst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endParaRPr b="1" dirty="0" lang="ru-RU" sz="3200">
              <a:ln w="0"/>
              <a:solidFill>
                <a:srgbClr val="7030A0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"/>
          <a:stretch/>
        </p:blipFill>
        <p:spPr>
          <a:xfrm>
            <a:off x="4762445" y="1417011"/>
            <a:ext cx="3161135" cy="2749851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" t="56"/>
          <a:stretch/>
        </p:blipFill>
        <p:spPr>
          <a:xfrm>
            <a:off x="879268" y="4228431"/>
            <a:ext cx="5300137" cy="2496419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" t="88"/>
          <a:stretch/>
        </p:blipFill>
        <p:spPr>
          <a:xfrm>
            <a:off x="879268" y="1474793"/>
            <a:ext cx="3322040" cy="2374491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"/>
          <a:stretch/>
        </p:blipFill>
        <p:spPr>
          <a:xfrm>
            <a:off x="8729124" y="1403229"/>
            <a:ext cx="3081485" cy="2517618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" t="7"/>
          <a:stretch/>
        </p:blipFill>
        <p:spPr>
          <a:xfrm>
            <a:off x="6636668" y="4228431"/>
            <a:ext cx="4746647" cy="2472066"/>
          </a:xfrm>
          <a:prstGeom prst="rect">
            <a:avLst/>
          </a:prstGeom>
          <a:ln>
            <a:noFill/>
          </a:ln>
          <a:effectLst>
            <a:outerShdw algn="tl" blurRad="190500" rotWithShape="0">
              <a:srgbClr val="000000">
                <a:alpha val="70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2679574" y="299475"/>
            <a:ext cx="7285136" cy="584775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" rig="soft">
                <a:rot lat="0" lon="0" rev="15600000"/>
              </a:lightRig>
            </a:scene3d>
            <a:sp3d extrusionH="57150" prstMaterial="softEdge">
              <a:bevelT h="38100" w="25400"/>
            </a:sp3d>
          </a:bodyPr>
          <a:lstStyle/>
          <a:p>
            <a:pPr algn="ctr"/>
            <a:r>
              <a:rPr b="1" cap="none" dirty="0" lang="ru-RU" smtClean="0" spc="0" sz="3200">
                <a:ln/>
                <a:solidFill>
                  <a:srgbClr val="FF0000"/>
                </a:solidFill>
                <a:effectLst/>
                <a:latin charset="0" panose="02020603050405020304" pitchFamily="18" typeface="Times New Roman"/>
                <a:cs charset="0" panose="02020603050405020304" pitchFamily="18" typeface="Times New Roman"/>
              </a:rPr>
              <a:t>Здоровье в порядке – спасибо зарядке!</a:t>
            </a:r>
            <a:endParaRPr b="1" cap="none" dirty="0" lang="ru-RU" spc="0" sz="3200">
              <a:ln/>
              <a:solidFill>
                <a:srgbClr val="FF000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57646313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9132" y="137383"/>
            <a:ext cx="4803238" cy="523220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" rig="soft">
                <a:rot lat="0" lon="0" rev="15600000"/>
              </a:lightRig>
            </a:scene3d>
            <a:sp3d extrusionH="57150" prstMaterial="softEdge">
              <a:bevelT h="38100" w="25400"/>
            </a:sp3d>
          </a:bodyPr>
          <a:lstStyle/>
          <a:p>
            <a:pPr algn="ctr"/>
            <a:r>
              <a:rPr b="1" dirty="0" lang="ru-RU" smtClean="0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Веселые физкультминутки! </a:t>
            </a:r>
            <a:endParaRPr b="1" cap="none" dirty="0" lang="ru-RU" spc="0" sz="2800">
              <a:ln/>
              <a:solidFill>
                <a:srgbClr val="FF000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" r="87" t="64"/>
          <a:stretch/>
        </p:blipFill>
        <p:spPr>
          <a:xfrm>
            <a:off x="6509170" y="1193738"/>
            <a:ext cx="5166401" cy="4744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3469" y="1321206"/>
            <a:ext cx="4742531" cy="4617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094469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56906" y="171616"/>
            <a:ext cx="9271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cap="none" spc="0" dirty="0" smtClean="0">
                <a:ln/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двигательная деятельность</a:t>
            </a:r>
            <a:endParaRPr lang="ru-RU" sz="3200" b="1" cap="none" spc="0" dirty="0">
              <a:ln/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35" y="928008"/>
            <a:ext cx="4473016" cy="55089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8466" y="928009"/>
            <a:ext cx="3977189" cy="55089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7674" y="3750112"/>
            <a:ext cx="3135887" cy="31078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1885" y="756392"/>
            <a:ext cx="2867463" cy="321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891657"/>
      </p:ext>
    </p:extLst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52368" y="49460"/>
            <a:ext cx="6619633" cy="584775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" rig="soft">
                <a:rot lat="0" lon="0" rev="15600000"/>
              </a:lightRig>
            </a:scene3d>
            <a:sp3d extrusionH="57150" prstMaterial="softEdge">
              <a:bevelT h="38100" w="25400"/>
            </a:sp3d>
          </a:bodyPr>
          <a:lstStyle/>
          <a:p>
            <a:pPr algn="ctr"/>
            <a:r>
              <a:rPr b="1" dirty="0" lang="ru-RU" smtClean="0" sz="32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Работа с педагогами и родителями</a:t>
            </a:r>
            <a:endParaRPr b="1" cap="none" dirty="0" lang="ru-RU" spc="0" sz="3200">
              <a:ln/>
              <a:solidFill>
                <a:srgbClr val="FF000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003" y="787399"/>
            <a:ext cx="2487506" cy="2737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6110" y="3678455"/>
            <a:ext cx="5432147" cy="3051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2551" y="683695"/>
            <a:ext cx="3901054" cy="28849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/>
          <a:srcRect r="161" t="50"/>
          <a:stretch/>
        </p:blipFill>
        <p:spPr>
          <a:xfrm>
            <a:off x="8729156" y="997867"/>
            <a:ext cx="3141370" cy="5496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500" y="3535183"/>
            <a:ext cx="3110711" cy="3276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9051"/>
      </p:ext>
    </p:extLst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21225" y="39308"/>
            <a:ext cx="10728960" cy="584775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endParaRPr b="1" dirty="0" lang="ru-RU" smtClean="0" sz="3200">
              <a:ln w="0"/>
              <a:solidFill>
                <a:srgbClr val="7030A0"/>
              </a:solidFill>
              <a:effectLst>
                <a:outerShdw algn="tl" blurRad="38100" dir="2700000" dist="19050" rotWithShape="0">
                  <a:schemeClr val="dk1">
                    <a:alpha val="40000"/>
                  </a:schemeClr>
                </a:outerShdw>
              </a:effectLst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7" l="70" r="-915" t="82"/>
          <a:stretch/>
        </p:blipFill>
        <p:spPr>
          <a:xfrm>
            <a:off x="636338" y="4071454"/>
            <a:ext cx="5478279" cy="266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" r="9" t="110"/>
          <a:stretch/>
        </p:blipFill>
        <p:spPr>
          <a:xfrm>
            <a:off x="6244701" y="4117249"/>
            <a:ext cx="5231799" cy="24919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009375" y="163836"/>
            <a:ext cx="8470652" cy="523220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" rig="soft">
                <a:rot lat="0" lon="0" rev="15600000"/>
              </a:lightRig>
            </a:scene3d>
            <a:sp3d extrusionH="57150" prstMaterial="softEdge">
              <a:bevelT h="38100" w="25400"/>
            </a:sp3d>
          </a:bodyPr>
          <a:lstStyle/>
          <a:p>
            <a:pPr algn="ctr"/>
            <a:r>
              <a:rPr b="1" dirty="0" lang="ru-RU" smtClean="0" sz="2800">
                <a:ln/>
                <a:solidFill>
                  <a:srgbClr val="FF0000"/>
                </a:solidFill>
              </a:rPr>
              <a:t>Раз</a:t>
            </a:r>
            <a:r>
              <a:rPr b="1" dirty="0" lang="ru-RU" sz="2800">
                <a:ln/>
                <a:solidFill>
                  <a:srgbClr val="FF0000"/>
                </a:solidFill>
              </a:rPr>
              <a:t>, два, три, четыре, пять — </a:t>
            </a:r>
            <a:r>
              <a:rPr b="1" dirty="0" lang="ru-RU" smtClean="0" sz="2800">
                <a:ln/>
                <a:solidFill>
                  <a:srgbClr val="FF0000"/>
                </a:solidFill>
              </a:rPr>
              <a:t>начинаем </a:t>
            </a:r>
            <a:r>
              <a:rPr b="1" dirty="0" lang="ru-RU" sz="2800">
                <a:ln/>
                <a:solidFill>
                  <a:srgbClr val="FF0000"/>
                </a:solidFill>
              </a:rPr>
              <a:t>мы </a:t>
            </a:r>
            <a:r>
              <a:rPr b="1" dirty="0" lang="ru-RU" smtClean="0" sz="2800">
                <a:ln/>
                <a:solidFill>
                  <a:srgbClr val="FF0000"/>
                </a:solidFill>
              </a:rPr>
              <a:t>вставать!</a:t>
            </a:r>
            <a:endParaRPr b="1" cap="none" dirty="0" lang="ru-RU" spc="0" sz="2800">
              <a:ln/>
              <a:solidFill>
                <a:srgbClr val="FF0000"/>
              </a:solidFill>
              <a:effectLst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" t="59"/>
          <a:stretch/>
        </p:blipFill>
        <p:spPr>
          <a:xfrm>
            <a:off x="1961556" y="750028"/>
            <a:ext cx="3812861" cy="3321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" t="123"/>
          <a:stretch/>
        </p:blipFill>
        <p:spPr>
          <a:xfrm>
            <a:off x="6244701" y="742394"/>
            <a:ext cx="3967370" cy="3350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1600748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48541" y="240453"/>
            <a:ext cx="4977517" cy="584775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" rig="soft">
                <a:rot lat="0" lon="0" rev="15600000"/>
              </a:lightRig>
            </a:scene3d>
            <a:sp3d extrusionH="57150" prstMaterial="softEdge">
              <a:bevelT h="38100" w="25400"/>
            </a:sp3d>
          </a:bodyPr>
          <a:lstStyle/>
          <a:p>
            <a:pPr algn="ctr"/>
            <a:r>
              <a:rPr b="1" dirty="0" lang="ru-RU" smtClean="0" sz="32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Спортивные развлечения</a:t>
            </a:r>
            <a:endParaRPr b="1" cap="none" dirty="0" lang="ru-RU" spc="0" sz="3200">
              <a:ln/>
              <a:solidFill>
                <a:srgbClr val="FF000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b="-473" l="-1054" r="7" t="179"/>
          <a:stretch/>
        </p:blipFill>
        <p:spPr>
          <a:xfrm>
            <a:off x="358251" y="4062483"/>
            <a:ext cx="5883582" cy="2598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4207" y="1165882"/>
            <a:ext cx="5391282" cy="2754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987" y="1218080"/>
            <a:ext cx="5275309" cy="2650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54207" y="3982845"/>
            <a:ext cx="5364181" cy="2722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387" y="1370480"/>
            <a:ext cx="5275309" cy="2650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264970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3605" y="265897"/>
            <a:ext cx="1140478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800" b="1" dirty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рименяя </a:t>
            </a:r>
            <a:r>
              <a:rPr lang="ru-RU" sz="2800" b="1" dirty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</a:t>
            </a:r>
            <a:r>
              <a:rPr lang="ru-RU" sz="2800" b="1" dirty="0" err="1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</a:t>
            </a:r>
            <a:r>
              <a:rPr lang="ru-RU" sz="2800" b="1" dirty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endParaRPr lang="ru-RU" sz="2800" b="1" dirty="0" smtClean="0">
              <a:ln/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 </a:t>
            </a:r>
            <a:r>
              <a:rPr lang="ru-RU" sz="2800" b="1" dirty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воспитываем у дошкольников  понимание </a:t>
            </a:r>
            <a:r>
              <a:rPr lang="ru-RU" sz="2800" b="1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здоровьесбережения! </a:t>
            </a:r>
            <a:endParaRPr lang="ru-RU" sz="2800" b="1" cap="none" spc="0" dirty="0">
              <a:ln/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587" y="1485900"/>
            <a:ext cx="6090412" cy="4978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5586" y="1485900"/>
            <a:ext cx="5422414" cy="4983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596286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http://skvorrf.hostfabrica.ru/wp-content/uploads/2015/07/zaryadk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5909" y="1701800"/>
            <a:ext cx="8432062" cy="36322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609690" y="354692"/>
            <a:ext cx="75380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и будьте здоровы!</a:t>
            </a:r>
            <a:endParaRPr lang="ru-RU" sz="3200" b="1" cap="none" spc="0" dirty="0">
              <a:ln/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658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469900" y="0"/>
            <a:ext cx="13144500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</a:t>
            </a:r>
            <a:r>
              <a:rPr lang="ru-RU" sz="2800" b="1" dirty="0" err="1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</a:t>
            </a:r>
            <a:r>
              <a:rPr lang="ru-RU" sz="2800" b="1" dirty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включает в себя </a:t>
            </a:r>
          </a:p>
          <a:p>
            <a:pPr algn="ctr"/>
            <a:r>
              <a:rPr lang="ru-RU" sz="2800" b="1" dirty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поз, обеспечивающих наилучшие условия </a:t>
            </a:r>
          </a:p>
          <a:p>
            <a:pPr algn="ctr"/>
            <a:r>
              <a:rPr lang="ru-RU" sz="2800" b="1" dirty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растягивания определённых групп мышц</a:t>
            </a:r>
          </a:p>
          <a:p>
            <a:pPr algn="ctr"/>
            <a:endParaRPr lang="ru-RU" sz="2800" b="1" cap="none" spc="0" dirty="0">
              <a:ln/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0910" y="1358682"/>
            <a:ext cx="9602880" cy="541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375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93210" y="94837"/>
            <a:ext cx="51928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игрового </a:t>
            </a:r>
            <a:r>
              <a:rPr lang="ru-RU" sz="3200" b="1" dirty="0" err="1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стетчинга</a:t>
            </a:r>
            <a:endParaRPr lang="ru-RU" sz="3200" b="1" cap="none" spc="0" dirty="0">
              <a:ln/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2781" y="806457"/>
            <a:ext cx="1132921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Оптимизировать рост и развитие опорно-двигательного аппарата (формирование правильной осанки, профилактика плоскостопия).</a:t>
            </a: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Совершенствовать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способности: развивать мышечную силу, подвижность в различных суставах (гибкость, выносливость, скоростные, силовые и координационные способности.</a:t>
            </a: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Развивать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психические функции: внимание, память, воображение, умственные способности.</a:t>
            </a: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 функционально совершенствовать органы дыхания, кровообращения, сердечно-сосудистую и нервную системы организма.</a:t>
            </a: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Создавать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положительного психоэмоционального состояния детей.</a:t>
            </a: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умение эмоционального выражения,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раскрепощености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творчества в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движениях.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Создавать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благотворного влияния музыки на психосоматическую сферу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417287998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89327" y="94837"/>
            <a:ext cx="10200678" cy="584775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" rig="soft">
                <a:rot lat="0" lon="0" rev="15600000"/>
              </a:lightRig>
            </a:scene3d>
            <a:sp3d extrusionH="57150" prstMaterial="softEdge">
              <a:bevelT h="38100" w="25400"/>
            </a:sp3d>
          </a:bodyPr>
          <a:lstStyle/>
          <a:p>
            <a:pPr algn="ctr"/>
            <a:r>
              <a:rPr b="1" dirty="0" lang="ru-RU" smtClean="0" sz="32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Применение игрового </a:t>
            </a:r>
            <a:r>
              <a:rPr b="1" dirty="0" err="1" lang="ru-RU" smtClean="0" sz="32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стретчинга</a:t>
            </a:r>
            <a:r>
              <a:rPr b="1" dirty="0" lang="ru-RU" smtClean="0" sz="32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в младших группах</a:t>
            </a:r>
            <a:endParaRPr b="1" cap="none" dirty="0" lang="ru-RU" spc="0" sz="3200">
              <a:ln/>
              <a:solidFill>
                <a:srgbClr val="FF000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" r="67"/>
          <a:stretch/>
        </p:blipFill>
        <p:spPr>
          <a:xfrm>
            <a:off x="7862213" y="1070236"/>
            <a:ext cx="4141608" cy="4155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" l="-1783" r="6" t="77"/>
          <a:stretch/>
        </p:blipFill>
        <p:spPr>
          <a:xfrm>
            <a:off x="118472" y="1070236"/>
            <a:ext cx="3533014" cy="42512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603" y="3888007"/>
            <a:ext cx="3822492" cy="286686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187" y="774449"/>
            <a:ext cx="3740908" cy="280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269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0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441557" y="236044"/>
            <a:ext cx="588757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cap="none" spc="0" dirty="0" smtClean="0">
                <a:ln/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игрового </a:t>
            </a:r>
            <a:r>
              <a:rPr lang="ru-RU" sz="3200" b="1" cap="none" spc="0" dirty="0" err="1" smtClean="0">
                <a:ln/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стретчинга</a:t>
            </a:r>
            <a:r>
              <a:rPr lang="ru-RU" sz="3200" b="1" cap="none" spc="0" dirty="0" smtClean="0">
                <a:ln/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cap="none" spc="0" dirty="0">
              <a:ln/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1613" y="820819"/>
            <a:ext cx="11979870" cy="71711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just"/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Удерживать внимание на мысленных образах.</a:t>
            </a:r>
          </a:p>
          <a:p>
            <a:pPr algn="just"/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Концентрировать детей на мышечных, зрительных </a:t>
            </a:r>
          </a:p>
          <a:p>
            <a:pPr algn="just"/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слуховых восприятиях.</a:t>
            </a:r>
          </a:p>
          <a:p>
            <a:pPr algn="just"/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Воздействовать при помощи мысленных образов </a:t>
            </a:r>
          </a:p>
          <a:p>
            <a:pPr algn="just"/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состоянии мышечной </a:t>
            </a:r>
          </a:p>
          <a:p>
            <a:pPr algn="just"/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расслабленности.</a:t>
            </a:r>
          </a:p>
          <a:p>
            <a:pPr algn="just"/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Сочетать динамичные и </a:t>
            </a:r>
          </a:p>
          <a:p>
            <a:pPr algn="just"/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статичные формы работы мышц.</a:t>
            </a:r>
          </a:p>
          <a:p>
            <a:pPr algn="just"/>
            <a:r>
              <a:rPr lang="ru-RU" sz="32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Не выполнять несколько </a:t>
            </a:r>
          </a:p>
          <a:p>
            <a:pPr algn="just"/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 </a:t>
            </a:r>
          </a:p>
          <a:p>
            <a:pPr algn="just"/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сходные группы мышц.</a:t>
            </a:r>
          </a:p>
          <a:p>
            <a:pPr algn="just"/>
            <a:endParaRPr lang="ru-RU" sz="3600" b="1" dirty="0" smtClean="0">
              <a:ln/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ln/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cap="none" spc="0" dirty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1190" y="2994992"/>
            <a:ext cx="3770243" cy="3770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838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4" y="1140116"/>
            <a:ext cx="3905194" cy="529338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422673" y="145825"/>
            <a:ext cx="5720473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Курсы «Игровой </a:t>
            </a:r>
            <a:r>
              <a:rPr lang="ru-RU" sz="2800" b="1" dirty="0" err="1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</a:t>
            </a:r>
            <a:r>
              <a:rPr lang="ru-RU" sz="2800" b="1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ctr"/>
            <a:r>
              <a:rPr lang="ru-RU" sz="2800" b="1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А.Г. Назаровой </a:t>
            </a:r>
            <a:endParaRPr lang="ru-RU" sz="2800" b="1" cap="none" spc="0" dirty="0">
              <a:ln/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35618" y="1274812"/>
            <a:ext cx="4482548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методические </a:t>
            </a:r>
            <a:r>
              <a:rPr lang="ru-RU" sz="24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проведения </a:t>
            </a:r>
            <a:r>
              <a:rPr lang="ru-RU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занятий; </a:t>
            </a:r>
          </a:p>
          <a:p>
            <a:pPr algn="ctr"/>
            <a:r>
              <a:rPr lang="ru-RU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-71 упражнение </a:t>
            </a:r>
            <a:r>
              <a:rPr lang="ru-RU" sz="24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рисунками </a:t>
            </a:r>
            <a:r>
              <a:rPr lang="ru-RU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рекомендациями по дыханию;</a:t>
            </a:r>
          </a:p>
          <a:p>
            <a:pPr marL="457200" indent="-457200" algn="ctr">
              <a:buFontTx/>
              <a:buChar char="-"/>
            </a:pPr>
            <a:r>
              <a:rPr lang="ru-RU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 сказки для 1 года обучения;</a:t>
            </a:r>
          </a:p>
          <a:p>
            <a:pPr marL="457200" indent="-457200" algn="ctr">
              <a:buFontTx/>
              <a:buChar char="-"/>
            </a:pPr>
            <a:r>
              <a:rPr lang="ru-RU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 сказки для 2 года обучения;</a:t>
            </a:r>
          </a:p>
          <a:p>
            <a:pPr marL="457200" indent="-457200" algn="ctr">
              <a:buFontTx/>
              <a:buChar char="-"/>
            </a:pPr>
            <a:r>
              <a:rPr lang="ru-RU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</a:t>
            </a:r>
            <a:r>
              <a:rPr lang="ru-RU" sz="24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музыкальных </a:t>
            </a:r>
            <a:r>
              <a:rPr lang="ru-RU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произведений, </a:t>
            </a:r>
            <a:r>
              <a:rPr lang="ru-RU" sz="24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используемых при выполнении </a:t>
            </a:r>
            <a:r>
              <a:rPr lang="ru-RU" sz="24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 игрового </a:t>
            </a:r>
            <a:r>
              <a:rPr lang="ru-RU" sz="2400" b="1" dirty="0" err="1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стретчинга</a:t>
            </a:r>
            <a:endParaRPr lang="ru-RU" sz="2400" b="1" dirty="0">
              <a:ln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088" y="1034476"/>
            <a:ext cx="3711830" cy="539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286383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" l="41" r="58" t="15"/>
          <a:stretch/>
        </p:blipFill>
        <p:spPr>
          <a:xfrm>
            <a:off x="1047837" y="783899"/>
            <a:ext cx="4871184" cy="60257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" l="78" r="2" t="40"/>
          <a:stretch/>
        </p:blipFill>
        <p:spPr>
          <a:xfrm>
            <a:off x="6366390" y="1199039"/>
            <a:ext cx="5132438" cy="509867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93876" y="212296"/>
            <a:ext cx="11345029" cy="523220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  <a:scene3d>
              <a:camera prst="orthographicFront"/>
              <a:lightRig dir="t" rig="soft">
                <a:rot lat="0" lon="0" rev="15600000"/>
              </a:lightRig>
            </a:scene3d>
            <a:sp3d extrusionH="57150" prstMaterial="softEdge">
              <a:bevelT h="38100" w="25400"/>
            </a:sp3d>
          </a:bodyPr>
          <a:lstStyle/>
          <a:p>
            <a:pPr algn="ctr"/>
            <a:r>
              <a:rPr b="1" dirty="0" lang="ru-RU" smtClean="0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Структура </a:t>
            </a:r>
            <a:r>
              <a:rPr b="1" dirty="0" lang="ru-RU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занятия по методики игрового </a:t>
            </a:r>
            <a:r>
              <a:rPr b="1" dirty="0" err="1" lang="ru-RU" smtClean="0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стретчинга</a:t>
            </a:r>
            <a:r>
              <a:rPr b="1" dirty="0" lang="ru-RU" smtClean="0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</a:t>
            </a:r>
            <a:r>
              <a:rPr b="1" dirty="0" err="1" lang="ru-RU" smtClean="0" sz="2800">
                <a:ln/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А.Г.Назаровой</a:t>
            </a:r>
            <a:endParaRPr b="1" cap="none" dirty="0" lang="ru-RU" spc="0" sz="2800">
              <a:ln/>
              <a:solidFill>
                <a:srgbClr val="FF0000"/>
              </a:solidFill>
              <a:effectLst/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68568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10494" y="152840"/>
            <a:ext cx="49786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3200" b="1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«Зернышко»</a:t>
            </a:r>
            <a:endParaRPr lang="ru-RU" sz="3200" b="1" cap="none" spc="0" dirty="0">
              <a:ln/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5043" y="798170"/>
            <a:ext cx="5930900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8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Ноги поставить на ширину плеч. </a:t>
            </a:r>
            <a:endParaRPr lang="ru-RU" sz="2800" b="1" dirty="0" smtClean="0">
              <a:ln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</a:t>
            </a:r>
            <a:r>
              <a:rPr lang="ru-RU" sz="28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вытянуть </a:t>
            </a:r>
            <a:r>
              <a:rPr lang="ru-RU" sz="28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вперёд.</a:t>
            </a:r>
          </a:p>
          <a:p>
            <a:pPr algn="ctr"/>
            <a:r>
              <a:rPr lang="ru-RU" sz="28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Пальцы </a:t>
            </a:r>
            <a:r>
              <a:rPr lang="ru-RU" sz="28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 переплести в замок. </a:t>
            </a:r>
            <a:endParaRPr lang="ru-RU" sz="2800" b="1" dirty="0" smtClean="0">
              <a:ln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Медленно </a:t>
            </a:r>
            <a:r>
              <a:rPr lang="ru-RU" sz="28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сгибая колени, тянемся вперёд за руками так, </a:t>
            </a:r>
            <a:endParaRPr lang="ru-RU" sz="2800" b="1" dirty="0" smtClean="0">
              <a:ln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8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голова оказалась между рук. </a:t>
            </a:r>
            <a:endParaRPr lang="ru-RU" sz="2800" b="1" dirty="0" smtClean="0">
              <a:ln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Прямые </a:t>
            </a:r>
            <a:r>
              <a:rPr lang="ru-RU" sz="28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</a:t>
            </a:r>
            <a:r>
              <a:rPr lang="ru-RU" sz="28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тянутся </a:t>
            </a:r>
            <a:r>
              <a:rPr lang="ru-RU" sz="28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вперёд под углом 45° по отношению к полу. </a:t>
            </a:r>
            <a:endParaRPr lang="ru-RU" sz="2800" b="1" dirty="0" smtClean="0">
              <a:ln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Темечко </a:t>
            </a:r>
            <a:r>
              <a:rPr lang="ru-RU" sz="28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тянется к кистям рук. В положении приседа. </a:t>
            </a:r>
            <a:endParaRPr lang="ru-RU" sz="2800" b="1" dirty="0" smtClean="0">
              <a:ln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Пятки </a:t>
            </a:r>
            <a:r>
              <a:rPr lang="ru-RU" sz="28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пола не отрывать.</a:t>
            </a:r>
            <a:endParaRPr lang="ru-RU" sz="2800" b="1" cap="none" spc="0" dirty="0">
              <a:ln/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32104" y="798170"/>
            <a:ext cx="5314122" cy="39395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800" b="1" dirty="0" smtClean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</a:t>
            </a:r>
            <a:r>
              <a:rPr lang="ru-RU" sz="2800" b="1" dirty="0">
                <a:ln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8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Медленно поднимаясь и выпрямляя ноги, а затем туловище, потянуться руками вверх. </a:t>
            </a:r>
            <a:endParaRPr lang="ru-RU" sz="2800" b="1" dirty="0" smtClean="0">
              <a:ln/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Голова </a:t>
            </a:r>
            <a:r>
              <a:rPr lang="ru-RU" sz="28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оказаться между рук (замок закрытый)</a:t>
            </a:r>
          </a:p>
          <a:p>
            <a:pPr algn="ctr"/>
            <a:endParaRPr lang="ru-RU" sz="5400" b="1" cap="none" spc="0" dirty="0">
              <a:ln/>
              <a:solidFill>
                <a:schemeClr val="accent4"/>
              </a:solidFill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5800" y="4009719"/>
            <a:ext cx="4912807" cy="284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9915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2020</TotalTime>
  <Words>532</Words>
  <Application>Microsoft Office PowerPoint</Application>
  <PresentationFormat>Широкоэкранный</PresentationFormat>
  <Paragraphs>96</Paragraphs>
  <Slides>27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154</cp:revision>
  <dcterms:created xsi:type="dcterms:W3CDTF">2021-01-12T06:11:04Z</dcterms:created>
  <dcterms:modified xsi:type="dcterms:W3CDTF">2022-01-26T09:45:42Z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2928230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