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4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10C633C-354B-468C-9839-34DB2CDD298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2EB7692-4980-45B5-8A02-9ABAAC66499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20888"/>
            <a:ext cx="7772400" cy="3763144"/>
          </a:xfrm>
        </p:spPr>
        <p:txBody>
          <a:bodyPr/>
          <a:lstStyle/>
          <a:p>
            <a:r>
              <a:rPr lang="ru-RU" sz="4400" b="1" dirty="0" smtClean="0">
                <a:effectLst/>
              </a:rPr>
              <a:t>Презентация к уроку </a:t>
            </a:r>
            <a:r>
              <a:rPr lang="ru-RU" sz="4400" b="1" dirty="0">
                <a:effectLst/>
              </a:rPr>
              <a:t>литературного чтения</a:t>
            </a:r>
            <a:br>
              <a:rPr lang="ru-RU" sz="4400" b="1" dirty="0">
                <a:effectLst/>
              </a:rPr>
            </a:br>
            <a:r>
              <a:rPr lang="ru-RU" sz="4400" b="1" dirty="0">
                <a:effectLst/>
              </a:rPr>
              <a:t>на тему: </a:t>
            </a:r>
            <a:r>
              <a:rPr lang="ru-RU" sz="4400" b="1" dirty="0" smtClean="0">
                <a:effectLst/>
              </a:rPr>
              <a:t/>
            </a:r>
            <a:br>
              <a:rPr lang="ru-RU" sz="4400" b="1" dirty="0" smtClean="0">
                <a:effectLst/>
              </a:rPr>
            </a:br>
            <a:r>
              <a:rPr lang="ru-RU" sz="4400" b="1" dirty="0" smtClean="0">
                <a:effectLst/>
              </a:rPr>
              <a:t>«</a:t>
            </a:r>
            <a:r>
              <a:rPr lang="ru-RU" sz="4400" b="1" dirty="0">
                <a:effectLst/>
              </a:rPr>
              <a:t>И. А. Крылов «Лебедь, Рак и Щука»</a:t>
            </a:r>
            <a:br>
              <a:rPr lang="ru-RU" sz="4400" b="1" dirty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437112"/>
            <a:ext cx="4464496" cy="12192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2 класс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Андреева Е.А</a:t>
            </a:r>
          </a:p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ГБОУ Школа №320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49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8560" y="2060848"/>
            <a:ext cx="9865096" cy="1600200"/>
          </a:xfrm>
        </p:spPr>
        <p:txBody>
          <a:bodyPr/>
          <a:lstStyle/>
          <a:p>
            <a:r>
              <a:rPr lang="ru-RU" dirty="0">
                <a:effectLst/>
              </a:rPr>
              <a:t> </a:t>
            </a:r>
            <a:r>
              <a:rPr lang="ru-RU" sz="6000" b="1" dirty="0">
                <a:effectLst/>
              </a:rPr>
              <a:t>АКУЩ И КАР, ЬДЕБЕЛ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971600" y="3418268"/>
            <a:ext cx="6984776" cy="2088232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Лебедь, Рак и Щука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244408" y="6381328"/>
            <a:ext cx="576064" cy="36004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869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9046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dirty="0">
                <a:solidFill>
                  <a:schemeClr val="tx1"/>
                </a:solidFill>
              </a:rPr>
              <a:t>Когда в товарищах согласья нет,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На лад их дело не пойдет,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И выйдет из него не дело, только мука.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Однажды Лебедь, Рак да Щука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Везти с поклажей воз взялись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И вместе трое все в него впряглись;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Из кожи лезут вон, а возу все нет ходу!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Поклажа бы для них казалась и легка: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Да Лебедь рвется в облака,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Рак пятится назад, а Щука тянет в воду.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Кто виноват из них, кто прав - судить не нам;</a:t>
            </a:r>
            <a:br>
              <a:rPr lang="ru-RU" sz="3000" dirty="0">
                <a:solidFill>
                  <a:schemeClr val="tx1"/>
                </a:solidFill>
              </a:rPr>
            </a:br>
            <a:r>
              <a:rPr lang="ru-RU" sz="3000" dirty="0">
                <a:solidFill>
                  <a:schemeClr val="tx1"/>
                </a:solidFill>
              </a:rPr>
              <a:t>Да только воз и ныне там.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87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97905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15416"/>
            <a:ext cx="8229600" cy="1600200"/>
          </a:xfrm>
        </p:spPr>
        <p:txBody>
          <a:bodyPr/>
          <a:lstStyle/>
          <a:p>
            <a:r>
              <a:rPr lang="ru-RU" dirty="0" smtClean="0"/>
              <a:t>Словарик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Лад- значит </a:t>
            </a:r>
            <a:r>
              <a:rPr lang="ru-RU" sz="4000" dirty="0" err="1">
                <a:solidFill>
                  <a:schemeClr val="tx1"/>
                </a:solidFill>
              </a:rPr>
              <a:t>гормония</a:t>
            </a:r>
            <a:r>
              <a:rPr lang="ru-RU" sz="4000" dirty="0">
                <a:solidFill>
                  <a:schemeClr val="tx1"/>
                </a:solidFill>
              </a:rPr>
              <a:t>.</a:t>
            </a:r>
          </a:p>
          <a:p>
            <a:r>
              <a:rPr lang="ru-RU" sz="4000" dirty="0">
                <a:solidFill>
                  <a:schemeClr val="tx1"/>
                </a:solidFill>
              </a:rPr>
              <a:t>Поклажа – груз, багаж.</a:t>
            </a:r>
          </a:p>
          <a:p>
            <a:r>
              <a:rPr lang="ru-RU" sz="4000" dirty="0">
                <a:solidFill>
                  <a:schemeClr val="tx1"/>
                </a:solidFill>
              </a:rPr>
              <a:t>Воз – четырёхколёсная телега.</a:t>
            </a:r>
          </a:p>
          <a:p>
            <a:r>
              <a:rPr lang="ru-RU" sz="4000" dirty="0">
                <a:solidFill>
                  <a:schemeClr val="tx1"/>
                </a:solidFill>
              </a:rPr>
              <a:t>Впряглись – принялись за длительную или трудную работу.</a:t>
            </a:r>
          </a:p>
          <a:p>
            <a:r>
              <a:rPr lang="ru-RU" sz="4000" dirty="0">
                <a:solidFill>
                  <a:schemeClr val="tx1"/>
                </a:solidFill>
              </a:rPr>
              <a:t>Ныне – сегодня.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76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600200"/>
          </a:xfrm>
        </p:spPr>
        <p:txBody>
          <a:bodyPr/>
          <a:lstStyle/>
          <a:p>
            <a:r>
              <a:rPr dirty="0" lang="ru-RU">
                <a:effectLst/>
              </a:rPr>
              <a:t>ФИЗКУЛЬТМИНУТКА</a:t>
            </a:r>
            <a:br>
              <a:rPr dirty="0" lang="ru-RU">
                <a:effectLst/>
              </a:rPr>
            </a:br>
            <a:endParaRPr dirty="0" lang="ru-RU"/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"/>
          <a:stretch/>
        </p:blipFill>
        <p:spPr>
          <a:xfrm>
            <a:off x="683568" y="1268760"/>
            <a:ext cx="7858187" cy="5184576"/>
          </a:xfrm>
        </p:spPr>
      </p:pic>
    </p:spTree>
    <p:extLst>
      <p:ext uri="{BB962C8B-B14F-4D97-AF65-F5344CB8AC3E}">
        <p14:creationId xmlns:p14="http://schemas.microsoft.com/office/powerpoint/2010/main" val="19518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700" spd="med">
        <p:fade/>
      </p:transition>
    </mc:Choice>
    <mc:Fallback xmlns="">
      <p:transition spd="med">
        <p:fade/>
      </p:transition>
    </mc:Fallback>
  </mc:AlternateContent>
  <p:timing>
    <p:tnLst>
      <p:par>
        <p:cTn dur="indefinite" id="1" nodeType="tmRoot" restart="never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92896"/>
            <a:ext cx="8697144" cy="1600200"/>
          </a:xfrm>
        </p:spPr>
        <p:txBody>
          <a:bodyPr/>
          <a:lstStyle/>
          <a:p>
            <a:r>
              <a:rPr lang="ru-RU" sz="4800" dirty="0">
                <a:effectLst/>
              </a:rPr>
              <a:t>Найдите слова, которые помогают </a:t>
            </a:r>
            <a:r>
              <a:rPr lang="ru-RU" sz="4800" dirty="0" smtClean="0">
                <a:effectLst/>
              </a:rPr>
              <a:t>увидеть образ </a:t>
            </a:r>
            <a:r>
              <a:rPr lang="ru-RU" sz="4800" dirty="0">
                <a:effectLst/>
              </a:rPr>
              <a:t>каждого </a:t>
            </a:r>
            <a:r>
              <a:rPr lang="ru-RU" sz="4800" dirty="0" smtClean="0">
                <a:effectLst/>
              </a:rPr>
              <a:t>героя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47650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097" y="0"/>
            <a:ext cx="4869316" cy="6834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2963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Мораль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Когда в товарищах согласья нет,</a:t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На лад их дело не пойдет,</a:t>
            </a:r>
            <a:br>
              <a:rPr lang="ru-RU" sz="4000" dirty="0">
                <a:solidFill>
                  <a:schemeClr val="tx1"/>
                </a:solidFill>
              </a:rPr>
            </a:br>
            <a:r>
              <a:rPr lang="ru-RU" sz="4000" dirty="0">
                <a:solidFill>
                  <a:schemeClr val="tx1"/>
                </a:solidFill>
              </a:rPr>
              <a:t>И выйдет из него не дело, только мука.  </a:t>
            </a:r>
          </a:p>
          <a:p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36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603448"/>
            <a:ext cx="8229600" cy="1600200"/>
          </a:xfrm>
        </p:spPr>
        <p:txBody>
          <a:bodyPr/>
          <a:lstStyle/>
          <a:p>
            <a:r>
              <a:rPr lang="ru-RU" sz="4800" dirty="0" smtClean="0"/>
              <a:t>Рефлексия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80594"/>
            <a:ext cx="4608512" cy="5262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>
                <a:solidFill>
                  <a:schemeClr val="tx1"/>
                </a:solidFill>
              </a:rPr>
              <a:t>Что узнали на уроке? 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нужного … </a:t>
            </a:r>
          </a:p>
          <a:p>
            <a:r>
              <a:rPr lang="ru-RU" dirty="0">
                <a:solidFill>
                  <a:schemeClr val="tx1"/>
                </a:solidFill>
              </a:rPr>
              <a:t>интересного … </a:t>
            </a:r>
          </a:p>
          <a:p>
            <a:r>
              <a:rPr lang="ru-RU" dirty="0">
                <a:solidFill>
                  <a:schemeClr val="tx1"/>
                </a:solidFill>
              </a:rPr>
              <a:t>полезного </a:t>
            </a:r>
            <a:r>
              <a:rPr lang="ru-RU" dirty="0" smtClean="0">
                <a:solidFill>
                  <a:schemeClr val="tx1"/>
                </a:solidFill>
              </a:rPr>
              <a:t>…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u="sng" dirty="0">
                <a:solidFill>
                  <a:schemeClr val="tx1"/>
                </a:solidFill>
              </a:rPr>
              <a:t>Сегодня на уроке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научился( -ась)…</a:t>
            </a:r>
          </a:p>
          <a:p>
            <a:r>
              <a:rPr lang="ru-RU" dirty="0">
                <a:solidFill>
                  <a:schemeClr val="tx1"/>
                </a:solidFill>
              </a:rPr>
              <a:t>понял(-а) …</a:t>
            </a:r>
          </a:p>
          <a:p>
            <a:r>
              <a:rPr lang="ru-RU" dirty="0">
                <a:solidFill>
                  <a:schemeClr val="tx1"/>
                </a:solidFill>
              </a:rPr>
              <a:t>было интересно …</a:t>
            </a:r>
          </a:p>
          <a:p>
            <a:r>
              <a:rPr lang="ru-RU" dirty="0">
                <a:solidFill>
                  <a:schemeClr val="tx1"/>
                </a:solidFill>
              </a:rPr>
              <a:t>было трудно …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712305" y="1916831"/>
            <a:ext cx="5410944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u="sng" dirty="0" smtClean="0">
                <a:solidFill>
                  <a:schemeClr val="tx1"/>
                </a:solidFill>
              </a:rPr>
              <a:t>Своей работой я: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доволен, так как …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 совсем доволен/довольна из-за того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что…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 доволен/довольна, потому что …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>
                <a:solidFill>
                  <a:schemeClr val="tx1"/>
                </a:solidFill>
              </a:rPr>
              <a:t> 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 меня сегодня получилось …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Я и не подозревал(-а)…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Мне ещё нужно поработать над 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010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600200"/>
          </a:xfrm>
        </p:spPr>
        <p:txBody>
          <a:bodyPr/>
          <a:lstStyle/>
          <a:p>
            <a:r>
              <a:rPr lang="ru-RU" sz="7200" dirty="0" smtClean="0"/>
              <a:t>Спасибо за работу на уроке!</a:t>
            </a:r>
            <a:endParaRPr lang="ru-RU" sz="7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348880"/>
            <a:ext cx="5292080" cy="3969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77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600200"/>
          </a:xfrm>
        </p:spPr>
        <p:txBody>
          <a:bodyPr/>
          <a:lstStyle/>
          <a:p>
            <a:r>
              <a:rPr lang="ru-RU" sz="8000" dirty="0" smtClean="0"/>
              <a:t>Что такое </a:t>
            </a:r>
            <a:r>
              <a:rPr lang="ru-RU" sz="8000" u="sng" dirty="0" smtClean="0"/>
              <a:t>басня?</a:t>
            </a:r>
            <a:endParaRPr lang="ru-RU" sz="8000" u="sng" dirty="0"/>
          </a:p>
        </p:txBody>
      </p:sp>
    </p:spTree>
    <p:extLst>
      <p:ext uri="{BB962C8B-B14F-4D97-AF65-F5344CB8AC3E}">
        <p14:creationId xmlns:p14="http://schemas.microsoft.com/office/powerpoint/2010/main" val="53303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897" y="-243408"/>
            <a:ext cx="8229600" cy="1600200"/>
          </a:xfrm>
        </p:spPr>
        <p:txBody>
          <a:bodyPr/>
          <a:lstStyle/>
          <a:p>
            <a:r>
              <a:rPr lang="ru-RU" dirty="0" smtClean="0"/>
              <a:t>Басня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38273" y="1700808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Это небольшой рассказ в стихах или в прозе, в котором</a:t>
            </a:r>
          </a:p>
          <a:p>
            <a:r>
              <a:rPr lang="ru-RU" sz="4400" dirty="0"/>
              <a:t>действуют звери или птицы. Обычно они умеют говорить. </a:t>
            </a:r>
          </a:p>
        </p:txBody>
      </p:sp>
    </p:spTree>
    <p:extLst>
      <p:ext uri="{BB962C8B-B14F-4D97-AF65-F5344CB8AC3E}">
        <p14:creationId xmlns:p14="http://schemas.microsoft.com/office/powerpoint/2010/main" val="2576553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229600" cy="1600200"/>
          </a:xfrm>
        </p:spPr>
        <p:txBody>
          <a:bodyPr/>
          <a:lstStyle/>
          <a:p>
            <a:r>
              <a:rPr lang="ru-RU" dirty="0" smtClean="0"/>
              <a:t>Иван Андреевич Крылов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3960440" cy="5353286"/>
          </a:xfrm>
        </p:spPr>
      </p:pic>
      <p:sp>
        <p:nvSpPr>
          <p:cNvPr id="5" name="TextBox 4"/>
          <p:cNvSpPr txBox="1"/>
          <p:nvPr/>
        </p:nvSpPr>
        <p:spPr>
          <a:xfrm>
            <a:off x="5076056" y="1916832"/>
            <a:ext cx="302433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Годы жизни</a:t>
            </a:r>
          </a:p>
          <a:p>
            <a:r>
              <a:rPr lang="ru-RU" sz="3600" dirty="0" smtClean="0"/>
              <a:t> 1769-1844</a:t>
            </a:r>
          </a:p>
          <a:p>
            <a:endParaRPr lang="ru-RU" sz="3600" dirty="0"/>
          </a:p>
          <a:p>
            <a:r>
              <a:rPr lang="ru-RU" sz="3600" dirty="0" smtClean="0"/>
              <a:t>Русский </a:t>
            </a:r>
            <a:r>
              <a:rPr lang="ru-RU" sz="3600" dirty="0"/>
              <a:t>публицист, поэт, </a:t>
            </a:r>
            <a:r>
              <a:rPr lang="ru-RU" sz="3600" dirty="0" smtClean="0"/>
              <a:t>баснописец.</a:t>
            </a:r>
            <a:r>
              <a:rPr lang="ru-RU" sz="36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55378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600200"/>
          </a:xfrm>
        </p:spPr>
        <p:txBody>
          <a:bodyPr/>
          <a:lstStyle/>
          <a:p>
            <a:r>
              <a:rPr lang="ru-RU" sz="4400" dirty="0" smtClean="0"/>
              <a:t>Памятник И. А. Крылову </a:t>
            </a:r>
            <a:r>
              <a:rPr lang="ru-RU" sz="4400" dirty="0"/>
              <a:t>в летнем саду </a:t>
            </a:r>
            <a:r>
              <a:rPr lang="ru-RU" sz="4400" dirty="0" smtClean="0"/>
              <a:t>Санкт-Петербурга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28800"/>
            <a:ext cx="6624736" cy="4973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957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2520280"/>
          </a:xfrm>
        </p:spPr>
        <p:txBody>
          <a:bodyPr/>
          <a:lstStyle/>
          <a:p>
            <a:r>
              <a:rPr lang="ru-RU" sz="9600" dirty="0" smtClean="0"/>
              <a:t>Сборники</a:t>
            </a:r>
            <a:br>
              <a:rPr lang="ru-RU" sz="9600" dirty="0" smtClean="0"/>
            </a:br>
            <a:r>
              <a:rPr lang="ru-RU" sz="9600" dirty="0"/>
              <a:t/>
            </a:r>
            <a:br>
              <a:rPr lang="ru-RU" sz="9600" dirty="0"/>
            </a:br>
            <a:r>
              <a:rPr lang="ru-RU" sz="9600" dirty="0" smtClean="0"/>
              <a:t> басен</a:t>
            </a:r>
            <a:br>
              <a:rPr lang="ru-RU" sz="9600" dirty="0" smtClean="0"/>
            </a:br>
            <a:r>
              <a:rPr lang="ru-RU" sz="9600" dirty="0"/>
              <a:t/>
            </a:r>
            <a:br>
              <a:rPr lang="ru-RU" sz="9600" dirty="0"/>
            </a:br>
            <a:r>
              <a:rPr lang="ru-RU" sz="9600" dirty="0" smtClean="0"/>
              <a:t> </a:t>
            </a:r>
            <a:r>
              <a:rPr lang="ru-RU" sz="8800" b="1" i="1" dirty="0" smtClean="0"/>
              <a:t>И. А. Крылова</a:t>
            </a:r>
            <a:endParaRPr lang="ru-RU" sz="8800" b="1" i="1" dirty="0"/>
          </a:p>
        </p:txBody>
      </p:sp>
    </p:spTree>
    <p:extLst>
      <p:ext uri="{BB962C8B-B14F-4D97-AF65-F5344CB8AC3E}">
        <p14:creationId xmlns:p14="http://schemas.microsoft.com/office/powerpoint/2010/main" val="267894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21505"/>
            <a:ext cx="3988914" cy="61923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95" y="321505"/>
            <a:ext cx="4605218" cy="6059498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25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3946"/>
            <a:ext cx="4561244" cy="5430233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23946"/>
            <a:ext cx="4176464" cy="543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03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20688"/>
            <a:ext cx="8434527" cy="5400600"/>
          </a:xfrm>
        </p:spPr>
      </p:pic>
    </p:spTree>
    <p:extLst>
      <p:ext uri="{BB962C8B-B14F-4D97-AF65-F5344CB8AC3E}">
        <p14:creationId xmlns:p14="http://schemas.microsoft.com/office/powerpoint/2010/main" val="91294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90</TotalTime>
  <Words>186</Words>
  <Application>Microsoft Office PowerPoint</Application>
  <PresentationFormat>Экран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Исполнительная</vt:lpstr>
      <vt:lpstr>Презентация к уроку литературного чтения на тему:  «И. А. Крылов «Лебедь, Рак и Щука»   </vt:lpstr>
      <vt:lpstr>Что такое басня?</vt:lpstr>
      <vt:lpstr>Басня</vt:lpstr>
      <vt:lpstr>Иван Андреевич Крылов</vt:lpstr>
      <vt:lpstr>Памятник И. А. Крылову в летнем саду Санкт-Петербурга</vt:lpstr>
      <vt:lpstr>Сборники   басен   И. А. Крылова</vt:lpstr>
      <vt:lpstr>Презентация PowerPoint</vt:lpstr>
      <vt:lpstr>Презентация PowerPoint</vt:lpstr>
      <vt:lpstr>Презентация PowerPoint</vt:lpstr>
      <vt:lpstr> АКУЩ И КАР, ЬДЕБЕЛ </vt:lpstr>
      <vt:lpstr>Презентация PowerPoint</vt:lpstr>
      <vt:lpstr>Презентация PowerPoint</vt:lpstr>
      <vt:lpstr>Словарик</vt:lpstr>
      <vt:lpstr>ФИЗКУЛЬТМИНУТКА </vt:lpstr>
      <vt:lpstr>Найдите слова, которые помогают увидеть образ каждого героя </vt:lpstr>
      <vt:lpstr>Презентация PowerPoint</vt:lpstr>
      <vt:lpstr>Мораль</vt:lpstr>
      <vt:lpstr>Рефлексия</vt:lpstr>
      <vt:lpstr>Спасибо за работу на уроке!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Екатерина</cp:lastModifiedBy>
  <cp:revision>8</cp:revision>
  <dcterms:created xsi:type="dcterms:W3CDTF">2019-12-10T20:12:22Z</dcterms:created>
  <dcterms:modified xsi:type="dcterms:W3CDTF">2022-12-14T21:16:45Z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906523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