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9" roundtripDataSignature="AMtx7mgXfN/b7U+iNYiigXNTUDYIfrzG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40FFE90-932B-41F1-B919-F37A930910DE}">
  <a:tblStyle styleId="{340FFE90-932B-41F1-B919-F37A930910DE}" styleName="Table_0">
    <a:wholeTbl>
      <a:tcTxStyle b="off" i="off">
        <a:font>
          <a:latin typeface="Trebuchet MS"/>
          <a:ea typeface="Trebuchet MS"/>
          <a:cs typeface="Trebuchet MS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F0E7"/>
          </a:solidFill>
        </a:fill>
      </a:tcStyle>
    </a:wholeTbl>
    <a:band1H>
      <a:tcTxStyle/>
      <a:tcStyle>
        <a:fill>
          <a:solidFill>
            <a:srgbClr val="CFDFCB"/>
          </a:solidFill>
        </a:fill>
      </a:tcStyle>
    </a:band1H>
    <a:band2H>
      <a:tcTxStyle/>
    </a:band2H>
    <a:band1V>
      <a:tcTxStyle/>
      <a:tcStyle>
        <a:fill>
          <a:solidFill>
            <a:srgbClr val="CFDFCB"/>
          </a:solidFill>
        </a:fill>
      </a:tcStyle>
    </a:band1V>
    <a:band2V>
      <a:tcTxStyle/>
    </a:band2V>
    <a:la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fill>
          <a:solidFill>
            <a:schemeClr val="accent2"/>
          </a:solidFill>
        </a:fill>
      </a:tcStyle>
    </a:lastCol>
    <a:fir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fill>
          <a:solidFill>
            <a:schemeClr val="accent2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2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2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8" name="Google Shape;28;p15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" name="Google Shape;29;p15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" name="Google Shape;30;p15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31" name="Google Shape;31;p15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2" name="Google Shape;32;p15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15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15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5" name="Google Shape;35;p15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6" name="Google Shape;36;p15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15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" name="Google Shape;38;p15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5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0" name="Google Shape;40;p1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4"/>
          <p:cNvSpPr/>
          <p:nvPr>
            <p:ph idx="2" type="pic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24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7" name="Google Shape;97;p2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Цитата с подписью">
  <p:cSld name="Цитата с подписью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5"/>
          <p:cNvSpPr txBox="1"/>
          <p:nvPr>
            <p:ph idx="1" type="body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03" name="Google Shape;103;p25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4" name="Google Shape;104;p2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7" name="Google Shape;107;p25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25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800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Карточка имени">
  <p:cSld name="Карточка имени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6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2" name="Google Shape;112;p2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Цитата карточки имени">
  <p:cSld name="Цитата карточки имени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7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8" name="Google Shape;118;p27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22" name="Google Shape;122;p27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27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Истина или ложь">
  <p:cSld name="Истина или ложь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8"/>
          <p:cNvSpPr txBox="1"/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8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27" name="Google Shape;127;p28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9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9"/>
          <p:cNvSpPr txBox="1"/>
          <p:nvPr>
            <p:ph idx="1" type="body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4" name="Google Shape;134;p2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30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0" name="Google Shape;140;p3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6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6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6" name="Google Shape;46;p16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47" name="Google Shape;47;p1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7" name="Google Shape;57;p1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9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9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3" name="Google Shape;63;p19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4" name="Google Shape;64;p19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5" name="Google Shape;65;p19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6" name="Google Shape;66;p1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одпись">
  <p:cSld name="Заголовок и подпись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0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2" name="Google Shape;72;p2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1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8" name="Google Shape;78;p2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85" name="Google Shape;85;p2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4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Google Shape;11;p14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" name="Google Shape;12;p14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" name="Google Shape;13;p14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4" name="Google Shape;14;p14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5" name="Google Shape;15;p14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4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7" name="Google Shape;17;p14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14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9" name="Google Shape;19;p14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14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14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2" name="Google Shape;22;p14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3" name="Google Shape;23;p1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4" name="Google Shape;24;p1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5" name="Google Shape;25;p1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2.jpg"/><Relationship Id="rId4" Type="http://schemas.openxmlformats.org/officeDocument/2006/relationships/image" Target="../media/image11.jpg"/><Relationship Id="rId9" Type="http://schemas.openxmlformats.org/officeDocument/2006/relationships/image" Target="../media/image33.jpg"/><Relationship Id="rId5" Type="http://schemas.openxmlformats.org/officeDocument/2006/relationships/image" Target="../media/image37.jpg"/><Relationship Id="rId6" Type="http://schemas.openxmlformats.org/officeDocument/2006/relationships/image" Target="../media/image41.jpg"/><Relationship Id="rId7" Type="http://schemas.openxmlformats.org/officeDocument/2006/relationships/image" Target="../media/image15.jpg"/><Relationship Id="rId8" Type="http://schemas.openxmlformats.org/officeDocument/2006/relationships/image" Target="../media/image3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8.jpg"/><Relationship Id="rId4" Type="http://schemas.openxmlformats.org/officeDocument/2006/relationships/image" Target="../media/image35.jpg"/><Relationship Id="rId9" Type="http://schemas.openxmlformats.org/officeDocument/2006/relationships/image" Target="../media/image2.jpg"/><Relationship Id="rId5" Type="http://schemas.openxmlformats.org/officeDocument/2006/relationships/image" Target="../media/image39.jpg"/><Relationship Id="rId6" Type="http://schemas.openxmlformats.org/officeDocument/2006/relationships/image" Target="../media/image52.jpg"/><Relationship Id="rId7" Type="http://schemas.openxmlformats.org/officeDocument/2006/relationships/image" Target="../media/image31.jpg"/><Relationship Id="rId8" Type="http://schemas.openxmlformats.org/officeDocument/2006/relationships/image" Target="../media/image3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0.jpg"/><Relationship Id="rId4" Type="http://schemas.openxmlformats.org/officeDocument/2006/relationships/image" Target="../media/image43.jpg"/><Relationship Id="rId5" Type="http://schemas.openxmlformats.org/officeDocument/2006/relationships/image" Target="../media/image44.jpg"/><Relationship Id="rId6" Type="http://schemas.openxmlformats.org/officeDocument/2006/relationships/image" Target="../media/image47.jpg"/><Relationship Id="rId7" Type="http://schemas.openxmlformats.org/officeDocument/2006/relationships/image" Target="../media/image51.jpg"/><Relationship Id="rId8" Type="http://schemas.openxmlformats.org/officeDocument/2006/relationships/image" Target="../media/image1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6.jpg"/><Relationship Id="rId4" Type="http://schemas.openxmlformats.org/officeDocument/2006/relationships/image" Target="../media/image4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13.png"/><Relationship Id="rId5" Type="http://schemas.openxmlformats.org/officeDocument/2006/relationships/image" Target="../media/image22.jpg"/><Relationship Id="rId6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jpg"/><Relationship Id="rId4" Type="http://schemas.openxmlformats.org/officeDocument/2006/relationships/image" Target="../media/image2.jpg"/><Relationship Id="rId5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image" Target="../media/image6.jpg"/><Relationship Id="rId10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Relationship Id="rId4" Type="http://schemas.openxmlformats.org/officeDocument/2006/relationships/image" Target="../media/image16.jpg"/><Relationship Id="rId9" Type="http://schemas.openxmlformats.org/officeDocument/2006/relationships/image" Target="../media/image10.jpg"/><Relationship Id="rId5" Type="http://schemas.openxmlformats.org/officeDocument/2006/relationships/image" Target="../media/image4.jpg"/><Relationship Id="rId6" Type="http://schemas.openxmlformats.org/officeDocument/2006/relationships/image" Target="../media/image54.jpg"/><Relationship Id="rId7" Type="http://schemas.openxmlformats.org/officeDocument/2006/relationships/image" Target="../media/image18.jpg"/><Relationship Id="rId8" Type="http://schemas.openxmlformats.org/officeDocument/2006/relationships/image" Target="../media/image1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Relationship Id="rId4" Type="http://schemas.openxmlformats.org/officeDocument/2006/relationships/image" Target="../media/image26.jpg"/><Relationship Id="rId9" Type="http://schemas.openxmlformats.org/officeDocument/2006/relationships/image" Target="../media/image28.jpg"/><Relationship Id="rId5" Type="http://schemas.openxmlformats.org/officeDocument/2006/relationships/image" Target="../media/image30.jpg"/><Relationship Id="rId6" Type="http://schemas.openxmlformats.org/officeDocument/2006/relationships/image" Target="../media/image19.jpg"/><Relationship Id="rId7" Type="http://schemas.openxmlformats.org/officeDocument/2006/relationships/image" Target="../media/image20.jpg"/><Relationship Id="rId8" Type="http://schemas.openxmlformats.org/officeDocument/2006/relationships/image" Target="../media/image2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jpg"/><Relationship Id="rId4" Type="http://schemas.openxmlformats.org/officeDocument/2006/relationships/image" Target="../media/image51.jpg"/><Relationship Id="rId9" Type="http://schemas.openxmlformats.org/officeDocument/2006/relationships/image" Target="../media/image33.jpg"/><Relationship Id="rId5" Type="http://schemas.openxmlformats.org/officeDocument/2006/relationships/image" Target="../media/image24.jpg"/><Relationship Id="rId6" Type="http://schemas.openxmlformats.org/officeDocument/2006/relationships/image" Target="../media/image2.jpg"/><Relationship Id="rId7" Type="http://schemas.openxmlformats.org/officeDocument/2006/relationships/image" Target="../media/image27.jpg"/><Relationship Id="rId8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</a:pPr>
            <a:r>
              <a:rPr lang="ru-RU"/>
              <a:t>Полезные продукты и витамины</a:t>
            </a:r>
            <a:endParaRPr/>
          </a:p>
        </p:txBody>
      </p:sp>
      <p:sp>
        <p:nvSpPr>
          <p:cNvPr id="148" name="Google Shape;148;p1"/>
          <p:cNvSpPr txBox="1"/>
          <p:nvPr>
            <p:ph idx="1" type="subTitle"/>
          </p:nvPr>
        </p:nvSpPr>
        <p:spPr>
          <a:xfrm>
            <a:off x="4987626" y="4050825"/>
            <a:ext cx="4286400" cy="10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ru-RU"/>
              <a:t>Щербакова Ольга Эдуардовна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ru-RU"/>
              <a:t>МАДОУ МО “СГО” - д/с №3 “Золотая рыбка”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ru-RU"/>
              <a:t>г. Светлый</a:t>
            </a:r>
            <a:endParaRPr/>
          </a:p>
        </p:txBody>
      </p:sp>
      <p:pic>
        <p:nvPicPr>
          <p:cNvPr id="149" name="Google Shape;14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2084" y="3462408"/>
            <a:ext cx="3182369" cy="2801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omic Sans MS"/>
              <a:buNone/>
            </a:pPr>
            <a:r>
              <a:rPr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Если вы хотите быть сильными, иметь хороший аппетит и не хотите огорчаться по пустякам, вам нужен </a:t>
            </a:r>
            <a:r>
              <a:rPr lang="ru-RU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Витамин</a:t>
            </a:r>
            <a:endParaRPr/>
          </a:p>
        </p:txBody>
      </p:sp>
      <p:sp>
        <p:nvSpPr>
          <p:cNvPr id="248" name="Google Shape;248;p10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ru-RU">
                <a:solidFill>
                  <a:srgbClr val="002060"/>
                </a:solidFill>
              </a:rPr>
              <a:t>Улучшает сон, влияет на настроение, ускоряет заживление ран </a:t>
            </a:r>
            <a:endParaRPr/>
          </a:p>
        </p:txBody>
      </p:sp>
      <p:pic>
        <p:nvPicPr>
          <p:cNvPr id="249" name="Google Shape;24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9096" y="1923489"/>
            <a:ext cx="3452153" cy="2481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7335" y="2074084"/>
            <a:ext cx="2118990" cy="142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39013" y="2057582"/>
            <a:ext cx="2112877" cy="1444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5816" y="3501945"/>
            <a:ext cx="2300509" cy="1484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760201" y="3527188"/>
            <a:ext cx="2078812" cy="1459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1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975669" y="3562122"/>
            <a:ext cx="2124075" cy="1786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1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760202" y="2074082"/>
            <a:ext cx="2078812" cy="1415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1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omic Sans MS"/>
              <a:buNone/>
            </a:pPr>
            <a:r>
              <a:rPr i="1"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Солнечный витамин </a:t>
            </a:r>
            <a:br>
              <a:rPr i="1"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i="1"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Если ты хочешь иметь крепкие кости, хорошую кожу, красивые зубы, тебе нужен </a:t>
            </a:r>
            <a:r>
              <a:rPr i="1" lang="ru-RU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Витамин</a:t>
            </a:r>
            <a:endParaRPr i="1" sz="280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61" name="Google Shape;261;p11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ru-RU">
                <a:solidFill>
                  <a:srgbClr val="002060"/>
                </a:solidFill>
              </a:rPr>
              <a:t>Обязательно гуляй на свежем воздухе! Принимай солнечные ванны!</a:t>
            </a:r>
            <a:endParaRPr>
              <a:solidFill>
                <a:srgbClr val="002060"/>
              </a:solidFill>
            </a:endParaRPr>
          </a:p>
        </p:txBody>
      </p:sp>
      <p:pic>
        <p:nvPicPr>
          <p:cNvPr id="262" name="Google Shape;26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41809" y="2097258"/>
            <a:ext cx="2152357" cy="2373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98032" y="2097258"/>
            <a:ext cx="1837208" cy="1956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27589" y="4013200"/>
            <a:ext cx="2136116" cy="1368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15168" y="2222500"/>
            <a:ext cx="1532610" cy="143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519834" y="3680633"/>
            <a:ext cx="1921975" cy="1700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1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509499" y="3925764"/>
            <a:ext cx="1839570" cy="1240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1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098390" y="2260201"/>
            <a:ext cx="1980268" cy="13210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2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omic Sans MS"/>
              <a:buNone/>
            </a:pPr>
            <a:r>
              <a:rPr i="1"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Если вы хотите защитить кожу, иметь хорошую кровь, крепкие кости, вам нужен </a:t>
            </a:r>
            <a:r>
              <a:rPr i="1" lang="ru-RU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Витамин</a:t>
            </a:r>
            <a:r>
              <a:rPr i="1"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/>
          </a:p>
        </p:txBody>
      </p:sp>
      <p:sp>
        <p:nvSpPr>
          <p:cNvPr id="274" name="Google Shape;274;p12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ru-RU">
                <a:solidFill>
                  <a:srgbClr val="002060"/>
                </a:solidFill>
              </a:rPr>
              <a:t>Предотвращает внутренние кровотечения и кровоизлияния. Ускоряет заживление ран. Усиливает сокращения мышц. Обеспечивает организм энергией.</a:t>
            </a:r>
            <a:endParaRPr>
              <a:solidFill>
                <a:srgbClr val="002060"/>
              </a:solidFill>
            </a:endParaRPr>
          </a:p>
        </p:txBody>
      </p:sp>
      <p:pic>
        <p:nvPicPr>
          <p:cNvPr id="275" name="Google Shape;27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8102" y="1860550"/>
            <a:ext cx="2486026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6891" y="1775631"/>
            <a:ext cx="1136992" cy="1071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94811" y="2847169"/>
            <a:ext cx="1924783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995712" y="1775631"/>
            <a:ext cx="1854078" cy="1318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154132" y="1860550"/>
            <a:ext cx="1758378" cy="1283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1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461714" y="3094379"/>
            <a:ext cx="1356498" cy="13702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3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rebuchet MS"/>
              <a:buNone/>
            </a:pPr>
            <a:r>
              <a:rPr lang="ru-RU"/>
              <a:t>Ребята, соблюдайте эти простые правила:</a:t>
            </a:r>
            <a:br>
              <a:rPr lang="ru-RU"/>
            </a:br>
            <a:br>
              <a:rPr lang="ru-RU" sz="2000"/>
            </a:br>
            <a:r>
              <a:rPr lang="ru-RU" sz="2200">
                <a:solidFill>
                  <a:srgbClr val="002060"/>
                </a:solidFill>
              </a:rPr>
              <a:t>-  Ешьте здоровые, полезные продукты</a:t>
            </a:r>
            <a:br>
              <a:rPr lang="ru-RU" sz="2200">
                <a:solidFill>
                  <a:srgbClr val="002060"/>
                </a:solidFill>
              </a:rPr>
            </a:br>
            <a:r>
              <a:rPr lang="ru-RU" sz="2200">
                <a:solidFill>
                  <a:srgbClr val="002060"/>
                </a:solidFill>
              </a:rPr>
              <a:t>-  Употребляйте овощи, фрукты, ягоды</a:t>
            </a:r>
            <a:br>
              <a:rPr lang="ru-RU" sz="2200">
                <a:solidFill>
                  <a:srgbClr val="002060"/>
                </a:solidFill>
              </a:rPr>
            </a:br>
            <a:r>
              <a:rPr lang="ru-RU" sz="2200">
                <a:solidFill>
                  <a:srgbClr val="002060"/>
                </a:solidFill>
              </a:rPr>
              <a:t>- Соблюдайте режим дня и режим питания</a:t>
            </a:r>
            <a:br>
              <a:rPr lang="ru-RU" sz="2200">
                <a:solidFill>
                  <a:srgbClr val="002060"/>
                </a:solidFill>
              </a:rPr>
            </a:br>
            <a:r>
              <a:rPr lang="ru-RU" sz="2200">
                <a:solidFill>
                  <a:srgbClr val="002060"/>
                </a:solidFill>
              </a:rPr>
              <a:t>- Чаще гуляйте на свежем воздухе</a:t>
            </a:r>
            <a:br>
              <a:rPr lang="ru-RU" sz="2200">
                <a:solidFill>
                  <a:srgbClr val="002060"/>
                </a:solidFill>
              </a:rPr>
            </a:br>
            <a:r>
              <a:rPr lang="ru-RU" sz="2200">
                <a:solidFill>
                  <a:srgbClr val="002060"/>
                </a:solidFill>
              </a:rPr>
              <a:t>- Занимайтесь физкультурой, больше двигайтесь</a:t>
            </a:r>
            <a:br>
              <a:rPr lang="ru-RU" sz="2200">
                <a:solidFill>
                  <a:srgbClr val="002060"/>
                </a:solidFill>
              </a:rPr>
            </a:br>
            <a:r>
              <a:rPr lang="ru-RU" sz="2200">
                <a:solidFill>
                  <a:srgbClr val="002060"/>
                </a:solidFill>
              </a:rPr>
              <a:t>- Соблюдайте личную гигиену</a:t>
            </a:r>
            <a:br>
              <a:rPr lang="ru-RU">
                <a:solidFill>
                  <a:srgbClr val="002060"/>
                </a:solidFill>
              </a:rPr>
            </a:br>
            <a:endParaRPr>
              <a:solidFill>
                <a:srgbClr val="002060"/>
              </a:solidFill>
            </a:endParaRPr>
          </a:p>
        </p:txBody>
      </p:sp>
      <p:sp>
        <p:nvSpPr>
          <p:cNvPr id="286" name="Google Shape;286;p13"/>
          <p:cNvSpPr txBox="1"/>
          <p:nvPr>
            <p:ph idx="1" type="body"/>
          </p:nvPr>
        </p:nvSpPr>
        <p:spPr>
          <a:xfrm>
            <a:off x="3898836" y="4470400"/>
            <a:ext cx="5667194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ru-RU" sz="4000">
                <a:solidFill>
                  <a:srgbClr val="6C911C"/>
                </a:solidFill>
              </a:rPr>
              <a:t>И будете здоровы !</a:t>
            </a:r>
            <a:endParaRPr sz="4000">
              <a:solidFill>
                <a:srgbClr val="6C911C"/>
              </a:solidFill>
            </a:endParaRPr>
          </a:p>
        </p:txBody>
      </p:sp>
      <p:pic>
        <p:nvPicPr>
          <p:cNvPr id="287" name="Google Shape;28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62032" y="1974850"/>
            <a:ext cx="2247900" cy="203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5478" y="4470400"/>
            <a:ext cx="3029463" cy="238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"/>
          <p:cNvSpPr txBox="1"/>
          <p:nvPr>
            <p:ph type="title"/>
          </p:nvPr>
        </p:nvSpPr>
        <p:spPr>
          <a:xfrm>
            <a:off x="677334" y="545909"/>
            <a:ext cx="3854528" cy="475647"/>
          </a:xfrm>
          <a:prstGeom prst="rect">
            <a:avLst/>
          </a:prstGeom>
          <a:solidFill>
            <a:srgbClr val="BFE471"/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Comic Sans MS"/>
              <a:buNone/>
            </a:pPr>
            <a:r>
              <a:rPr b="1" i="1" lang="ru-RU">
                <a:solidFill>
                  <a:srgbClr val="00B050"/>
                </a:solidFill>
                <a:latin typeface="Comic Sans MS"/>
                <a:ea typeface="Comic Sans MS"/>
                <a:cs typeface="Comic Sans MS"/>
                <a:sym typeface="Comic Sans MS"/>
              </a:rPr>
              <a:t>Что же такое витамины?</a:t>
            </a:r>
            <a:endParaRPr b="1" i="1">
              <a:solidFill>
                <a:srgbClr val="00B05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55" name="Google Shape;155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60913" y="1021556"/>
            <a:ext cx="4513262" cy="4513262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"/>
          <p:cNvSpPr txBox="1"/>
          <p:nvPr>
            <p:ph idx="2" type="body"/>
          </p:nvPr>
        </p:nvSpPr>
        <p:spPr>
          <a:xfrm>
            <a:off x="658632" y="4242593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ru-RU">
                <a:solidFill>
                  <a:srgbClr val="FF0000"/>
                </a:solidFill>
              </a:rPr>
              <a:t>Витамины -</a:t>
            </a:r>
            <a:r>
              <a:rPr lang="ru-RU"/>
              <a:t> </a:t>
            </a:r>
            <a:r>
              <a:rPr lang="ru-RU">
                <a:solidFill>
                  <a:srgbClr val="002060"/>
                </a:solidFill>
              </a:rPr>
              <a:t>это вещества, которые организм обязательно должен получать с пищей. Слово «витамины» образовано от латинского слова «вита»,что в переводе означает «жизнь». </a:t>
            </a:r>
            <a:endParaRPr/>
          </a:p>
        </p:txBody>
      </p:sp>
      <p:pic>
        <p:nvPicPr>
          <p:cNvPr id="157" name="Google Shape;15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68565" y="1262703"/>
            <a:ext cx="1847850" cy="247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" name="Google Shape;162;p3"/>
          <p:cNvGraphicFramePr/>
          <p:nvPr/>
        </p:nvGraphicFramePr>
        <p:xfrm>
          <a:off x="899236" y="25564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{340FFE90-932B-41F1-B919-F37A930910DE}</a:tableStyleId>
              </a:tblPr>
              <a:tblGrid>
                <a:gridCol w="2531050"/>
                <a:gridCol w="3012625"/>
                <a:gridCol w="2919475"/>
              </a:tblGrid>
              <a:tr h="5713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rgbClr val="002060"/>
                          </a:solidFill>
                        </a:rPr>
                        <a:t>Название витамина</a:t>
                      </a:r>
                      <a:endParaRPr sz="1800" u="none" cap="none" strike="noStrike">
                        <a:solidFill>
                          <a:srgbClr val="D9F4C9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rgbClr val="002060"/>
                          </a:solidFill>
                        </a:rPr>
                        <a:t>Значение для организма</a:t>
                      </a:r>
                      <a:endParaRPr sz="1800" u="none" cap="none" strike="noStrike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rgbClr val="002060"/>
                          </a:solidFill>
                        </a:rPr>
                        <a:t>Где содержится</a:t>
                      </a:r>
                      <a:endParaRPr sz="1800" u="none" cap="none" strike="noStrike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12636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rgbClr val="FF0000"/>
                          </a:solidFill>
                        </a:rPr>
                        <a:t>А</a:t>
                      </a:r>
                      <a:endParaRPr sz="18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rgbClr val="002060"/>
                          </a:solidFill>
                        </a:rPr>
                        <a:t>Зрение, рост организма, хорошее состояние кожи и костей.</a:t>
                      </a:r>
                      <a:endParaRPr sz="1800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Молоко, масло,</a:t>
                      </a: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 яйца, печень, , рыба, морковь, абрикосы, персики, свежая зелень.</a:t>
                      </a:r>
                      <a:endParaRPr sz="1800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8959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FF0000"/>
                          </a:solidFill>
                        </a:rPr>
                        <a:t>В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FF0000"/>
                          </a:solidFill>
                        </a:rPr>
                        <a:t>(несколько видов)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Помогает</a:t>
                      </a: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 перерабатывать питательные вещества. Кровь, нервы, кожа.</a:t>
                      </a:r>
                      <a:endParaRPr sz="1800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Ржаной хлеб, дрожжи, печень, горох, бобы, мясо, яйца.</a:t>
                      </a:r>
                      <a:endParaRPr sz="1800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11144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FF0000"/>
                          </a:solidFill>
                        </a:rPr>
                        <a:t>С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Кровеносные сосуды.</a:t>
                      </a: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 Заживление ран. Защита от простуды.</a:t>
                      </a:r>
                      <a:endParaRPr sz="1800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Черная смородина, апельсины, лимоны, помидоры, клюква, лук, свежая зелень.</a:t>
                      </a:r>
                      <a:endParaRPr sz="1800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11144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FF0000"/>
                          </a:solidFill>
                        </a:rPr>
                        <a:t>D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Рост костей. Рост</a:t>
                      </a: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 и х</a:t>
                      </a: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орошее состояние зубов.</a:t>
                      </a:r>
                      <a:endParaRPr sz="1800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Рыбий жир, молоко, масло, сыр, яйца. Солнечные лучи.</a:t>
                      </a:r>
                      <a:endParaRPr sz="1800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5713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FF0000"/>
                          </a:solidFill>
                        </a:rPr>
                        <a:t>К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Свертывание крови</a:t>
                      </a:r>
                      <a:endParaRPr sz="1800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Свежая зелень, печень, лук, морская капуста</a:t>
                      </a:r>
                      <a:endParaRPr sz="1800">
                        <a:solidFill>
                          <a:srgbClr val="002060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"/>
          <p:cNvSpPr txBox="1"/>
          <p:nvPr>
            <p:ph type="title"/>
          </p:nvPr>
        </p:nvSpPr>
        <p:spPr>
          <a:xfrm>
            <a:off x="2299488" y="483632"/>
            <a:ext cx="6213787" cy="1101603"/>
          </a:xfrm>
          <a:prstGeom prst="rect">
            <a:avLst/>
          </a:prstGeom>
          <a:solidFill>
            <a:srgbClr val="F5C0A1"/>
          </a:solidFill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Trebuchet MS"/>
              <a:buNone/>
            </a:pPr>
            <a:r>
              <a:rPr lang="ru-RU" sz="6700">
                <a:solidFill>
                  <a:srgbClr val="FF0000"/>
                </a:solidFill>
              </a:rPr>
              <a:t>З А Г А Д К И</a:t>
            </a:r>
            <a:br>
              <a:rPr b="1" lang="ru-RU">
                <a:solidFill>
                  <a:schemeClr val="accent5"/>
                </a:solidFill>
              </a:rPr>
            </a:br>
            <a:endParaRPr b="1" i="1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69" name="Google Shape;169;p4"/>
          <p:cNvSpPr txBox="1"/>
          <p:nvPr>
            <p:ph idx="1" type="body"/>
          </p:nvPr>
        </p:nvSpPr>
        <p:spPr>
          <a:xfrm>
            <a:off x="677334" y="2160589"/>
            <a:ext cx="6856230" cy="10602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ru-RU" sz="24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Круглое, румяное, я расту на ветке. 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rPr lang="ru-RU" sz="24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Любят меня взрослые и маленькие детки. </a:t>
            </a:r>
            <a:endParaRPr sz="2400">
              <a:solidFill>
                <a:srgbClr val="00206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70" name="Google Shape;170;p4"/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5400" u="none" cap="none" strike="noStrike">
              <a:solidFill>
                <a:schemeClr val="accent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71" name="Google Shape;17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10734" y="1900245"/>
            <a:ext cx="3289110" cy="1779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38715" y="3466134"/>
            <a:ext cx="6473906" cy="125588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4"/>
          <p:cNvSpPr/>
          <p:nvPr/>
        </p:nvSpPr>
        <p:spPr>
          <a:xfrm>
            <a:off x="795121" y="5587830"/>
            <a:ext cx="60960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Заставит плакать всех вокруг, Хоть он и не драчун, а ... </a:t>
            </a:r>
            <a:endParaRPr b="0" i="0" sz="2400" u="none" cap="none" strike="noStrike">
              <a:solidFill>
                <a:srgbClr val="00206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74" name="Google Shape;174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12875" y="4950336"/>
            <a:ext cx="2061127" cy="1907664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4"/>
          <p:cNvSpPr txBox="1"/>
          <p:nvPr/>
        </p:nvSpPr>
        <p:spPr>
          <a:xfrm>
            <a:off x="3813838" y="3902875"/>
            <a:ext cx="615456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На плетне зеленый крюк, на крюке висит сундук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 сундуке пять ребят дружно рядышком сидят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Вдруг раскрылся сундук, все рассыпалось вокруг</a:t>
            </a:r>
            <a:endParaRPr sz="1800">
              <a:solidFill>
                <a:srgbClr val="00206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76" name="Google Shape;176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61226" y="3379270"/>
            <a:ext cx="2676525" cy="17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5"/>
          <p:cNvSpPr txBox="1"/>
          <p:nvPr/>
        </p:nvSpPr>
        <p:spPr>
          <a:xfrm>
            <a:off x="846162" y="696036"/>
            <a:ext cx="533627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От него здоровье, сила, и румянец щек всегда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Белое, а не белила, жидкое, а не вода</a:t>
            </a:r>
            <a:endParaRPr sz="1800">
              <a:solidFill>
                <a:srgbClr val="00206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82" name="Google Shape;18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6873" y="250990"/>
            <a:ext cx="2619375" cy="17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5"/>
          <p:cNvSpPr txBox="1"/>
          <p:nvPr/>
        </p:nvSpPr>
        <p:spPr>
          <a:xfrm>
            <a:off x="4143872" y="2975212"/>
            <a:ext cx="502237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Расколи лед – возьмешь серебро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Разрежь серебро- возьмешь золото</a:t>
            </a:r>
            <a:endParaRPr sz="1800">
              <a:solidFill>
                <a:srgbClr val="00206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84" name="Google Shape;18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1898" y="2345877"/>
            <a:ext cx="24003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5"/>
          <p:cNvSpPr txBox="1"/>
          <p:nvPr/>
        </p:nvSpPr>
        <p:spPr>
          <a:xfrm>
            <a:off x="1009935" y="4960392"/>
            <a:ext cx="357571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Отгадать легко и быстро, мягкий, пышный и душистый. Он и черный он и белый, а бывает подгорелый.</a:t>
            </a:r>
            <a:endParaRPr sz="1800">
              <a:solidFill>
                <a:srgbClr val="00206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86" name="Google Shape;186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86116" y="4760456"/>
            <a:ext cx="28575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"/>
          <p:cNvSpPr txBox="1"/>
          <p:nvPr>
            <p:ph type="title"/>
          </p:nvPr>
        </p:nvSpPr>
        <p:spPr>
          <a:xfrm>
            <a:off x="677334" y="609600"/>
            <a:ext cx="8596668" cy="811237"/>
          </a:xfrm>
          <a:prstGeom prst="rect">
            <a:avLst/>
          </a:prstGeom>
          <a:solidFill>
            <a:srgbClr val="B6E995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ru-RU"/>
              <a:t>Полезные и вредные продукты</a:t>
            </a:r>
            <a:endParaRPr/>
          </a:p>
        </p:txBody>
      </p:sp>
      <p:sp>
        <p:nvSpPr>
          <p:cNvPr id="192" name="Google Shape;192;p6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ru-RU">
                <a:solidFill>
                  <a:srgbClr val="FF0000"/>
                </a:solidFill>
              </a:rPr>
              <a:t>ВРЕДНО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93" name="Google Shape;193;p6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ru-RU">
                <a:latin typeface="Comic Sans MS"/>
                <a:ea typeface="Comic Sans MS"/>
                <a:cs typeface="Comic Sans MS"/>
                <a:sym typeface="Comic Sans MS"/>
              </a:rPr>
              <a:t>Кока-Кола и другие газированные напитки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>
                <a:latin typeface="Comic Sans MS"/>
                <a:ea typeface="Comic Sans MS"/>
                <a:cs typeface="Comic Sans MS"/>
                <a:sym typeface="Comic Sans MS"/>
              </a:rPr>
              <a:t>Чипсы, картофель фри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>
                <a:latin typeface="Comic Sans MS"/>
                <a:ea typeface="Comic Sans MS"/>
                <a:cs typeface="Comic Sans MS"/>
                <a:sym typeface="Comic Sans MS"/>
              </a:rPr>
              <a:t>Гамбургеры, хот-доги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>
                <a:latin typeface="Comic Sans MS"/>
                <a:ea typeface="Comic Sans MS"/>
                <a:cs typeface="Comic Sans MS"/>
                <a:sym typeface="Comic Sans MS"/>
              </a:rPr>
              <a:t>Торты, пирожные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>
                <a:latin typeface="Comic Sans MS"/>
                <a:ea typeface="Comic Sans MS"/>
                <a:cs typeface="Comic Sans MS"/>
                <a:sym typeface="Comic Sans MS"/>
              </a:rPr>
              <a:t>Жевательная резинка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>
                <a:latin typeface="Comic Sans MS"/>
                <a:ea typeface="Comic Sans MS"/>
                <a:cs typeface="Comic Sans MS"/>
                <a:sym typeface="Comic Sans MS"/>
              </a:rPr>
              <a:t>Майонез, кетчуп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>
                <a:latin typeface="Comic Sans MS"/>
                <a:ea typeface="Comic Sans MS"/>
                <a:cs typeface="Comic Sans MS"/>
                <a:sym typeface="Comic Sans MS"/>
              </a:rPr>
              <a:t>Колбаса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94" name="Google Shape;194;p6"/>
          <p:cNvSpPr txBox="1"/>
          <p:nvPr>
            <p:ph idx="3" type="body"/>
          </p:nvPr>
        </p:nvSpPr>
        <p:spPr>
          <a:xfrm>
            <a:off x="6284137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ru-RU">
                <a:solidFill>
                  <a:srgbClr val="00B0F0"/>
                </a:solidFill>
              </a:rPr>
              <a:t>ПОЛЕЗНО</a:t>
            </a:r>
            <a:endParaRPr>
              <a:solidFill>
                <a:srgbClr val="00B0F0"/>
              </a:solidFill>
            </a:endParaRPr>
          </a:p>
        </p:txBody>
      </p:sp>
      <p:sp>
        <p:nvSpPr>
          <p:cNvPr id="195" name="Google Shape;195;p6"/>
          <p:cNvSpPr txBox="1"/>
          <p:nvPr>
            <p:ph idx="4" type="body"/>
          </p:nvPr>
        </p:nvSpPr>
        <p:spPr>
          <a:xfrm>
            <a:off x="6284138" y="2737244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ru-RU"/>
              <a:t>Натуральные соки, молоко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/>
              <a:t>Орехи, фрукты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/>
              <a:t>Тушеные или свежие овощи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/>
              <a:t>Отварное и тушеное мясо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/>
              <a:t>Мед, сухофрукты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/>
              <a:t>Ягоды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ru-RU"/>
              <a:t>Сыр, яйца, творог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oogle Shape;200;p7"/>
          <p:cNvGrpSpPr/>
          <p:nvPr/>
        </p:nvGrpSpPr>
        <p:grpSpPr>
          <a:xfrm>
            <a:off x="840026" y="636743"/>
            <a:ext cx="8334126" cy="1515926"/>
            <a:chOff x="162691" y="27143"/>
            <a:chExt cx="8334126" cy="1515926"/>
          </a:xfrm>
        </p:grpSpPr>
        <p:sp>
          <p:nvSpPr>
            <p:cNvPr id="201" name="Google Shape;201;p7"/>
            <p:cNvSpPr/>
            <p:nvPr/>
          </p:nvSpPr>
          <p:spPr>
            <a:xfrm flipH="1">
              <a:off x="162691" y="27143"/>
              <a:ext cx="2435006" cy="12168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96C443"/>
                </a:gs>
                <a:gs pos="78000">
                  <a:srgbClr val="83B01F"/>
                </a:gs>
                <a:gs pos="100000">
                  <a:srgbClr val="83B01F"/>
                </a:gs>
              </a:gsLst>
              <a:lin ang="5400000" scaled="0"/>
            </a:gradFill>
            <a:ln>
              <a:noFill/>
            </a:ln>
            <a:effectLst>
              <a:outerShdw blurRad="38100" rotWithShape="0" dir="5400000" dist="254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7"/>
            <p:cNvSpPr txBox="1"/>
            <p:nvPr/>
          </p:nvSpPr>
          <p:spPr>
            <a:xfrm>
              <a:off x="222090" y="86542"/>
              <a:ext cx="2316208" cy="10980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Надо кушать помидоры,</a:t>
              </a:r>
              <a:b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</a:br>
              <a: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Фрукты, овощи, лимоны</a:t>
              </a:r>
              <a:b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</a:br>
              <a: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Кашу – утром, суп в обед</a:t>
              </a:r>
              <a:b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</a:br>
              <a: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А на ужин винегрет</a:t>
              </a:r>
              <a:br>
                <a:rPr b="0" lang="ru-RU" sz="1400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</a:br>
              <a:endParaRPr sz="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03" name="Google Shape;203;p7"/>
            <p:cNvSpPr/>
            <p:nvPr/>
          </p:nvSpPr>
          <p:spPr>
            <a:xfrm>
              <a:off x="2746420" y="326269"/>
              <a:ext cx="2963013" cy="12168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96C443"/>
                </a:gs>
                <a:gs pos="78000">
                  <a:srgbClr val="83B01F"/>
                </a:gs>
                <a:gs pos="100000">
                  <a:srgbClr val="83B01F"/>
                </a:gs>
              </a:gsLst>
              <a:lin ang="5400000" scaled="0"/>
            </a:gradFill>
            <a:ln>
              <a:noFill/>
            </a:ln>
            <a:effectLst>
              <a:outerShdw blurRad="38100" rotWithShape="0" dir="5400000" dist="254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7"/>
            <p:cNvSpPr txBox="1"/>
            <p:nvPr/>
          </p:nvSpPr>
          <p:spPr>
            <a:xfrm>
              <a:off x="2805819" y="385668"/>
              <a:ext cx="2844215" cy="10980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Ну, а если свой обед </a:t>
              </a:r>
              <a:b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</a:br>
              <a: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Ты начнешь с кулька конфет</a:t>
              </a:r>
              <a:b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</a:br>
              <a: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Жвачкой импортной закусишь, </a:t>
              </a:r>
              <a:b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</a:br>
              <a:r>
                <a:rPr b="0" lang="ru-RU" sz="14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Шоколадкой подсластишь</a:t>
              </a:r>
              <a:endParaRPr sz="14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05" name="Google Shape;205;p7"/>
            <p:cNvSpPr/>
            <p:nvPr/>
          </p:nvSpPr>
          <p:spPr>
            <a:xfrm>
              <a:off x="5754910" y="140214"/>
              <a:ext cx="2741907" cy="117471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96C443"/>
                </a:gs>
                <a:gs pos="78000">
                  <a:srgbClr val="83B01F"/>
                </a:gs>
                <a:gs pos="100000">
                  <a:srgbClr val="83B01F"/>
                </a:gs>
              </a:gsLst>
              <a:lin ang="5400000" scaled="0"/>
            </a:gradFill>
            <a:ln>
              <a:noFill/>
            </a:ln>
            <a:effectLst>
              <a:outerShdw blurRad="38100" rotWithShape="0" dir="5400000" dist="254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7"/>
            <p:cNvSpPr txBox="1"/>
            <p:nvPr/>
          </p:nvSpPr>
          <p:spPr>
            <a:xfrm>
              <a:off x="5812255" y="197559"/>
              <a:ext cx="2627217" cy="10600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200">
                  <a:solidFill>
                    <a:srgbClr val="00206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То тогда наверняка,</a:t>
              </a:r>
              <a:br>
                <a:rPr b="0" lang="ru-RU" sz="1200">
                  <a:solidFill>
                    <a:srgbClr val="00206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</a:br>
              <a:r>
                <a:rPr b="0" lang="ru-RU" sz="1200">
                  <a:solidFill>
                    <a:srgbClr val="00206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Ваши спутники всегда</a:t>
              </a:r>
              <a:br>
                <a:rPr b="0" lang="ru-RU" sz="1200">
                  <a:solidFill>
                    <a:srgbClr val="00206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</a:br>
              <a:r>
                <a:rPr b="0" lang="ru-RU" sz="1200">
                  <a:solidFill>
                    <a:srgbClr val="00206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Близорукость, бледный вид</a:t>
              </a:r>
              <a:br>
                <a:rPr b="0" lang="ru-RU" sz="1200">
                  <a:solidFill>
                    <a:srgbClr val="00206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</a:br>
              <a:r>
                <a:rPr b="0" lang="ru-RU" sz="1200">
                  <a:solidFill>
                    <a:srgbClr val="00206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И неважный аппетит</a:t>
              </a:r>
              <a:br>
                <a:rPr b="0" lang="ru-RU" sz="1100">
                  <a:solidFill>
                    <a:srgbClr val="00206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</a:br>
              <a:endParaRPr sz="1100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sp>
        <p:nvSpPr>
          <p:cNvPr id="207" name="Google Shape;207;p7"/>
          <p:cNvSpPr txBox="1"/>
          <p:nvPr>
            <p:ph idx="1" type="body"/>
          </p:nvPr>
        </p:nvSpPr>
        <p:spPr>
          <a:xfrm>
            <a:off x="3992349" y="5575758"/>
            <a:ext cx="5281654" cy="10986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ru-RU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А ты правильно питаешься?</a:t>
            </a:r>
            <a:endParaRPr sz="280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208" name="Google Shape;20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5008" y="1924524"/>
            <a:ext cx="1545360" cy="1399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02747" y="2975307"/>
            <a:ext cx="1214291" cy="1209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3761" y="4218261"/>
            <a:ext cx="1307855" cy="1067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992349" y="2170956"/>
            <a:ext cx="1924856" cy="1024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142542" y="3313841"/>
            <a:ext cx="1670759" cy="957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142542" y="4271263"/>
            <a:ext cx="1666253" cy="1186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642709" y="2602523"/>
            <a:ext cx="2416885" cy="2307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0176253" y="4960335"/>
            <a:ext cx="1511124" cy="1714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7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822381" y="5286154"/>
            <a:ext cx="1594657" cy="10934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8"/>
          <p:cNvSpPr txBox="1"/>
          <p:nvPr>
            <p:ph type="title"/>
          </p:nvPr>
        </p:nvSpPr>
        <p:spPr>
          <a:xfrm>
            <a:off x="677335" y="609599"/>
            <a:ext cx="8596668" cy="4609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omic Sans MS"/>
              <a:buNone/>
            </a:pPr>
            <a:r>
              <a:rPr i="1"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Если вы хотите реже простужаться, быть бодрыми, быстрее выздоравливать при болезни, вам нужен </a:t>
            </a:r>
            <a:r>
              <a:rPr i="1" lang="ru-RU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Витамин</a:t>
            </a:r>
            <a:r>
              <a:rPr i="1"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 </a:t>
            </a:r>
            <a:br>
              <a:rPr i="1"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endParaRPr i="1" sz="2800">
              <a:solidFill>
                <a:srgbClr val="00206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22" name="Google Shape;222;p8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ru-RU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Повышает сопротивляемость к инфекциям, укрепляет кровеносные сосуды, поддерживает в здоровом состоянии десны, зубы, кости.</a:t>
            </a:r>
            <a:endParaRPr/>
          </a:p>
        </p:txBody>
      </p:sp>
      <p:pic>
        <p:nvPicPr>
          <p:cNvPr id="223" name="Google Shape;22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8764" y="1908056"/>
            <a:ext cx="2751185" cy="2537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2747" y="1908056"/>
            <a:ext cx="1199272" cy="1277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87431" y="1908056"/>
            <a:ext cx="1356101" cy="1313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848944" y="2009203"/>
            <a:ext cx="986907" cy="905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975669" y="1927274"/>
            <a:ext cx="1607918" cy="1294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742635" y="3321905"/>
            <a:ext cx="1747911" cy="1651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961824" y="3280361"/>
            <a:ext cx="2208610" cy="1548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9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omic Sans MS"/>
              <a:buNone/>
            </a:pPr>
            <a:r>
              <a:rPr i="1"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Если вы хотите хорошо расти, хорошо видеть и иметь крепкие зубы, вам нужен </a:t>
            </a:r>
            <a:r>
              <a:rPr i="1" lang="ru-RU" sz="2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Витамин</a:t>
            </a:r>
            <a:r>
              <a:rPr i="1" lang="ru-RU" sz="280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/>
          </a:p>
        </p:txBody>
      </p:sp>
      <p:sp>
        <p:nvSpPr>
          <p:cNvPr id="235" name="Google Shape;235;p9"/>
          <p:cNvSpPr txBox="1"/>
          <p:nvPr>
            <p:ph idx="1" type="body"/>
          </p:nvPr>
        </p:nvSpPr>
        <p:spPr>
          <a:xfrm>
            <a:off x="677335" y="5274602"/>
            <a:ext cx="8596668" cy="76675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ru-RU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Укрепляет зрение, способствует росту, оздоравливает кожу </a:t>
            </a:r>
            <a:endParaRPr/>
          </a:p>
        </p:txBody>
      </p:sp>
      <p:pic>
        <p:nvPicPr>
          <p:cNvPr id="236" name="Google Shape;23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66627" y="1871003"/>
            <a:ext cx="3336095" cy="2291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7336" y="1871003"/>
            <a:ext cx="2051796" cy="1463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29132" y="1922048"/>
            <a:ext cx="1899139" cy="1229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85911" y="1871003"/>
            <a:ext cx="1894156" cy="1335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65017" y="3334043"/>
            <a:ext cx="1864116" cy="1434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711026" y="3377454"/>
            <a:ext cx="2074885" cy="1569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628271" y="3433138"/>
            <a:ext cx="2209435" cy="13685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Грань">
  <a:themeElements>
    <a:clrScheme name="Грань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2015-06-09T21:18:33Z</dcterms:created>
  <dc:creator>Asus User</dc:creator>
</cp:coreProperties>
</file>