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60" r:id="rId6"/>
    <p:sldId id="271" r:id="rId7"/>
    <p:sldId id="284" r:id="rId8"/>
    <p:sldId id="285" r:id="rId9"/>
    <p:sldId id="261" r:id="rId10"/>
    <p:sldId id="263" r:id="rId11"/>
    <p:sldId id="264" r:id="rId12"/>
    <p:sldId id="273" r:id="rId13"/>
    <p:sldId id="274" r:id="rId14"/>
    <p:sldId id="265" r:id="rId15"/>
    <p:sldId id="268" r:id="rId16"/>
    <p:sldId id="270" r:id="rId17"/>
    <p:sldId id="269" r:id="rId18"/>
    <p:sldId id="262" r:id="rId19"/>
    <p:sldId id="275" r:id="rId20"/>
    <p:sldId id="276" r:id="rId21"/>
    <p:sldId id="286" r:id="rId22"/>
    <p:sldId id="277" r:id="rId23"/>
    <p:sldId id="278" r:id="rId24"/>
    <p:sldId id="287" r:id="rId25"/>
    <p:sldId id="28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000066"/>
    <a:srgbClr val="A42C8D"/>
    <a:srgbClr val="C40CBB"/>
    <a:srgbClr val="0000CC"/>
    <a:srgbClr val="FF0066"/>
    <a:srgbClr val="58267E"/>
    <a:srgbClr val="CC0000"/>
    <a:srgbClr val="1D8745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70" y="12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ло\Desktop\133119452_4248238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58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3284984"/>
            <a:ext cx="8424936" cy="1152128"/>
          </a:xfrm>
          <a:prstGeom prst="rect">
            <a:avLst/>
          </a:prstGeom>
          <a:noFill/>
        </p:spPr>
        <p:txBody>
          <a:bodyPr wrap="none" rtlCol="0">
            <a:prstTxWarp prst="textDeflate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>
                  <a:solidFill>
                    <a:srgbClr val="FF0066"/>
                  </a:solidFill>
                </a:ln>
                <a:solidFill>
                  <a:srgbClr val="0000E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Вода – источник жизни на Земле.</a:t>
            </a:r>
            <a:endParaRPr lang="ru-RU" sz="4400" b="1" spc="50" dirty="0">
              <a:ln w="11430">
                <a:solidFill>
                  <a:srgbClr val="FF0066"/>
                </a:solidFill>
              </a:ln>
              <a:solidFill>
                <a:srgbClr val="0000E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37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293225"/>
            <a:ext cx="856895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+mj-lt"/>
              </a:rPr>
              <a:t>МУНИЦИПАЛЬНОЕ БЮДЖЕТНОЕ  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+mj-lt"/>
              </a:rPr>
              <a:t>ДОШКОЛЬНОЕ  ОБРАЗОВАТЕЛЬНОЕ  УЧРЕЖДЕНИЕ </a:t>
            </a:r>
          </a:p>
          <a:p>
            <a:pPr algn="ctr">
              <a:lnSpc>
                <a:spcPct val="80000"/>
              </a:lnSpc>
              <a:defRPr/>
            </a:pP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+mj-lt"/>
              </a:rPr>
              <a:t>«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+mj-lt"/>
              </a:rPr>
              <a:t>БЛАГОВЕЩЕНСКИЙ ДЕТСКИЙ САД «СВЕТЛЯЧОК» </a:t>
            </a:r>
          </a:p>
          <a:p>
            <a:pPr algn="ctr">
              <a:lnSpc>
                <a:spcPct val="80000"/>
              </a:lnSpc>
              <a:defRPr/>
            </a:pP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+mj-lt"/>
              </a:rPr>
              <a:t>р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+mj-lt"/>
              </a:rPr>
              <a:t>. п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+mj-lt"/>
              </a:rPr>
              <a:t>. БЛАГОВЕЩЕНКА   АЛТАЙСКОГО КРАЯ»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07904" y="1844824"/>
            <a:ext cx="4812536" cy="1139829"/>
          </a:xfrm>
          <a:prstGeom prst="rect">
            <a:avLst/>
          </a:prstGeom>
          <a:noFill/>
        </p:spPr>
        <p:txBody>
          <a:bodyPr wrap="none" rtlCol="0">
            <a:prstTxWarp prst="textDoubleWave1">
              <a:avLst/>
            </a:prstTxWarp>
            <a:spAutoFit/>
          </a:bodyPr>
          <a:lstStyle/>
          <a:p>
            <a:r>
              <a:rPr lang="ru-RU" sz="2800" b="1" dirty="0" smtClean="0">
                <a:ln w="24500" cmpd="dbl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9900CC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anose="020B0A04020102020204" pitchFamily="34" charset="0"/>
              </a:rPr>
              <a:t>Экологический проект</a:t>
            </a:r>
            <a:endParaRPr lang="ru-RU" sz="2800" b="1" dirty="0">
              <a:ln w="24500" cmpd="dbl">
                <a:solidFill>
                  <a:srgbClr val="002060"/>
                </a:solidFill>
                <a:prstDash val="solid"/>
                <a:miter lim="800000"/>
              </a:ln>
              <a:solidFill>
                <a:srgbClr val="9900CC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3968" y="5877272"/>
            <a:ext cx="4536504" cy="56299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 w="10160">
                  <a:solidFill>
                    <a:srgbClr val="000066"/>
                  </a:solidFill>
                  <a:prstDash val="solid"/>
                </a:ln>
                <a:solidFill>
                  <a:srgbClr val="33CC33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Воспитатель:</a:t>
            </a:r>
          </a:p>
          <a:p>
            <a:pPr algn="ctr"/>
            <a:r>
              <a:rPr lang="ru-RU" b="1" dirty="0" smtClean="0">
                <a:ln w="10160">
                  <a:solidFill>
                    <a:srgbClr val="000066"/>
                  </a:solidFill>
                  <a:prstDash val="solid"/>
                </a:ln>
                <a:solidFill>
                  <a:srgbClr val="33CC33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 Иванкова Татьяна Викторовна</a:t>
            </a:r>
            <a:endParaRPr lang="ru-RU" b="1" dirty="0">
              <a:ln w="10160">
                <a:solidFill>
                  <a:srgbClr val="000066"/>
                </a:solidFill>
                <a:prstDash val="solid"/>
              </a:ln>
              <a:solidFill>
                <a:srgbClr val="33CC33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1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58189" y="1320428"/>
            <a:ext cx="6285746" cy="668879"/>
          </a:xfrm>
          <a:prstGeom prst="rect">
            <a:avLst/>
          </a:prstGeom>
          <a:noFill/>
        </p:spPr>
        <p:txBody>
          <a:bodyPr wrap="none" rtlCol="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66"/>
                </a:solidFill>
              </a:rPr>
              <a:t>Содержание работы с детьми:</a:t>
            </a:r>
            <a:endParaRPr lang="ru-RU" sz="2800" b="1" dirty="0">
              <a:solidFill>
                <a:srgbClr val="FF00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2161141"/>
            <a:ext cx="5472608" cy="403763"/>
          </a:xfrm>
          <a:prstGeom prst="rect">
            <a:avLst/>
          </a:prstGeom>
          <a:noFill/>
        </p:spPr>
        <p:txBody>
          <a:bodyPr wrap="none" rtlCol="0">
            <a:prstTxWarp prst="textDoubleWave1">
              <a:avLst/>
            </a:prstTxWarp>
            <a:spAutoFit/>
          </a:bodyPr>
          <a:lstStyle/>
          <a:p>
            <a:r>
              <a:rPr lang="ru-RU" b="1" dirty="0" smtClean="0">
                <a:solidFill>
                  <a:srgbClr val="0000CC"/>
                </a:solidFill>
              </a:rPr>
              <a:t>Познавательные беседы</a:t>
            </a:r>
            <a:endParaRPr lang="ru-RU" b="1" dirty="0">
              <a:solidFill>
                <a:srgbClr val="0000CC"/>
              </a:solidFill>
            </a:endParaRPr>
          </a:p>
        </p:txBody>
      </p:sp>
      <p:pic>
        <p:nvPicPr>
          <p:cNvPr id="10" name="Рисунок 9" descr="20190917_092325"/>
          <p:cNvPicPr>
            <a:picLocks noGrp="1" noChangeAspect="1"/>
          </p:cNvPicPr>
          <p:nvPr isPhoto="1"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41710" y="2976366"/>
            <a:ext cx="3460579" cy="2772307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600000" lon="1800000" rev="300000"/>
            </a:camera>
            <a:lightRig rig="threePt" dir="t"/>
          </a:scene3d>
        </p:spPr>
      </p:pic>
      <p:pic>
        <p:nvPicPr>
          <p:cNvPr id="11" name="Рисунок 10" descr="20190919_101148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7855" y="2458572"/>
            <a:ext cx="2019578" cy="223224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300000"/>
            </a:camera>
            <a:lightRig rig="threePt" dir="t"/>
          </a:scene3d>
        </p:spPr>
      </p:pic>
      <p:pic>
        <p:nvPicPr>
          <p:cNvPr id="12" name="Рисунок 11" descr="20190918_154951"/>
          <p:cNvPicPr>
            <a:picLocks noGrp="1" noChangeAspect="1"/>
          </p:cNvPicPr>
          <p:nvPr isPhoto="1"/>
        </p:nvPicPr>
        <p:blipFill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433219" y="4402790"/>
            <a:ext cx="2012868" cy="2376262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868534" lon="397181" rev="561254"/>
            </a:camera>
            <a:lightRig rig="threePt" dir="t"/>
          </a:scene3d>
        </p:spPr>
      </p:pic>
      <p:sp>
        <p:nvSpPr>
          <p:cNvPr id="2" name="TextBox 1"/>
          <p:cNvSpPr txBox="1"/>
          <p:nvPr/>
        </p:nvSpPr>
        <p:spPr>
          <a:xfrm>
            <a:off x="2303747" y="503401"/>
            <a:ext cx="4680520" cy="43640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3200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Основной этап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pic>
        <p:nvPicPr>
          <p:cNvPr id="13" name="Рисунок 12" descr="20190926_154748"/>
          <p:cNvPicPr>
            <a:picLocks noGrp="1" noChangeAspect="1"/>
          </p:cNvPicPr>
          <p:nvPr isPhoto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00508" y="3252335"/>
            <a:ext cx="3375631" cy="2664296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21000000"/>
            </a:camera>
            <a:lightRig rig="threePt" dir="t"/>
          </a:scene3d>
        </p:spPr>
      </p:pic>
      <p:pic>
        <p:nvPicPr>
          <p:cNvPr id="1027" name="Picture 3" descr="C:\Users\ло\Desktop\655415_9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308171"/>
            <a:ext cx="2051720" cy="180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41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73166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9703" y="404664"/>
            <a:ext cx="8584593" cy="124679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Чтение художественной литературы, рассматривание книг, картинок, энциклопедий, просмотр мультфильмов по теме</a:t>
            </a:r>
            <a:endParaRPr lang="ru-RU" sz="2400" b="1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 descr="20190916_114402"/>
          <p:cNvPicPr>
            <a:picLocks noGrp="1" noChangeAspect="1"/>
          </p:cNvPicPr>
          <p:nvPr isPhoto="1"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7852" y="1877305"/>
            <a:ext cx="3002619" cy="3083316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21299999"/>
            </a:camera>
            <a:lightRig rig="threePt" dir="t"/>
          </a:scene3d>
        </p:spPr>
      </p:pic>
      <p:pic>
        <p:nvPicPr>
          <p:cNvPr id="8" name="Рисунок 7" descr="20190917_115750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31838" y="4077071"/>
            <a:ext cx="2592289" cy="2736305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9" name="Рисунок 8" descr="20190919_100327"/>
          <p:cNvPicPr>
            <a:picLocks noGrp="1" noChangeAspect="1"/>
          </p:cNvPicPr>
          <p:nvPr isPhoto="1"/>
        </p:nvPicPr>
        <p:blipFill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891271"/>
            <a:ext cx="3312368" cy="299184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300000"/>
            </a:camera>
            <a:lightRig rig="threePt" dir="t"/>
          </a:scene3d>
        </p:spPr>
      </p:pic>
      <p:pic>
        <p:nvPicPr>
          <p:cNvPr id="2054" name="Picture 6" descr="C:\Users\ло\Desktop\8952.750x0.jpe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7354" y="1988840"/>
            <a:ext cx="2088232" cy="19286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06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20955" y="332656"/>
            <a:ext cx="5544616" cy="36933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Дидактические игры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68875" y="1124744"/>
            <a:ext cx="2448272" cy="304797"/>
          </a:xfrm>
          <a:prstGeom prst="rect">
            <a:avLst/>
          </a:prstGeom>
          <a:noFill/>
        </p:spPr>
        <p:txBody>
          <a:bodyPr wrap="none" rtlCol="0">
            <a:prstTxWarp prst="textWave1">
              <a:avLst/>
            </a:prstTxWarp>
            <a:spAutoFit/>
          </a:bodyPr>
          <a:lstStyle/>
          <a:p>
            <a:r>
              <a:rPr lang="ru-RU" dirty="0" smtClean="0"/>
              <a:t>«В море, океане»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652120" y="1124744"/>
            <a:ext cx="2592287" cy="297717"/>
          </a:xfrm>
          <a:prstGeom prst="rect">
            <a:avLst/>
          </a:prstGeom>
          <a:noFill/>
        </p:spPr>
        <p:txBody>
          <a:bodyPr wrap="none" rtlCol="0">
            <a:prstTxWarp prst="textWave1">
              <a:avLst/>
            </a:prstTxWarp>
            <a:spAutoFit/>
          </a:bodyPr>
          <a:lstStyle/>
          <a:p>
            <a:r>
              <a:rPr lang="ru-RU" dirty="0" smtClean="0"/>
              <a:t>«Кто где живет»</a:t>
            </a:r>
            <a:endParaRPr lang="ru-RU" dirty="0"/>
          </a:p>
        </p:txBody>
      </p:sp>
      <p:pic>
        <p:nvPicPr>
          <p:cNvPr id="8" name="Рисунок 7" descr="20190926_160331"/>
          <p:cNvPicPr>
            <a:picLocks noGrp="1" noChangeAspect="1"/>
          </p:cNvPicPr>
          <p:nvPr isPhoto="1"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95403" y="1600039"/>
            <a:ext cx="4027256" cy="4127209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21299999"/>
            </a:camera>
            <a:lightRig rig="threePt" dir="t"/>
          </a:scene3d>
        </p:spPr>
      </p:pic>
      <p:pic>
        <p:nvPicPr>
          <p:cNvPr id="9" name="Рисунок 8" descr="20190926_161251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5367" y="1572945"/>
            <a:ext cx="4027256" cy="4138966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3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21355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513544"/>
            <a:ext cx="2816540" cy="369332"/>
          </a:xfrm>
          <a:prstGeom prst="rect">
            <a:avLst/>
          </a:prstGeom>
          <a:noFill/>
        </p:spPr>
        <p:txBody>
          <a:bodyPr wrap="none" rtlCol="0">
            <a:prstTxWarp prst="textWave1">
              <a:avLst/>
            </a:prstTxWarp>
            <a:spAutoFit/>
          </a:bodyPr>
          <a:lstStyle/>
          <a:p>
            <a:r>
              <a:rPr lang="ru-RU" dirty="0"/>
              <a:t>«В небе, на земле, в воде»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32240" y="513544"/>
            <a:ext cx="1895775" cy="369332"/>
          </a:xfrm>
          <a:prstGeom prst="rect">
            <a:avLst/>
          </a:prstGeom>
        </p:spPr>
        <p:txBody>
          <a:bodyPr wrap="none">
            <a:prstTxWarp prst="textWave1">
              <a:avLst/>
            </a:prstTxWarp>
            <a:spAutoFit/>
          </a:bodyPr>
          <a:lstStyle/>
          <a:p>
            <a:r>
              <a:rPr lang="ru-RU" dirty="0"/>
              <a:t>«Где живет вода?</a:t>
            </a:r>
          </a:p>
        </p:txBody>
      </p:sp>
      <p:pic>
        <p:nvPicPr>
          <p:cNvPr id="5" name="Рисунок 4" descr="20191001_154713"/>
          <p:cNvPicPr>
            <a:picLocks noGrp="1" noChangeAspect="1"/>
          </p:cNvPicPr>
          <p:nvPr isPhoto="1"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9131" y="833994"/>
            <a:ext cx="2572341" cy="2971705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300000"/>
            </a:camera>
            <a:lightRig rig="threePt" dir="t"/>
          </a:scene3d>
        </p:spPr>
      </p:pic>
      <p:pic>
        <p:nvPicPr>
          <p:cNvPr id="6" name="Рисунок 5" descr="20191001_155042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92720" y="854783"/>
            <a:ext cx="2544282" cy="2958179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21299999"/>
            </a:camera>
            <a:lightRig rig="threePt" dir="t"/>
          </a:scene3d>
        </p:spPr>
      </p:pic>
      <p:sp>
        <p:nvSpPr>
          <p:cNvPr id="7" name="TextBox 6"/>
          <p:cNvSpPr txBox="1"/>
          <p:nvPr/>
        </p:nvSpPr>
        <p:spPr>
          <a:xfrm>
            <a:off x="3941955" y="3077878"/>
            <a:ext cx="1260089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ru-RU" dirty="0" smtClean="0"/>
              <a:t>«Рыбалка»</a:t>
            </a:r>
            <a:endParaRPr lang="ru-RU" dirty="0"/>
          </a:p>
        </p:txBody>
      </p:sp>
      <p:pic>
        <p:nvPicPr>
          <p:cNvPr id="9" name="Рисунок 8" descr="20191001_160652"/>
          <p:cNvPicPr>
            <a:picLocks noGrp="1" noChangeAspect="1"/>
          </p:cNvPicPr>
          <p:nvPr isPhoto="1"/>
        </p:nvPicPr>
        <p:blipFill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86452" y="3254784"/>
            <a:ext cx="3318001" cy="3888431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0" name="Picture 2" descr="C:\Users\ло\Desktop\0_d9c20_62978a6b_ori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1154" y="719269"/>
            <a:ext cx="2848599" cy="2183810"/>
          </a:xfrm>
          <a:prstGeom prst="rect">
            <a:avLst/>
          </a:prstGeom>
          <a:noFill/>
          <a:scene3d>
            <a:camera prst="orthographicFront">
              <a:rot lat="0" lon="0" rev="6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20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9141" y="593490"/>
            <a:ext cx="8005718" cy="58477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Экскурсия на центральное озеро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 descr="IMG_9142"/>
          <p:cNvPicPr>
            <a:picLocks noGrp="1" noChangeAspect="1"/>
          </p:cNvPicPr>
          <p:nvPr isPhoto="1"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5" y="4068763"/>
            <a:ext cx="4134348" cy="268932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5" name="Рисунок 4" descr="20190928_200500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1649694"/>
            <a:ext cx="2198987" cy="2282465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7" name="Рисунок 6" descr="IMG_9127"/>
          <p:cNvPicPr>
            <a:picLocks noGrp="1" noChangeAspect="1"/>
          </p:cNvPicPr>
          <p:nvPr isPhoto="1"/>
        </p:nvPicPr>
        <p:blipFill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0580" y="1396910"/>
            <a:ext cx="2766263" cy="253524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8" name="Рисунок 7" descr="IMG_9130"/>
          <p:cNvPicPr>
            <a:picLocks noGrp="1" noChangeAspect="1"/>
          </p:cNvPicPr>
          <p:nvPr isPhoto="1"/>
        </p:nvPicPr>
        <p:blipFill>
          <a:blip r:embed="rId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396909"/>
            <a:ext cx="3627258" cy="2671853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9" name="Рисунок 8" descr="IMG_9134"/>
          <p:cNvPicPr>
            <a:picLocks noGrp="1" noChangeAspect="1"/>
          </p:cNvPicPr>
          <p:nvPr isPhoto="1"/>
        </p:nvPicPr>
        <p:blipFill>
          <a:blip r:embed="rId7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4068763"/>
            <a:ext cx="4248472" cy="268932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8975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2813100" y="188640"/>
            <a:ext cx="3559098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Inflate">
              <a:avLst/>
            </a:prstTxWarp>
          </a:bodyPr>
          <a:lstStyle/>
          <a:p>
            <a:pPr algn="ctr"/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</a:rPr>
              <a:t>Использование воды детьми в детском саду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9900CC"/>
              </a:solidFill>
            </a:endParaRPr>
          </a:p>
        </p:txBody>
      </p:sp>
      <p:pic>
        <p:nvPicPr>
          <p:cNvPr id="8" name="Рисунок 7" descr="20190930_110509"/>
          <p:cNvPicPr>
            <a:picLocks noGrp="1" noChangeAspect="1"/>
          </p:cNvPicPr>
          <p:nvPr isPhoto="1"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64753" y="3708456"/>
            <a:ext cx="2895759" cy="248086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21299999"/>
            </a:camera>
            <a:lightRig rig="threePt" dir="t"/>
          </a:scene3d>
        </p:spPr>
      </p:pic>
      <p:pic>
        <p:nvPicPr>
          <p:cNvPr id="9" name="Рисунок 8" descr="20190930_105409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6601" y="2091931"/>
            <a:ext cx="3121910" cy="23414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20190910_151135"/>
          <p:cNvPicPr>
            <a:picLocks noGrp="1" noChangeAspect="1"/>
          </p:cNvPicPr>
          <p:nvPr isPhoto="1"/>
        </p:nvPicPr>
        <p:blipFill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85085" y="476636"/>
            <a:ext cx="3120345" cy="2451679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20999999"/>
            </a:camera>
            <a:lightRig rig="threePt" dir="t"/>
          </a:scene3d>
        </p:spPr>
      </p:pic>
      <p:pic>
        <p:nvPicPr>
          <p:cNvPr id="11" name="Рисунок 10" descr="20191002_214141"/>
          <p:cNvPicPr>
            <a:picLocks noGrp="1" noChangeAspect="1"/>
          </p:cNvPicPr>
          <p:nvPr isPhoto="1"/>
        </p:nvPicPr>
        <p:blipFill>
          <a:blip r:embed="rId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8" y="226759"/>
            <a:ext cx="2520281" cy="320224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600000"/>
            </a:camera>
            <a:lightRig rig="threePt" dir="t"/>
          </a:scene3d>
        </p:spPr>
      </p:pic>
      <p:pic>
        <p:nvPicPr>
          <p:cNvPr id="12" name="Рисунок 11" descr="20191003_210422"/>
          <p:cNvPicPr>
            <a:picLocks noGrp="1" noChangeAspect="1"/>
          </p:cNvPicPr>
          <p:nvPr isPhoto="1"/>
        </p:nvPicPr>
        <p:blipFill>
          <a:blip r:embed="rId7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9" y="3573046"/>
            <a:ext cx="2520281" cy="2823723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21299992" rev="300000"/>
            </a:camera>
            <a:lightRig rig="threePt" dir="t"/>
          </a:scene3d>
        </p:spPr>
      </p:pic>
      <p:pic>
        <p:nvPicPr>
          <p:cNvPr id="13" name="Рисунок 12" descr="20191001_155922"/>
          <p:cNvPicPr>
            <a:picLocks noGrp="1" noChangeAspect="1"/>
          </p:cNvPicPr>
          <p:nvPr isPhoto="1"/>
        </p:nvPicPr>
        <p:blipFill>
          <a:blip r:embed="rId8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45864" y="4672596"/>
            <a:ext cx="2196288" cy="201622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3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56710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79636" y="322410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Наблюдение  на прогулке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 descr="20190916_102324"/>
          <p:cNvPicPr>
            <a:picLocks noGrp="1" noChangeAspect="1"/>
          </p:cNvPicPr>
          <p:nvPr isPhoto="1"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8916" y="1321164"/>
            <a:ext cx="2880320" cy="248748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21301143" lon="21573786" rev="301140"/>
            </a:camera>
            <a:lightRig rig="threePt" dir="t"/>
          </a:scene3d>
        </p:spPr>
      </p:pic>
      <p:pic>
        <p:nvPicPr>
          <p:cNvPr id="6" name="Рисунок 5" descr="20190911_105557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21025" y="1334418"/>
            <a:ext cx="2707572" cy="2349239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21301143" lon="26213" rev="21298858"/>
            </a:camera>
            <a:lightRig rig="threePt" dir="t"/>
          </a:scene3d>
        </p:spPr>
      </p:pic>
      <p:pic>
        <p:nvPicPr>
          <p:cNvPr id="7" name="Рисунок 6" descr="20191021_104510"/>
          <p:cNvPicPr>
            <a:picLocks noGrp="1" noChangeAspect="1"/>
          </p:cNvPicPr>
          <p:nvPr isPhoto="1"/>
        </p:nvPicPr>
        <p:blipFill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64370" y="1432780"/>
            <a:ext cx="2767236" cy="2264247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20944050" lon="860524" rev="138034"/>
            </a:camera>
            <a:lightRig rig="threePt" dir="t"/>
          </a:scene3d>
        </p:spPr>
      </p:pic>
      <p:pic>
        <p:nvPicPr>
          <p:cNvPr id="8" name="Рисунок 7" descr="20191021_104827"/>
          <p:cNvPicPr>
            <a:picLocks noGrp="1" noChangeAspect="1"/>
          </p:cNvPicPr>
          <p:nvPr isPhoto="1"/>
        </p:nvPicPr>
        <p:blipFill>
          <a:blip r:embed="rId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06098" y="4129277"/>
            <a:ext cx="2800607" cy="2388485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21301143" lon="26213" rev="21298858"/>
            </a:camera>
            <a:lightRig rig="threePt" dir="t"/>
          </a:scene3d>
        </p:spPr>
      </p:pic>
      <p:pic>
        <p:nvPicPr>
          <p:cNvPr id="9" name="Рисунок 8" descr="20191021_104757"/>
          <p:cNvPicPr>
            <a:picLocks noGrp="1" noChangeAspect="1"/>
          </p:cNvPicPr>
          <p:nvPr isPhoto="1"/>
        </p:nvPicPr>
        <p:blipFill>
          <a:blip r:embed="rId7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65536" y="4227400"/>
            <a:ext cx="2564904" cy="226424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20934544" lon="1165999" rev="79646"/>
            </a:camera>
            <a:lightRig rig="threePt" dir="t"/>
          </a:scene3d>
        </p:spPr>
      </p:pic>
      <p:pic>
        <p:nvPicPr>
          <p:cNvPr id="10" name="Рисунок 9" descr="20191021_110026"/>
          <p:cNvPicPr>
            <a:picLocks noGrp="1" noChangeAspect="1"/>
          </p:cNvPicPr>
          <p:nvPr isPhoto="1"/>
        </p:nvPicPr>
        <p:blipFill>
          <a:blip r:embed="rId8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7219" y="4063380"/>
            <a:ext cx="2636912" cy="2520281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21301143" lon="21573786" rev="30114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03855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20191002_195348"/>
          <p:cNvPicPr>
            <a:picLocks noGrp="1" noChangeAspect="1"/>
          </p:cNvPicPr>
          <p:nvPr isPhoto="1"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99441"/>
            <a:ext cx="3168352" cy="2079232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21299999"/>
            </a:camera>
            <a:lightRig rig="threePt" dir="t"/>
          </a:scene3d>
        </p:spPr>
      </p:pic>
      <p:pic>
        <p:nvPicPr>
          <p:cNvPr id="7" name="Рисунок 6" descr="20191004_160624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4340669"/>
            <a:ext cx="3434791" cy="2306129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300000"/>
            </a:camera>
            <a:lightRig rig="threePt" dir="t"/>
          </a:scene3d>
        </p:spPr>
      </p:pic>
      <p:pic>
        <p:nvPicPr>
          <p:cNvPr id="8" name="Рисунок 7" descr="20190918_155613"/>
          <p:cNvPicPr>
            <a:picLocks noGrp="1" noChangeAspect="1"/>
          </p:cNvPicPr>
          <p:nvPr isPhoto="1"/>
        </p:nvPicPr>
        <p:blipFill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508104" y="202741"/>
            <a:ext cx="3384376" cy="2157861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300000"/>
            </a:camera>
            <a:lightRig rig="threePt" dir="t"/>
          </a:scene3d>
        </p:spPr>
      </p:pic>
      <p:sp>
        <p:nvSpPr>
          <p:cNvPr id="12" name="Блок-схема: решение 11"/>
          <p:cNvSpPr/>
          <p:nvPr/>
        </p:nvSpPr>
        <p:spPr>
          <a:xfrm>
            <a:off x="1475656" y="2252437"/>
            <a:ext cx="6336704" cy="208823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Художественное творчество  </a:t>
            </a:r>
            <a:r>
              <a:rPr lang="ru-RU" sz="2400" b="1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детей</a:t>
            </a:r>
            <a:endParaRPr lang="ru-RU" sz="2400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 descr="20191007_120214"/>
          <p:cNvPicPr>
            <a:picLocks noGrp="1" noChangeAspect="1"/>
          </p:cNvPicPr>
          <p:nvPr isPhoto="1"/>
        </p:nvPicPr>
        <p:blipFill>
          <a:blip r:embed="rId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297" y="4356533"/>
            <a:ext cx="3454960" cy="2366628"/>
          </a:xfrm>
          <a:prstGeom prst="rect">
            <a:avLst/>
          </a:prstGeom>
          <a:ln>
            <a:solidFill>
              <a:srgbClr val="9900CC"/>
            </a:solidFill>
          </a:ln>
          <a:effectLst>
            <a:softEdge rad="112500"/>
          </a:effectLst>
          <a:scene3d>
            <a:camera prst="orthographicFront">
              <a:rot lat="0" lon="0" rev="21299999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03855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44000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38244" y="-103534"/>
            <a:ext cx="7143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Опыты с водой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604147"/>
            <a:ext cx="5636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Опыт №1. «Вода прозрачная»  </a:t>
            </a:r>
            <a:endParaRPr lang="ru-RU" sz="2400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4037672"/>
            <a:ext cx="8313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Опыт №2. «У воды нет цвета, вкуса и запаха» </a:t>
            </a:r>
            <a:endParaRPr lang="ru-RU" sz="2400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233499"/>
            <a:ext cx="2171528" cy="2205480"/>
          </a:xfrm>
          <a:prstGeom prst="ellipse">
            <a:avLst/>
          </a:prstGeom>
          <a:ln w="9525">
            <a:solidFill>
              <a:srgbClr val="92D050"/>
            </a:solidFill>
            <a:miter lim="800000"/>
            <a:headEnd/>
            <a:tailEnd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 descr="20191009_153552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78153" y="1322891"/>
            <a:ext cx="2699555" cy="25207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20191009_153959"/>
          <p:cNvPicPr>
            <a:picLocks noGrp="1" noChangeAspect="1"/>
          </p:cNvPicPr>
          <p:nvPr isPhoto="1"/>
        </p:nvPicPr>
        <p:blipFill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9010" y="1403277"/>
            <a:ext cx="3146665" cy="23599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20191009_162928"/>
          <p:cNvPicPr>
            <a:picLocks noGrp="1" noChangeAspect="1"/>
          </p:cNvPicPr>
          <p:nvPr isPhoto="1"/>
        </p:nvPicPr>
        <p:blipFill>
          <a:blip r:embed="rId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738" y="4725144"/>
            <a:ext cx="2577337" cy="18688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20191009_155103"/>
          <p:cNvPicPr>
            <a:picLocks noGrp="1" noChangeAspect="1"/>
          </p:cNvPicPr>
          <p:nvPr isPhoto="1"/>
        </p:nvPicPr>
        <p:blipFill>
          <a:blip r:embed="rId7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20003" y="4605904"/>
            <a:ext cx="2137106" cy="20390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20191009_155807"/>
          <p:cNvPicPr>
            <a:picLocks noGrp="1" noChangeAspect="1"/>
          </p:cNvPicPr>
          <p:nvPr isPhoto="1"/>
        </p:nvPicPr>
        <p:blipFill>
          <a:blip r:embed="rId8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5196" y="4691884"/>
            <a:ext cx="2825926" cy="18671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303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30335" y="3573016"/>
            <a:ext cx="7172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Опыт № </a:t>
            </a:r>
            <a:r>
              <a:rPr lang="ru-RU" sz="2400" i="1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r>
              <a:rPr lang="ru-RU" sz="24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. «Вода жидкая и может течь»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95352" y="260648"/>
            <a:ext cx="6314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>
                <a:solidFill>
                  <a:srgbClr val="C00000"/>
                </a:solidFill>
                <a:latin typeface="Arial Black" panose="020B0A04020102020204" pitchFamily="34" charset="0"/>
              </a:rPr>
              <a:t>Опыт </a:t>
            </a:r>
            <a:r>
              <a:rPr lang="ru-RU" sz="24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№3</a:t>
            </a:r>
            <a:r>
              <a:rPr lang="ru-RU" sz="2400" i="1" dirty="0">
                <a:solidFill>
                  <a:srgbClr val="C00000"/>
                </a:solidFill>
                <a:latin typeface="Arial Black" panose="020B0A04020102020204" pitchFamily="34" charset="0"/>
              </a:rPr>
              <a:t>. «Вода </a:t>
            </a:r>
            <a:r>
              <a:rPr lang="ru-RU" sz="24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не имеет формы»</a:t>
            </a:r>
            <a:endParaRPr lang="ru-RU" sz="2400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Рисунок 6" descr="20191008_114606"/>
          <p:cNvPicPr>
            <a:picLocks noGrp="1" noChangeAspect="1"/>
          </p:cNvPicPr>
          <p:nvPr isPhoto="1"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4149080"/>
            <a:ext cx="3960439" cy="25515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20191008_222411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849430"/>
            <a:ext cx="3240359" cy="26292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201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42721" y="602616"/>
            <a:ext cx="665855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j-lt"/>
              </a:rPr>
              <a:t>Тип проекта: </a:t>
            </a:r>
            <a:r>
              <a:rPr lang="ru-RU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j-lt"/>
              </a:rPr>
              <a:t>среднесрочный</a:t>
            </a:r>
            <a:r>
              <a:rPr lang="ru-RU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91579" y="1880485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Вид проекта:</a:t>
            </a:r>
            <a:b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познавательно –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исследовательский.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9592" y="3410997"/>
            <a:ext cx="69127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1430"/>
                <a:solidFill>
                  <a:srgbClr val="07613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Срок реализации проекта:  </a:t>
            </a:r>
            <a:br>
              <a:rPr lang="ru-RU" sz="2800" b="1" dirty="0">
                <a:ln w="11430"/>
                <a:solidFill>
                  <a:srgbClr val="07613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ln w="11430"/>
                <a:solidFill>
                  <a:srgbClr val="07613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сентябрь, октябрь 2019 </a:t>
            </a:r>
            <a:r>
              <a:rPr lang="ru-RU" sz="2800" b="1" dirty="0">
                <a:ln w="11430"/>
                <a:solidFill>
                  <a:srgbClr val="07613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1539" y="4777687"/>
            <a:ext cx="82809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Участники проекта: </a:t>
            </a:r>
          </a:p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дети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старшей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группы,  родители,  воспитатель Иванкова Татьяна Викторовна.</a:t>
            </a: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8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8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9568" y="3933056"/>
            <a:ext cx="5873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>
                <a:solidFill>
                  <a:srgbClr val="C00000"/>
                </a:solidFill>
                <a:latin typeface="Arial Black" panose="020B0A04020102020204" pitchFamily="34" charset="0"/>
              </a:rPr>
              <a:t>Опыт </a:t>
            </a:r>
            <a:r>
              <a:rPr lang="ru-RU" sz="24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№6. «Пар – это тоже вода»</a:t>
            </a:r>
            <a:endParaRPr lang="ru-RU" sz="2400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8762" y="391418"/>
            <a:ext cx="8015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>
                <a:solidFill>
                  <a:srgbClr val="C00000"/>
                </a:solidFill>
                <a:latin typeface="Arial Black" panose="020B0A04020102020204" pitchFamily="34" charset="0"/>
              </a:rPr>
              <a:t>Опыт </a:t>
            </a:r>
            <a:r>
              <a:rPr lang="ru-RU" sz="24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№5</a:t>
            </a:r>
            <a:r>
              <a:rPr lang="ru-RU" sz="2400" i="1" dirty="0">
                <a:solidFill>
                  <a:srgbClr val="C00000"/>
                </a:solidFill>
                <a:latin typeface="Arial Black" panose="020B0A04020102020204" pitchFamily="34" charset="0"/>
              </a:rPr>
              <a:t>. «Лёд – твёрдая вода, тает в тепле»</a:t>
            </a:r>
          </a:p>
        </p:txBody>
      </p:sp>
      <p:pic>
        <p:nvPicPr>
          <p:cNvPr id="5" name="Рисунок 4" descr="20191009_154356"/>
          <p:cNvPicPr>
            <a:picLocks noGrp="1" noChangeAspect="1"/>
          </p:cNvPicPr>
          <p:nvPr isPhoto="1"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038" y="993913"/>
            <a:ext cx="3528392" cy="2646294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20191009_154558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11493" y="1211205"/>
            <a:ext cx="2948947" cy="2211710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20191011_101513"/>
          <p:cNvPicPr>
            <a:picLocks noGrp="1" noChangeAspect="1"/>
          </p:cNvPicPr>
          <p:nvPr isPhoto="1"/>
        </p:nvPicPr>
        <p:blipFill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58078" y="4571321"/>
            <a:ext cx="2129613" cy="19816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20191011_182322"/>
          <p:cNvPicPr>
            <a:picLocks noGrp="1" noChangeAspect="1"/>
          </p:cNvPicPr>
          <p:nvPr isPhoto="1"/>
        </p:nvPicPr>
        <p:blipFill>
          <a:blip r:embed="rId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6488" y="4497359"/>
            <a:ext cx="1837538" cy="21296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847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54088" y="260648"/>
            <a:ext cx="7433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Взаимодействие с родителями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 descr="IMG-20191011-WA0004"/>
          <p:cNvPicPr>
            <a:picLocks noGrp="1" noChangeAspect="1"/>
          </p:cNvPicPr>
          <p:nvPr isPhoto="1"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052736"/>
            <a:ext cx="2160240" cy="2666850"/>
          </a:xfrm>
          <a:prstGeom prst="roundRect">
            <a:avLst>
              <a:gd name="adj" fmla="val 16667"/>
            </a:avLst>
          </a:prstGeom>
          <a:ln w="3175"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20191015_180554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131" y="4154444"/>
            <a:ext cx="2897057" cy="2232248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20191014_081919"/>
          <p:cNvPicPr>
            <a:picLocks noGrp="1" noChangeAspect="1"/>
          </p:cNvPicPr>
          <p:nvPr isPhoto="1"/>
        </p:nvPicPr>
        <p:blipFill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5836" y="3945372"/>
            <a:ext cx="2952328" cy="2650390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20191015_204232"/>
          <p:cNvPicPr>
            <a:picLocks noGrp="1" noChangeAspect="1"/>
          </p:cNvPicPr>
          <p:nvPr isPhoto="1"/>
        </p:nvPicPr>
        <p:blipFill>
          <a:blip r:embed="rId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5836" y="936176"/>
            <a:ext cx="2952328" cy="2725225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20191013_210513"/>
          <p:cNvPicPr>
            <a:picLocks noGrp="1" noChangeAspect="1"/>
          </p:cNvPicPr>
          <p:nvPr isPhoto="1"/>
        </p:nvPicPr>
        <p:blipFill>
          <a:blip r:embed="rId7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920839"/>
            <a:ext cx="2232248" cy="2740562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IMG-20191013-WA0007"/>
          <p:cNvPicPr>
            <a:picLocks noGrp="1" noChangeAspect="1"/>
          </p:cNvPicPr>
          <p:nvPr isPhoto="1"/>
        </p:nvPicPr>
        <p:blipFill>
          <a:blip r:embed="rId8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6377" y="3822040"/>
            <a:ext cx="2211710" cy="2895106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8523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404664"/>
            <a:ext cx="6588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Заключительный этап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494" y="1299270"/>
            <a:ext cx="9148915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rgbClr val="000066"/>
                </a:solidFill>
              </a:rPr>
              <a:t>Создание мини лаборатории в группе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2800" b="1" dirty="0" smtClean="0">
              <a:solidFill>
                <a:srgbClr val="000066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rgbClr val="000066"/>
                </a:solidFill>
              </a:rPr>
              <a:t>Фотовыставка «Если б не было воды не купались мы»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2800" b="1" dirty="0" smtClean="0">
              <a:solidFill>
                <a:srgbClr val="000066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rgbClr val="000066"/>
                </a:solidFill>
              </a:rPr>
              <a:t>Выставка рисунков на тему: «Берегите воду!»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2800" b="1" dirty="0" smtClean="0">
              <a:solidFill>
                <a:srgbClr val="000066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rgbClr val="000066"/>
                </a:solidFill>
              </a:rPr>
              <a:t>Изготовление макета аквариума с рыбками</a:t>
            </a:r>
            <a:endParaRPr lang="ru-RU" sz="28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62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04664"/>
            <a:ext cx="3926140" cy="315035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300000"/>
            </a:camera>
            <a:lightRig rig="threePt" dir="t"/>
          </a:scene3d>
          <a:extLst/>
        </p:spPr>
      </p:pic>
      <p:pic>
        <p:nvPicPr>
          <p:cNvPr id="4" name="Рисунок 3" descr="20191009_150108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3" y="332656"/>
            <a:ext cx="4128459" cy="309634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21299999"/>
            </a:camera>
            <a:lightRig rig="threePt" dir="t"/>
          </a:scene3d>
        </p:spPr>
      </p:pic>
      <p:pic>
        <p:nvPicPr>
          <p:cNvPr id="6" name="Рисунок 5" descr="20191011_150601"/>
          <p:cNvPicPr>
            <a:picLocks noGrp="1" noChangeAspect="1"/>
          </p:cNvPicPr>
          <p:nvPr isPhoto="1"/>
        </p:nvPicPr>
        <p:blipFill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712347"/>
            <a:ext cx="4029189" cy="2957807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21299999"/>
            </a:camera>
            <a:lightRig rig="threePt" dir="t"/>
          </a:scene3d>
        </p:spPr>
      </p:pic>
      <p:pic>
        <p:nvPicPr>
          <p:cNvPr id="7" name="Рисунок 6" descr="20191011_185550"/>
          <p:cNvPicPr>
            <a:picLocks noGrp="1" noChangeAspect="1"/>
          </p:cNvPicPr>
          <p:nvPr isPhoto="1"/>
        </p:nvPicPr>
        <p:blipFill>
          <a:blip r:embed="rId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5526" y="3771156"/>
            <a:ext cx="3968597" cy="284487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3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64769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260648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Результаты работы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052736"/>
            <a:ext cx="878497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66"/>
                </a:solidFill>
              </a:rPr>
              <a:t>Вода играет огромную роль в нашей жизни, она постоянная наша спутница.</a:t>
            </a:r>
          </a:p>
          <a:p>
            <a:r>
              <a:rPr lang="ru-RU" sz="2000" b="1" dirty="0">
                <a:solidFill>
                  <a:srgbClr val="000066"/>
                </a:solidFill>
              </a:rPr>
              <a:t>Дети имеют представление о том, что вода — одно из самых главных богатств Земли; научились понимать, что вода несет жизнь и растениям, и животным, и людям.</a:t>
            </a:r>
          </a:p>
          <a:p>
            <a:r>
              <a:rPr lang="ru-RU" sz="2000" b="1" dirty="0">
                <a:solidFill>
                  <a:srgbClr val="000066"/>
                </a:solidFill>
              </a:rPr>
              <a:t>Дети могут анализировать результаты наблюдений и делать выводы о некоторых закономерностях и взаимосвязях в </a:t>
            </a:r>
            <a:r>
              <a:rPr lang="ru-RU" sz="2000" b="1" dirty="0" smtClean="0">
                <a:solidFill>
                  <a:srgbClr val="000066"/>
                </a:solidFill>
              </a:rPr>
              <a:t>природе.</a:t>
            </a:r>
          </a:p>
          <a:p>
            <a:r>
              <a:rPr lang="ru-RU" sz="2000" b="1" dirty="0" smtClean="0">
                <a:solidFill>
                  <a:srgbClr val="000066"/>
                </a:solidFill>
              </a:rPr>
              <a:t>Дети </a:t>
            </a:r>
            <a:r>
              <a:rPr lang="ru-RU" sz="2000" b="1" dirty="0">
                <a:solidFill>
                  <a:srgbClr val="000066"/>
                </a:solidFill>
              </a:rPr>
              <a:t>имеют представление о переходе веществ из твердого состояния в жидкое  и  парообразное,  и наоборот;  устанавливают связи между средой обитания и образом жизни.</a:t>
            </a:r>
          </a:p>
          <a:p>
            <a:r>
              <a:rPr lang="ru-RU" sz="2000" b="1" dirty="0" smtClean="0">
                <a:solidFill>
                  <a:srgbClr val="000066"/>
                </a:solidFill>
              </a:rPr>
              <a:t>Дети</a:t>
            </a:r>
            <a:r>
              <a:rPr lang="ru-RU" sz="2000" b="1" dirty="0">
                <a:solidFill>
                  <a:srgbClr val="000066"/>
                </a:solidFill>
              </a:rPr>
              <a:t>   осознают необходимость бережного отношения к воде, </a:t>
            </a:r>
            <a:r>
              <a:rPr lang="ru-RU" sz="2000" b="1" dirty="0" smtClean="0">
                <a:solidFill>
                  <a:srgbClr val="000066"/>
                </a:solidFill>
              </a:rPr>
              <a:t>как природному </a:t>
            </a:r>
            <a:r>
              <a:rPr lang="ru-RU" sz="2000" b="1" dirty="0">
                <a:solidFill>
                  <a:srgbClr val="000066"/>
                </a:solidFill>
              </a:rPr>
              <a:t>ресурсу.</a:t>
            </a:r>
          </a:p>
          <a:p>
            <a:r>
              <a:rPr lang="ru-RU" sz="2000" b="1" dirty="0">
                <a:solidFill>
                  <a:srgbClr val="000066"/>
                </a:solidFill>
              </a:rPr>
              <a:t>Дети узнали, что вода одна из самых главных жидкостей на земле. Без воды нет жизни, всё живое гибнет. Вода присутствует почти везде.</a:t>
            </a:r>
          </a:p>
          <a:p>
            <a:r>
              <a:rPr lang="ru-RU" sz="2400" b="1" dirty="0">
                <a:solidFill>
                  <a:srgbClr val="000066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129185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казка\Desktop\imag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73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45319" y="188640"/>
            <a:ext cx="52533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Актуальность темы</a:t>
            </a:r>
            <a:b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</a:br>
            <a:endParaRPr lang="ru-RU" sz="3600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41115" y="897835"/>
            <a:ext cx="412337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Б</a:t>
            </a:r>
            <a:r>
              <a:rPr lang="ru-RU" sz="2000" b="1" dirty="0" smtClean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ез </a:t>
            </a:r>
            <a:r>
              <a:rPr lang="ru-RU" sz="2000" b="1" dirty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воды нельзя прожить</a:t>
            </a:r>
            <a:r>
              <a:rPr lang="ru-RU" sz="2000" b="1" dirty="0" smtClean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,</a:t>
            </a:r>
            <a:endParaRPr lang="ru-RU" sz="2000" b="1" dirty="0">
              <a:ln>
                <a:solidFill>
                  <a:srgbClr val="000066"/>
                </a:solidFill>
              </a:ln>
              <a:solidFill>
                <a:srgbClr val="A42C8D"/>
              </a:solidFill>
            </a:endParaRPr>
          </a:p>
          <a:p>
            <a:r>
              <a:rPr lang="ru-RU" sz="2000" b="1" dirty="0" smtClean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 </a:t>
            </a:r>
            <a:r>
              <a:rPr lang="ru-RU" sz="2000" b="1" dirty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не умыться, не напиться без </a:t>
            </a:r>
            <a:r>
              <a:rPr lang="ru-RU" sz="2000" b="1" dirty="0" smtClean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воды.</a:t>
            </a:r>
            <a:br>
              <a:rPr lang="ru-RU" sz="2000" b="1" dirty="0" smtClean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</a:br>
            <a:r>
              <a:rPr lang="ru-RU" sz="2000" b="1" dirty="0" smtClean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Листику </a:t>
            </a:r>
            <a:r>
              <a:rPr lang="ru-RU" sz="2000" b="1" dirty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не распуститься </a:t>
            </a:r>
            <a:r>
              <a:rPr lang="ru-RU" sz="2000" b="1" dirty="0" smtClean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без воды.</a:t>
            </a:r>
          </a:p>
          <a:p>
            <a:r>
              <a:rPr lang="ru-RU" sz="2000" b="1" dirty="0" smtClean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Без воды прожить не могут</a:t>
            </a:r>
          </a:p>
          <a:p>
            <a:r>
              <a:rPr lang="ru-RU" sz="2000" b="1" dirty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п</a:t>
            </a:r>
            <a:r>
              <a:rPr lang="ru-RU" sz="2000" b="1" dirty="0" smtClean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тица</a:t>
            </a:r>
            <a:r>
              <a:rPr lang="ru-RU" sz="2000" b="1" dirty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, зверь и человек.</a:t>
            </a:r>
          </a:p>
          <a:p>
            <a:r>
              <a:rPr lang="ru-RU" sz="2000" b="1" dirty="0" smtClean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И </a:t>
            </a:r>
            <a:r>
              <a:rPr lang="ru-RU" sz="2000" b="1" dirty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поэтому </a:t>
            </a:r>
            <a:r>
              <a:rPr lang="ru-RU" sz="2000" b="1" dirty="0" smtClean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всегда,  </a:t>
            </a:r>
            <a:br>
              <a:rPr lang="ru-RU" sz="2000" b="1" dirty="0" smtClean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</a:br>
            <a:r>
              <a:rPr lang="ru-RU" sz="2000" b="1" dirty="0" smtClean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Всем </a:t>
            </a:r>
            <a:r>
              <a:rPr lang="ru-RU" sz="2000" b="1" dirty="0">
                <a:ln>
                  <a:solidFill>
                    <a:srgbClr val="000066"/>
                  </a:solidFill>
                </a:ln>
                <a:solidFill>
                  <a:srgbClr val="A42C8D"/>
                </a:solidFill>
              </a:rPr>
              <a:t>везде нужна вода.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3164681"/>
            <a:ext cx="87129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CC"/>
                </a:solidFill>
              </a:rPr>
              <a:t>Вода для нас – самое привычное и простое вещество. В то же время вода таит в себе множество загадок. Вода - необходимое условие существования всех живых организмов на нашей планете, одна из самых насущных потребностей человека.  К воде необходимо относиться очень бережно, ведь воды, пригодной для питья, на Земле не так уж много, несмотря на то, что водой покрыто 3/4 площади Земли. Исходя из этого, важно познакомить детей дошкольного возраста с важностью воды, </a:t>
            </a:r>
            <a:r>
              <a:rPr lang="ru-RU" dirty="0" smtClean="0">
                <a:solidFill>
                  <a:srgbClr val="0000CC"/>
                </a:solidFill>
              </a:rPr>
              <a:t>с </a:t>
            </a:r>
            <a:r>
              <a:rPr lang="ru-RU" dirty="0">
                <a:solidFill>
                  <a:srgbClr val="0000CC"/>
                </a:solidFill>
              </a:rPr>
              <a:t>её свойствами в процессе образовательной и экспериментальной деятельности</a:t>
            </a:r>
            <a:r>
              <a:rPr lang="ru-RU" dirty="0" smtClean="0">
                <a:solidFill>
                  <a:srgbClr val="0000CC"/>
                </a:solidFill>
              </a:rPr>
              <a:t>. </a:t>
            </a:r>
          </a:p>
          <a:p>
            <a:r>
              <a:rPr lang="ru-RU" dirty="0" smtClean="0">
                <a:solidFill>
                  <a:srgbClr val="0000CC"/>
                </a:solidFill>
              </a:rPr>
              <a:t>Вода </a:t>
            </a:r>
            <a:r>
              <a:rPr lang="ru-RU" dirty="0">
                <a:solidFill>
                  <a:srgbClr val="0000CC"/>
                </a:solidFill>
              </a:rPr>
              <a:t>– первый и любимый всеми детьми объект для исследования. С водой </a:t>
            </a:r>
            <a:r>
              <a:rPr lang="ru-RU" dirty="0" smtClean="0">
                <a:solidFill>
                  <a:srgbClr val="0000CC"/>
                </a:solidFill>
              </a:rPr>
              <a:t>дети соприкасаются </a:t>
            </a:r>
            <a:r>
              <a:rPr lang="ru-RU" dirty="0">
                <a:solidFill>
                  <a:srgbClr val="0000CC"/>
                </a:solidFill>
              </a:rPr>
              <a:t>с первых дней жизни. И как только у детей начинается формироваться познавательный процесс, они используют воду для игр</a:t>
            </a:r>
            <a:r>
              <a:rPr lang="ru-RU" dirty="0" smtClean="0">
                <a:solidFill>
                  <a:srgbClr val="0000CC"/>
                </a:solidFill>
              </a:rPr>
              <a:t>.</a:t>
            </a:r>
            <a:r>
              <a:rPr lang="ru-RU" dirty="0">
                <a:solidFill>
                  <a:srgbClr val="0000CC"/>
                </a:solidFill>
              </a:rPr>
              <a:t> Трудно представить, что стало бы с нашей планетой, если бы исчезла пресная вода. А такая угроза существует. От загрязненной воды страдает все живое, она вредна для жизни человека. </a:t>
            </a:r>
            <a:endParaRPr lang="ru-RU" dirty="0" smtClean="0">
              <a:solidFill>
                <a:srgbClr val="0000CC"/>
              </a:solidFill>
            </a:endParaRPr>
          </a:p>
          <a:p>
            <a:r>
              <a:rPr lang="ru-RU" dirty="0" smtClean="0">
                <a:solidFill>
                  <a:srgbClr val="0000CC"/>
                </a:solidFill>
              </a:rPr>
              <a:t>Поэтому </a:t>
            </a:r>
            <a:r>
              <a:rPr lang="ru-RU" dirty="0">
                <a:solidFill>
                  <a:srgbClr val="0000CC"/>
                </a:solidFill>
              </a:rPr>
              <a:t>воду – наше главное богатство, надо беречь! </a:t>
            </a:r>
          </a:p>
        </p:txBody>
      </p:sp>
      <p:pic>
        <p:nvPicPr>
          <p:cNvPr id="2051" name="Picture 3" descr="C:\Users\ло\Desktop\2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810310"/>
            <a:ext cx="4104456" cy="2375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16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9801" y="903039"/>
            <a:ext cx="3884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Цель проекта: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7604" y="1752416"/>
            <a:ext cx="71287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0066"/>
                </a:solidFill>
              </a:rPr>
              <a:t>Сформировать у детей знания о значении воды в жизни всего живого на земле: вода-источник жизни, а также осознанное, бережное отношение к воде, как к важному природному ресурсу, то есть воспитание экологического сознания. </a:t>
            </a:r>
            <a:r>
              <a:rPr lang="ru-RU" sz="3200" dirty="0">
                <a:solidFill>
                  <a:srgbClr val="000066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4586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77257" y="556532"/>
            <a:ext cx="4432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Задачи</a:t>
            </a:r>
            <a:r>
              <a:rPr lang="ru-RU" sz="3600" b="1" dirty="0">
                <a:solidFill>
                  <a:srgbClr val="9900CC"/>
                </a:solidFill>
                <a:latin typeface="Arial Black" panose="020B0A04020102020204" pitchFamily="34" charset="0"/>
              </a:rPr>
              <a:t> </a:t>
            </a:r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проекта: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340768"/>
            <a:ext cx="844650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000066"/>
                </a:solidFill>
                <a:latin typeface="+mj-lt"/>
              </a:rPr>
              <a:t>Развивать представления о </a:t>
            </a:r>
            <a:r>
              <a:rPr lang="ru-RU" sz="2800" b="1" dirty="0" smtClean="0">
                <a:solidFill>
                  <a:srgbClr val="000066"/>
                </a:solidFill>
                <a:latin typeface="+mj-lt"/>
              </a:rPr>
              <a:t>свойствах</a:t>
            </a:r>
            <a:r>
              <a:rPr lang="ru-RU" sz="2800" b="1" dirty="0">
                <a:solidFill>
                  <a:srgbClr val="000066"/>
                </a:solidFill>
                <a:latin typeface="+mj-lt"/>
              </a:rPr>
              <a:t> и </a:t>
            </a:r>
            <a:r>
              <a:rPr lang="ru-RU" sz="2800" b="1" dirty="0" smtClean="0">
                <a:solidFill>
                  <a:srgbClr val="000066"/>
                </a:solidFill>
                <a:latin typeface="+mj-lt"/>
              </a:rPr>
              <a:t>состоянии воды;</a:t>
            </a:r>
            <a:endParaRPr lang="ru-RU" sz="2800" b="1" dirty="0">
              <a:solidFill>
                <a:srgbClr val="000066"/>
              </a:solidFill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66"/>
                </a:solidFill>
              </a:rPr>
              <a:t>Дать </a:t>
            </a:r>
            <a:r>
              <a:rPr lang="ru-RU" sz="2800" b="1" dirty="0">
                <a:solidFill>
                  <a:srgbClr val="000066"/>
                </a:solidFill>
              </a:rPr>
              <a:t>детям представления о некоторых видах природных водоемов и их обитателях</a:t>
            </a:r>
            <a:r>
              <a:rPr lang="ru-RU" sz="2800" b="1" dirty="0" smtClean="0">
                <a:solidFill>
                  <a:srgbClr val="000066"/>
                </a:solidFill>
              </a:rPr>
              <a:t>.</a:t>
            </a:r>
            <a:endParaRPr lang="ru-RU" sz="2800" b="1" dirty="0">
              <a:solidFill>
                <a:srgbClr val="000066"/>
              </a:solidFill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000066"/>
                </a:solidFill>
                <a:latin typeface="+mj-lt"/>
              </a:rPr>
              <a:t>Развивать навыки элементарного экспериментирования;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66"/>
                </a:solidFill>
                <a:latin typeface="+mj-lt"/>
              </a:rPr>
              <a:t>Создавать </a:t>
            </a:r>
            <a:r>
              <a:rPr lang="ru-RU" sz="2800" b="1" dirty="0">
                <a:solidFill>
                  <a:srgbClr val="000066"/>
                </a:solidFill>
                <a:latin typeface="+mj-lt"/>
              </a:rPr>
              <a:t>условия для формирования у детей познавательного интереса, творческого воображения и мышления, а также коммуникативных навыков.</a:t>
            </a:r>
          </a:p>
        </p:txBody>
      </p:sp>
    </p:spTree>
    <p:extLst>
      <p:ext uri="{BB962C8B-B14F-4D97-AF65-F5344CB8AC3E}">
        <p14:creationId xmlns:p14="http://schemas.microsoft.com/office/powerpoint/2010/main" val="226974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674400"/>
            <a:ext cx="864096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Предполагаемый </a:t>
            </a: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результат</a:t>
            </a:r>
          </a:p>
          <a:p>
            <a:pPr algn="ctr"/>
            <a:r>
              <a:rPr lang="ru-RU" sz="3600" dirty="0" smtClean="0">
                <a:solidFill>
                  <a:srgbClr val="0000CC"/>
                </a:solidFill>
              </a:rPr>
              <a:t>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66"/>
                </a:solidFill>
              </a:rPr>
              <a:t>Дети </a:t>
            </a:r>
            <a:r>
              <a:rPr lang="ru-RU" sz="2800" b="1" dirty="0">
                <a:solidFill>
                  <a:srgbClr val="000066"/>
                </a:solidFill>
              </a:rPr>
              <a:t>будут иметь достаточно представлений о воде</a:t>
            </a:r>
            <a:r>
              <a:rPr lang="ru-RU" sz="2800" b="1" dirty="0" smtClean="0">
                <a:solidFill>
                  <a:srgbClr val="000066"/>
                </a:solidFill>
              </a:rPr>
              <a:t>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66"/>
                </a:solidFill>
              </a:rPr>
              <a:t>Знать</a:t>
            </a:r>
            <a:r>
              <a:rPr lang="ru-RU" sz="2800" b="1" dirty="0">
                <a:solidFill>
                  <a:srgbClr val="000066"/>
                </a:solidFill>
              </a:rPr>
              <a:t>, что океаны, моря, </a:t>
            </a:r>
            <a:r>
              <a:rPr lang="ru-RU" sz="2800" b="1" dirty="0" smtClean="0">
                <a:solidFill>
                  <a:srgbClr val="000066"/>
                </a:solidFill>
              </a:rPr>
              <a:t>реки </a:t>
            </a:r>
            <a:r>
              <a:rPr lang="ru-RU" sz="2800" b="1" dirty="0">
                <a:solidFill>
                  <a:srgbClr val="000066"/>
                </a:solidFill>
              </a:rPr>
              <a:t>- это вода, которая нас </a:t>
            </a:r>
            <a:r>
              <a:rPr lang="ru-RU" sz="2800" b="1" dirty="0" smtClean="0">
                <a:solidFill>
                  <a:srgbClr val="000066"/>
                </a:solidFill>
              </a:rPr>
              <a:t>окружает;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66"/>
                </a:solidFill>
              </a:rPr>
              <a:t>Дети </a:t>
            </a:r>
            <a:r>
              <a:rPr lang="ru-RU" sz="2800" b="1" dirty="0">
                <a:solidFill>
                  <a:srgbClr val="000066"/>
                </a:solidFill>
              </a:rPr>
              <a:t>будут не только уметь называть свойства воды, но и уметь на опытах их доказывать</a:t>
            </a:r>
            <a:r>
              <a:rPr lang="ru-RU" sz="2800" b="1" dirty="0" smtClean="0">
                <a:solidFill>
                  <a:srgbClr val="000066"/>
                </a:solidFill>
              </a:rPr>
              <a:t>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66"/>
                </a:solidFill>
              </a:rPr>
              <a:t>Понимать </a:t>
            </a:r>
            <a:r>
              <a:rPr lang="ru-RU" sz="2800" b="1" dirty="0">
                <a:solidFill>
                  <a:srgbClr val="000066"/>
                </a:solidFill>
              </a:rPr>
              <a:t>взаимосвязь воды и всего живого на Земле</a:t>
            </a:r>
            <a:r>
              <a:rPr lang="ru-RU" sz="2800" b="1" dirty="0" smtClean="0">
                <a:solidFill>
                  <a:srgbClr val="000066"/>
                </a:solidFill>
              </a:rPr>
              <a:t>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66"/>
                </a:solidFill>
              </a:rPr>
              <a:t>Научатся </a:t>
            </a:r>
            <a:r>
              <a:rPr lang="ru-RU" sz="2800" b="1" dirty="0">
                <a:solidFill>
                  <a:srgbClr val="000066"/>
                </a:solidFill>
              </a:rPr>
              <a:t>бережному и экономному отношению к воде – как источнику жизни.</a:t>
            </a:r>
          </a:p>
        </p:txBody>
      </p:sp>
    </p:spTree>
    <p:extLst>
      <p:ext uri="{BB962C8B-B14F-4D97-AF65-F5344CB8AC3E}">
        <p14:creationId xmlns:p14="http://schemas.microsoft.com/office/powerpoint/2010/main" val="262557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06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548680"/>
            <a:ext cx="8239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Обь – самая длинная река России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92080" y="1988840"/>
            <a:ext cx="36724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66"/>
                </a:solidFill>
              </a:rPr>
              <a:t>Обь, одна из </a:t>
            </a:r>
            <a:r>
              <a:rPr lang="ru-RU" sz="2000" b="1" dirty="0" smtClean="0">
                <a:solidFill>
                  <a:srgbClr val="000066"/>
                </a:solidFill>
              </a:rPr>
              <a:t>крупнейших рек России</a:t>
            </a:r>
            <a:r>
              <a:rPr lang="ru-RU" sz="2000" b="1" dirty="0">
                <a:solidFill>
                  <a:srgbClr val="000066"/>
                </a:solidFill>
              </a:rPr>
              <a:t> и всего мира; третья по водоносности река РФ. Образуется слиянием рек Бия и Катунь на Алтае, протекает с Юга на Север по территории Западной Сибири и впадает в Обскую губу Карского моря. Длина реки — 3650 км, если считать с истоком Иртыша, то 5410 км. </a:t>
            </a:r>
            <a:r>
              <a:rPr lang="ru-RU" sz="2000" b="1" dirty="0" smtClean="0">
                <a:solidFill>
                  <a:srgbClr val="000066"/>
                </a:solidFill>
              </a:rPr>
              <a:t>В </a:t>
            </a:r>
            <a:r>
              <a:rPr lang="ru-RU" sz="2000" b="1" dirty="0">
                <a:solidFill>
                  <a:srgbClr val="000066"/>
                </a:solidFill>
              </a:rPr>
              <a:t>водах Оби обитает более 50 видов </a:t>
            </a:r>
            <a:r>
              <a:rPr lang="ru-RU" sz="2000" b="1" dirty="0" smtClean="0">
                <a:solidFill>
                  <a:srgbClr val="000066"/>
                </a:solidFill>
              </a:rPr>
              <a:t>рыб.</a:t>
            </a:r>
            <a:endParaRPr lang="ru-RU" sz="2000" b="1" dirty="0">
              <a:solidFill>
                <a:srgbClr val="000066"/>
              </a:solidFill>
            </a:endParaRPr>
          </a:p>
        </p:txBody>
      </p:sp>
      <p:pic>
        <p:nvPicPr>
          <p:cNvPr id="6" name="Рисунок 5" descr="Obi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68760"/>
            <a:ext cx="511256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preview (1)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149080"/>
            <a:ext cx="5112568" cy="2422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915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400306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Солёное озеро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882" y="1671758"/>
            <a:ext cx="367240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66"/>
                </a:solidFill>
              </a:rPr>
              <a:t>Соленые озера считаются </a:t>
            </a:r>
            <a:r>
              <a:rPr lang="ru-RU" b="1" dirty="0">
                <a:solidFill>
                  <a:srgbClr val="000066"/>
                </a:solidFill>
              </a:rPr>
              <a:t>одной из главных достопримечательностей Алтайского края, их десятки, и все они располагаются на северо-западе края. Во многих соленых озерах живут маленькие рачки Артемия </a:t>
            </a:r>
            <a:r>
              <a:rPr lang="ru-RU" b="1" dirty="0" err="1">
                <a:solidFill>
                  <a:srgbClr val="000066"/>
                </a:solidFill>
              </a:rPr>
              <a:t>Салина</a:t>
            </a:r>
            <a:r>
              <a:rPr lang="ru-RU" b="1" dirty="0">
                <a:solidFill>
                  <a:srgbClr val="000066"/>
                </a:solidFill>
              </a:rPr>
              <a:t>, которые участвуют в образовании лечебной грязи. Еще один лечебный фактор озер - это рапа, то есть насыщенный солевой раствор. Воздух вокруг озер пропитан испарениями, так что даже обычная прогулка на берегу станет полезной для </a:t>
            </a:r>
            <a:r>
              <a:rPr lang="ru-RU" b="1" dirty="0" smtClean="0">
                <a:solidFill>
                  <a:srgbClr val="000066"/>
                </a:solidFill>
              </a:rPr>
              <a:t>здоровья.</a:t>
            </a:r>
            <a:endParaRPr lang="ru-RU" b="1" dirty="0">
              <a:solidFill>
                <a:srgbClr val="000066"/>
              </a:solidFill>
            </a:endParaRPr>
          </a:p>
        </p:txBody>
      </p:sp>
      <p:pic>
        <p:nvPicPr>
          <p:cNvPr id="5" name="Рисунок 4" descr="4edb642e56e8"/>
          <p:cNvPicPr>
            <a:picLocks noGrp="1" noChangeAspect="1"/>
          </p:cNvPicPr>
          <p:nvPr isPhoto="1"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116598"/>
            <a:ext cx="4991866" cy="281731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21299999"/>
            </a:camera>
            <a:lightRig rig="threePt" dir="t"/>
          </a:scene3d>
        </p:spPr>
      </p:pic>
      <p:pic>
        <p:nvPicPr>
          <p:cNvPr id="6" name="Рисунок 5" descr="Рачок-в-Яровом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622" y="3977774"/>
            <a:ext cx="4799901" cy="2620955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21299999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21882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о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1124744"/>
            <a:ext cx="792088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Разработка плана проекта.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Подбор методической литературы. 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Подготовка консультаций и сообщений для родителей.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Подборка </a:t>
            </a:r>
            <a:r>
              <a:rPr lang="ru-RU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детской литературы ( загадки, стихотворения, рассказы, сказки, пословицы и поговорки) о воде.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Организация предметно – развивающей среды.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Создание картотеки бесед, дидактических игр, наблюдений с детьми по теме проекта</a:t>
            </a:r>
            <a:r>
              <a:rPr lang="ru-RU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Создание мини лаборатории </a:t>
            </a: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в </a:t>
            </a:r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группе.</a:t>
            </a:r>
            <a:endParaRPr lang="ru-RU" sz="2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Подбор музыкальных произведений, мультфильмов, в основе которых заложена тема воды</a:t>
            </a:r>
            <a:r>
              <a:rPr lang="ru-RU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ru-RU" sz="2000" b="1" dirty="0">
              <a:solidFill>
                <a:srgbClr val="000066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283016"/>
            <a:ext cx="7056784" cy="57606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3200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Подготовительный этап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87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1464</TotalTime>
  <Words>636</Words>
  <Application>Microsoft Office PowerPoint</Application>
  <PresentationFormat>Экран (4:3)</PresentationFormat>
  <Paragraphs>86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</dc:creator>
  <cp:lastModifiedBy>ло</cp:lastModifiedBy>
  <cp:revision>134</cp:revision>
  <cp:lastPrinted>2019-10-03T14:41:07Z</cp:lastPrinted>
  <dcterms:created xsi:type="dcterms:W3CDTF">2019-09-17T12:40:28Z</dcterms:created>
  <dcterms:modified xsi:type="dcterms:W3CDTF">2022-12-12T14:28:06Z</dcterms:modified>
</cp:coreProperties>
</file>