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7" r:id="rId3"/>
    <p:sldId id="262" r:id="rId4"/>
    <p:sldId id="329" r:id="rId5"/>
    <p:sldId id="325" r:id="rId6"/>
    <p:sldId id="330" r:id="rId7"/>
    <p:sldId id="333" r:id="rId8"/>
    <p:sldId id="331" r:id="rId9"/>
    <p:sldId id="264" r:id="rId10"/>
    <p:sldId id="265" r:id="rId11"/>
    <p:sldId id="266" r:id="rId12"/>
    <p:sldId id="305" r:id="rId13"/>
    <p:sldId id="306" r:id="rId14"/>
    <p:sldId id="257" r:id="rId15"/>
    <p:sldId id="316" r:id="rId16"/>
    <p:sldId id="317" r:id="rId17"/>
    <p:sldId id="318" r:id="rId18"/>
    <p:sldId id="319" r:id="rId19"/>
    <p:sldId id="320" r:id="rId20"/>
    <p:sldId id="321" r:id="rId21"/>
    <p:sldId id="322" r:id="rId22"/>
    <p:sldId id="323" r:id="rId23"/>
    <p:sldId id="324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4C8A279-2A16-4577-B205-2BFA4EDE98BC}">
          <p14:sldIdLst>
            <p14:sldId id="256"/>
            <p14:sldId id="267"/>
            <p14:sldId id="262"/>
            <p14:sldId id="329"/>
            <p14:sldId id="325"/>
            <p14:sldId id="330"/>
            <p14:sldId id="333"/>
            <p14:sldId id="331"/>
            <p14:sldId id="264"/>
            <p14:sldId id="265"/>
            <p14:sldId id="266"/>
            <p14:sldId id="305"/>
            <p14:sldId id="306"/>
            <p14:sldId id="257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</p14:sldIdLst>
        </p14:section>
        <p14:section name="Механика" id="{67D1261B-A58A-4AC0-88CE-40F544B72537}">
          <p14:sldIdLst/>
        </p14:section>
        <p14:section name="Молекулярная физика" id="{9E5FFC01-C75D-4E12-965E-ACB61676A9C4}">
          <p14:sldIdLst/>
        </p14:section>
        <p14:section name="Электродинамика" id="{008F6FA2-E5D3-45AC-A541-FC6ED180358B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>
        <p:scale>
          <a:sx n="54" d="100"/>
          <a:sy n="54" d="100"/>
        </p:scale>
        <p:origin x="-1128" y="-516"/>
      </p:cViewPr>
      <p:guideLst>
        <p:guide orient="horz" pos="2160"/>
        <p:guide pos="3840"/>
        <p:guide pos="3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3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4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945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3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5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49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011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52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37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28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48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50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30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6D51F-7799-41E5-AF49-98C9A48DDA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234D6-45B0-40F8-A7F9-793CAF229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71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1056;&#1072;&#1079;&#1073;&#1086;&#1088;%20&#1080;%20&#1088;&#1077;&#1096;&#1077;&#1085;&#1080;&#1077;%20%20&#1088;&#1072;&#1089;&#1095;&#1077;&#1090;&#1085;&#1086;&#1081;%20&#1079;&#1072;&#1076;&#1072;&#1095;&#1080;%20&#1045;&#1043;&#1069;%20&#1087;&#1086;%20&#1092;&#1080;&#1079;&#1080;&#1082;&#1077;%201.pptx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22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8.xml"/><Relationship Id="rId5" Type="http://schemas.openxmlformats.org/officeDocument/2006/relationships/slide" Target="slide14.xml"/><Relationship Id="rId10" Type="http://schemas.openxmlformats.org/officeDocument/2006/relationships/slide" Target="slide17.xml"/><Relationship Id="rId4" Type="http://schemas.openxmlformats.org/officeDocument/2006/relationships/slide" Target="slide5.xml"/><Relationship Id="rId9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2000" y="549000"/>
            <a:ext cx="9144000" cy="22436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и решение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№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ЕГЭ по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физике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pres?slideindex=1&amp;slidetitle="/>
              </a:rPr>
              <a:t>*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257800"/>
            <a:ext cx="6096000" cy="1323439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/>
            <a:r>
              <a:rPr lang="ru-RU" sz="20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№33 </a:t>
            </a:r>
            <a:r>
              <a:rPr lang="ru-RU" sz="2000" i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г.Кемерово</a:t>
            </a:r>
            <a:endParaRPr lang="ru-RU" sz="2000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Чуркин Дмитрий Денисович</a:t>
            </a:r>
          </a:p>
          <a:p>
            <a:pPr algn="r"/>
            <a:r>
              <a:rPr lang="ru-RU" sz="20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000" i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Шашкова</a:t>
            </a:r>
            <a:r>
              <a:rPr lang="ru-RU" sz="20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Валентиновна</a:t>
            </a:r>
          </a:p>
          <a:p>
            <a:pPr algn="r"/>
            <a:r>
              <a:rPr lang="ru-RU" sz="20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801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549000"/>
            <a:ext cx="5689798" cy="50114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к заданию ЕГЭ по физике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6545" y="1053000"/>
            <a:ext cx="5257803" cy="41759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2" y="1050148"/>
            <a:ext cx="5257796" cy="417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77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578359"/>
            <a:ext cx="5905798" cy="44099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к заданию ЕГЭ по физике</a:t>
            </a:r>
            <a:endParaRPr lang="ru-RU" sz="2800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3" y="1019349"/>
            <a:ext cx="5257798" cy="45339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05" y="1019349"/>
            <a:ext cx="5226097" cy="33147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705" y="4334049"/>
            <a:ext cx="5226097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4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578359"/>
            <a:ext cx="5761798" cy="44099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к заданию ЕГЭ по физике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3" y="1019349"/>
            <a:ext cx="5257798" cy="4371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1" y="1033024"/>
            <a:ext cx="5257801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20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578359"/>
            <a:ext cx="5689798" cy="44099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к заданию ЕГЭ  по физике</a:t>
            </a:r>
            <a:endParaRPr lang="ru-RU" sz="28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2" y="1019349"/>
            <a:ext cx="5257798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78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549000"/>
            <a:ext cx="8641798" cy="49813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Виды расчетных задач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№28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2" y="2205000"/>
            <a:ext cx="4897798" cy="35280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Задачи на тему Механика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Задачи на тему Плотность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Задачи на тему Динамика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Задачи на тему Кинематика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Задачи на тему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Статика     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*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26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B41D05-D958-C043-A259-5E7AAF8D5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00" y="365126"/>
            <a:ext cx="5112000" cy="75987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/>
              <a:t>Задача на механику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49B4A5D2-31AC-1C4F-A8ED-8808E96C45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7950" y="1289330"/>
                <a:ext cx="10754050" cy="5235669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1800" b="1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Задача:</a:t>
                </a:r>
              </a:p>
              <a:p>
                <a:pPr marL="0" indent="0">
                  <a:buNone/>
                </a:pP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Под­ве­шен­ный на нити гру­зик со­вер­ша­ет гар­мо­ни­че­ские ко­ле­ба­ния. В таб­ли­це пред­став­ле­ны ко­ор­ди­на­ты гру­зи­ка через оди­на­ко­вые про­ме­жут­ки вре­ме­ни. Ка­ко­ва, при­мер­но, мак­си­маль­ная ско­рость гру­зи­ка? Ответ ука­жи­те в м/с </a:t>
                </a:r>
                <a:r>
                  <a:rPr lang="ru-RU" sz="1800" b="0" i="0" dirty="0" err="1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с</a:t>
                </a: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точ­но­стью до двух зна­ков после за­пя­той.</a:t>
                </a:r>
              </a:p>
              <a:p>
                <a:pPr marL="0" indent="0">
                  <a:buNone/>
                </a:pPr>
                <a:r>
                  <a:rPr lang="ru-RU" sz="1800" b="1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Решение:</a:t>
                </a:r>
                <a:endParaRPr lang="ru-RU" sz="1800" b="1" i="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Мак­си­маль­ная ско­рость груза ма­ят­ни­ка </a:t>
                </a:r>
              </a:p>
              <a:p>
                <a:pPr marL="0" indent="0">
                  <a:buNone/>
                </a:pP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свя­за­на с ам­пли­ту­дой ко­ле­ба­ний и</a:t>
                </a:r>
              </a:p>
              <a:p>
                <a:pPr marL="0" indent="0">
                  <a:buNone/>
                </a:pP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цик­ли­че­ской</a:t>
                </a:r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ча­сто­той со­от­но­ше­ни­ем</a:t>
                </a:r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:</a:t>
                </a:r>
                <a:endParaRPr lang="ru-RU" sz="1800" b="0" i="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1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endParaRPr lang="ru-RU" sz="18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Из таб­ли­цы видно, что ам­пли­ту­да ко­ле­ба­ний равна  пе­ри­од  а зна­чит, ча­сто­та</a:t>
                </a:r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:</a:t>
                </a:r>
                <a:endParaRPr lang="ru-RU" sz="1800" b="0" i="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𝜔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2</m:t>
                        </m:r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0,4</m:t>
                        </m:r>
                      </m:den>
                    </m:f>
                  </m:oMath>
                </a14:m>
                <a:endParaRPr lang="ru-RU" sz="1800" b="0" i="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Таким об­ра­зом, мак­си­маль­ная ско­рость груза равна при­бли­зи­тельно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=0,3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2∙3,14</m:t>
                        </m:r>
                      </m:num>
                      <m:den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0,4</m:t>
                        </m:r>
                      </m:den>
                    </m:f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0,47</m:t>
                    </m:r>
                    <m:f>
                      <m:fPr>
                        <m:type m:val="skw"/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ru-RU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1800" b="0" i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                                                                                                       </a:t>
                </a:r>
                <a:r>
                  <a:rPr lang="ru-RU" sz="3600" b="1" i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hlinkClick r:id="rId2" action="ppaction://hlinksldjump"/>
                  </a:rPr>
                  <a:t>*</a:t>
                </a:r>
                <a:endParaRPr lang="ru-RU" sz="1800" b="0" i="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Ответ: 0,47 м/с.</a:t>
                </a:r>
              </a:p>
              <a:p>
                <a:pPr marL="0" indent="0">
                  <a:buNone/>
                </a:pPr>
                <a:endParaRPr lang="ru-RU" sz="18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9B4A5D2-31AC-1C4F-A8ED-8808E96C45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7950" y="1289330"/>
                <a:ext cx="10754050" cy="5235669"/>
              </a:xfrm>
              <a:blipFill rotWithShape="1">
                <a:blip r:embed="rId4"/>
                <a:stretch>
                  <a:fillRect l="-454" t="-1049" b="-34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00950EF2-B0B7-1942-8A02-FE880574DF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0419378"/>
              </p:ext>
            </p:extLst>
          </p:nvPr>
        </p:nvGraphicFramePr>
        <p:xfrm>
          <a:off x="5520000" y="2781000"/>
          <a:ext cx="5697813" cy="136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8653">
                  <a:extLst>
                    <a:ext uri="{9D8B030D-6E8A-4147-A177-3AD203B41FA5}">
                      <a16:colId xmlns:a16="http://schemas.microsoft.com/office/drawing/2014/main" xmlns="" val="936758555"/>
                    </a:ext>
                  </a:extLst>
                </a:gridCol>
                <a:gridCol w="646145">
                  <a:extLst>
                    <a:ext uri="{9D8B030D-6E8A-4147-A177-3AD203B41FA5}">
                      <a16:colId xmlns:a16="http://schemas.microsoft.com/office/drawing/2014/main" xmlns="" val="386710426"/>
                    </a:ext>
                  </a:extLst>
                </a:gridCol>
                <a:gridCol w="646145">
                  <a:extLst>
                    <a:ext uri="{9D8B030D-6E8A-4147-A177-3AD203B41FA5}">
                      <a16:colId xmlns:a16="http://schemas.microsoft.com/office/drawing/2014/main" xmlns="" val="3015111016"/>
                    </a:ext>
                  </a:extLst>
                </a:gridCol>
                <a:gridCol w="627057">
                  <a:extLst>
                    <a:ext uri="{9D8B030D-6E8A-4147-A177-3AD203B41FA5}">
                      <a16:colId xmlns:a16="http://schemas.microsoft.com/office/drawing/2014/main" xmlns="" val="1217926743"/>
                    </a:ext>
                  </a:extLst>
                </a:gridCol>
                <a:gridCol w="665233">
                  <a:extLst>
                    <a:ext uri="{9D8B030D-6E8A-4147-A177-3AD203B41FA5}">
                      <a16:colId xmlns:a16="http://schemas.microsoft.com/office/drawing/2014/main" xmlns="" val="2736528058"/>
                    </a:ext>
                  </a:extLst>
                </a:gridCol>
                <a:gridCol w="646145">
                  <a:extLst>
                    <a:ext uri="{9D8B030D-6E8A-4147-A177-3AD203B41FA5}">
                      <a16:colId xmlns:a16="http://schemas.microsoft.com/office/drawing/2014/main" xmlns="" val="3580281879"/>
                    </a:ext>
                  </a:extLst>
                </a:gridCol>
                <a:gridCol w="646145">
                  <a:extLst>
                    <a:ext uri="{9D8B030D-6E8A-4147-A177-3AD203B41FA5}">
                      <a16:colId xmlns:a16="http://schemas.microsoft.com/office/drawing/2014/main" xmlns="" val="3592753605"/>
                    </a:ext>
                  </a:extLst>
                </a:gridCol>
                <a:gridCol w="646145">
                  <a:extLst>
                    <a:ext uri="{9D8B030D-6E8A-4147-A177-3AD203B41FA5}">
                      <a16:colId xmlns:a16="http://schemas.microsoft.com/office/drawing/2014/main" xmlns="" val="3700227413"/>
                    </a:ext>
                  </a:extLst>
                </a:gridCol>
                <a:gridCol w="646145">
                  <a:extLst>
                    <a:ext uri="{9D8B030D-6E8A-4147-A177-3AD203B41FA5}">
                      <a16:colId xmlns:a16="http://schemas.microsoft.com/office/drawing/2014/main" xmlns="" val="3771226987"/>
                    </a:ext>
                  </a:extLst>
                </a:gridCol>
              </a:tblGrid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af-ZA" sz="1600" dirty="0">
                          <a:effectLst/>
                        </a:rPr>
                        <a:t>t, c</a:t>
                      </a:r>
                      <a:endParaRPr lang="af-ZA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0,1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0,2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0,3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0,4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0,5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0,6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0,7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extLst>
                  <a:ext uri="{0D108BD9-81ED-4DB2-BD59-A6C34878D82A}">
                    <a16:rowId xmlns:a16="http://schemas.microsoft.com/office/drawing/2014/main" xmlns="" val="4173189557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af-ZA" sz="1600">
                          <a:effectLst/>
                        </a:rPr>
                        <a:t>x, </a:t>
                      </a:r>
                      <a:r>
                        <a:rPr lang="ru-RU" sz="1600">
                          <a:effectLst/>
                        </a:rPr>
                        <a:t>см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85" marR="17585" marT="17585" marB="17585" anchor="ctr"/>
                </a:tc>
                <a:extLst>
                  <a:ext uri="{0D108BD9-81ED-4DB2-BD59-A6C34878D82A}">
                    <a16:rowId xmlns:a16="http://schemas.microsoft.com/office/drawing/2014/main" xmlns="" val="1365830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235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2F657D-67E9-904B-ACD6-D89148AA0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00" y="1"/>
            <a:ext cx="5688000" cy="981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Задача на </a:t>
            </a:r>
            <a:r>
              <a:rPr lang="ru-RU" b="1" dirty="0" smtClean="0"/>
              <a:t>законы сохранения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0F9D549F-795C-8D42-AF0D-FF7938825D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8000" y="1053000"/>
                <a:ext cx="10515600" cy="5616000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ru-RU" sz="1800" b="1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Задача:</a:t>
                </a:r>
              </a:p>
              <a:p>
                <a:pPr marL="0" indent="0" algn="just">
                  <a:buNone/>
                </a:pP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Ма­лень­кий шарик на­чи­на­ет па­дать на го­ри­зон­таль­ную по­верх­ность пола с вы­со­ты 2 м. Из-за де­фек­тов по­верх­но­сти пола шарик при ударе о него те­ря­ет 20 % своей ки­не­ти­че­ской энер­гии и от­ска­ки­ва­ет от пола под углом 60° к го­ри­зон­ту. На какую мак­си­маль­ную вы­со­ту под­ни­мет­ся шарик после удара о пол? Ответ ука­жи­те в мет­рах с точ­но­стью до од­но­го знака после за­пя­той.</a:t>
                </a:r>
              </a:p>
              <a:p>
                <a:pPr marL="0" indent="0" algn="just">
                  <a:buNone/>
                </a:pPr>
                <a:r>
                  <a:rPr lang="ru-RU" sz="1800" b="1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Ре­ше­ние.</a:t>
                </a:r>
              </a:p>
              <a:p>
                <a:pPr marL="0" indent="0" algn="just">
                  <a:buNone/>
                </a:pPr>
                <a:r>
                  <a:rPr lang="ru-RU" sz="1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Будем</a:t>
                </a: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от­счи­ты­вать по­тен­ци­аль­ную энер­гию от уров­ня пола. В на­чаль­ный мо­мент вре­ме­ни шарик об­ла­да­ет толь­ко по­тен­ци­аль­ной энер­ги­ей:</a:t>
                </a:r>
                <a:r>
                  <a:rPr lang="ru-RU" sz="1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𝐸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𝑚𝑔h</m:t>
                    </m:r>
                  </m:oMath>
                </a14:m>
                <a:r>
                  <a:rPr lang="ru-RU" sz="1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   </a:t>
                </a: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Во время па­де­ния вы­пол­ня­ет­ся закон со­хра­не­ния энер­гии, по­это­му к мо­мен­ту удара ша­ри­ка о пол, вся по­тен­ци­аль­ная энер­гия пе­ре­хо­дит в ки­не­ти­че­скую. Таким об­ра­зом, сразу после удара ки­не­ти­че­ская энер­гия ша­ри­ка ста­но­вит­ся рав­ной: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0,8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𝑚𝑔h</m:t>
                    </m:r>
                  </m:oMath>
                </a14:m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 После удара шарик летит по па­ра­бо­ле, при этом на­чаль­ная ско­рость по­ле­та равна: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0,8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𝑚𝑔h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  <m:sSubSup>
                          <m:sSubSup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sSup>
                              <m:sSup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  <m:sup/>
                        </m:sSubSup>
                      </m:num>
                      <m:den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&lt;=&gt;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1,6</m:t>
                        </m:r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𝑔h</m:t>
                        </m:r>
                      </m:e>
                    </m:rad>
                    <m:r>
                      <a:rPr lang="en-US" sz="1800" b="0" i="1" dirty="0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 .  </m:t>
                    </m:r>
                  </m:oMath>
                </a14:m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Про­ек­ция на­чаль­ной ско­ро­сти на вер­ти­каль­ную ось равна: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0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sin60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endParaRPr lang="ru-RU" sz="1800" b="0" i="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Время по­ле­та вверх можно найти из усло­вия об­ра­ще­ния в ноль вер­ти­каль­ной про­ек­ции ско­ро­сти</a:t>
                </a:r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: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0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𝑔𝑡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=0&lt;=&gt;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Cambria Math"/>
                              </a:rPr>
                              <m:t>0</m:t>
                            </m:r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.</a:t>
                </a:r>
                <a:r>
                  <a:rPr lang="ru-RU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Таким об­ра­зом, мак­си­маль­ная вы­со­та, на ко­то­рую под­ни­мет­ся шарик равна: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 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𝐻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0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𝑡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𝑔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sz="1800" b="0" i="1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b="0" i="1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1800" b="0" i="1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  <m:sub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  <m:t>0</m:t>
                            </m:r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2</m:t>
                        </m:r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1,6</m:t>
                        </m:r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𝑔h</m:t>
                        </m:r>
                        <m:sSup>
                          <m:sSupPr>
                            <m:ctrlP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  <m:t>𝑠𝑖𝑛</m:t>
                            </m:r>
                          </m:e>
                          <m:sup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60</m:t>
                        </m:r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°</m:t>
                        </m:r>
                      </m:num>
                      <m:den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2</m:t>
                        </m:r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=0,8h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𝑠𝑖𝑛</m:t>
                        </m:r>
                      </m:e>
                      <m:sup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b="0" i="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60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°=1,2</m:t>
                    </m:r>
                    <m:r>
                      <a:rPr lang="ru-RU" sz="1800" b="0" i="1" dirty="0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м</m:t>
                    </m:r>
                  </m:oMath>
                </a14:m>
                <a:r>
                  <a:rPr lang="ru-RU" sz="1800" b="0" i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                                          </a:t>
                </a:r>
                <a:r>
                  <a:rPr lang="ru-RU" sz="3600" b="0" i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hlinkClick r:id="rId2" action="ppaction://hlinksldjump"/>
                  </a:rPr>
                  <a:t>*</a:t>
                </a:r>
                <a:endParaRPr lang="ru-RU" sz="3600" b="0" i="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                                                                                                                     </a:t>
                </a:r>
                <a:r>
                  <a:rPr lang="ru-RU" sz="1800" b="1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Ответ</a:t>
                </a:r>
                <a:r>
                  <a:rPr lang="en-US" sz="1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:1,2</a:t>
                </a:r>
                <a:r>
                  <a:rPr lang="ru-RU" sz="1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 </a:t>
                </a:r>
                <a:endParaRPr lang="ru-RU" sz="18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1800" b="0" i="0" dirty="0">
                  <a:solidFill>
                    <a:schemeClr val="accent4"/>
                  </a:solidFill>
                  <a:effectLst/>
                  <a:latin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1800" dirty="0">
                    <a:solidFill>
                      <a:schemeClr val="accent4"/>
                    </a:solidFill>
                    <a:latin typeface="times new roman" panose="02020603050405020304" pitchFamily="18" charset="0"/>
                  </a:rPr>
                  <a:t>               </a:t>
                </a:r>
              </a:p>
              <a:p>
                <a:pPr marL="0" indent="0">
                  <a:buNone/>
                </a:pPr>
                <a:r>
                  <a:rPr lang="ru-RU" sz="1800" b="0" i="0" dirty="0">
                    <a:solidFill>
                      <a:schemeClr val="accent4"/>
                    </a:solidFill>
                    <a:effectLst/>
                    <a:latin typeface="times new roman" panose="02020603050405020304" pitchFamily="18" charset="0"/>
                  </a:rPr>
                  <a:t>                                                                                              Ответ:1,2м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0F9D549F-795C-8D42-AF0D-FF7938825D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8000" y="1053000"/>
                <a:ext cx="10515600" cy="5616000"/>
              </a:xfrm>
              <a:blipFill rotWithShape="1">
                <a:blip r:embed="rId4"/>
                <a:stretch>
                  <a:fillRect l="-522" t="-977" r="-464" b="-233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95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5113798" cy="111987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/>
              <a:t>Задача на плотность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2" y="1825624"/>
                <a:ext cx="10515600" cy="4555375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Задача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 algn="just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Куб с ребром  сделан из материала, плотность которого равна 6000 кг/м3. Из этого куба вырезают маленький кубик с ребром  и заменяют его кубиком таких же размеров, но сделанным из другого материала с плотностью 3000 кг/м3. Определите среднюю плотность полученного составного куба.</a:t>
                </a:r>
              </a:p>
              <a:p>
                <a:pPr marL="0" indent="0" algn="just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Решение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 algn="just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Объём куба находится по формуле</a:t>
                </a:r>
                <a:r>
                  <a:rPr lang="en-US" sz="2000" dirty="0">
                    <a:solidFill>
                      <a:schemeClr val="tx1"/>
                    </a:solidFill>
                  </a:rPr>
                  <a:t>: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𝑣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ru-RU" sz="2000" dirty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Объем вырезанного кубика: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ru-RU" sz="2000" dirty="0">
                    <a:solidFill>
                      <a:schemeClr val="tx1"/>
                    </a:solidFill>
                  </a:rPr>
                  <a:t>Объём остальной части: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7∗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ru-RU" sz="2000" dirty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Значит, масса нового куба равна: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=(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*6000+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*3000)*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=5625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ru-RU" sz="2000" dirty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Средняя плотность находится как </a:t>
                </a:r>
                <a:r>
                  <a:rPr lang="en-US" sz="2000" dirty="0">
                    <a:solidFill>
                      <a:schemeClr val="tx1"/>
                    </a:solidFill>
                  </a:rPr>
                  <a:t>: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𝑝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5625</m:t>
                        </m:r>
                        <m:sSup>
                          <m:sSupPr>
                            <m:ctrlP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000" dirty="0" smtClean="0">
                    <a:solidFill>
                      <a:schemeClr val="tx1"/>
                    </a:solidFill>
                  </a:rPr>
                  <a:t>                                           </a:t>
                </a:r>
                <a:endParaRPr lang="en-US" sz="3600" dirty="0" smtClean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ru-RU" sz="2000" b="1" dirty="0" smtClean="0">
                    <a:solidFill>
                      <a:schemeClr val="tx1"/>
                    </a:solidFill>
                  </a:rPr>
                  <a:t>Ответ</a:t>
                </a:r>
                <a:r>
                  <a:rPr lang="en-US" sz="2000" b="1" dirty="0" smtClean="0">
                    <a:solidFill>
                      <a:schemeClr val="tx1"/>
                    </a:solidFill>
                  </a:rPr>
                  <a:t>:5625</a:t>
                </a:r>
                <a:r>
                  <a:rPr lang="ru-RU" sz="2000" b="1" dirty="0" smtClean="0">
                    <a:solidFill>
                      <a:schemeClr val="tx1"/>
                    </a:solidFill>
                  </a:rPr>
                  <a:t>                                                                                                                                     </a:t>
                </a:r>
                <a:r>
                  <a:rPr lang="ru-RU" sz="3600" b="1" dirty="0" smtClean="0">
                    <a:solidFill>
                      <a:schemeClr val="tx1"/>
                    </a:solidFill>
                    <a:hlinkClick r:id="rId2" action="ppaction://hlinksldjump"/>
                  </a:rPr>
                  <a:t>*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2" y="1825624"/>
                <a:ext cx="10515600" cy="4555375"/>
              </a:xfrm>
              <a:blipFill rotWithShape="1">
                <a:blip r:embed="rId4"/>
                <a:stretch>
                  <a:fillRect l="-638" t="-1337" r="-580" b="-6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135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5113798" cy="111987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/>
              <a:t>Задача на динамику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2" y="1825624"/>
                <a:ext cx="10515600" cy="4627375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Задача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Брусок массой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=2кг</m:t>
                    </m:r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 движется поступательно по горизонтальной плоскости под действием постоянной силы, направленной под углом </a:t>
                </a:r>
                <a14:m>
                  <m:oMath xmlns:m="http://schemas.openxmlformats.org/officeDocument/2006/math">
                    <m:r>
                      <a:rPr lang="ru-RU" sz="20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ru-RU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=30°</m:t>
                    </m:r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к горизонту. Модуль этой силы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𝐹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=12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𝐻</m:t>
                    </m:r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Коэффициент трения между бруском и плоскостью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=0,2</m:t>
                    </m:r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 Чему равен модуль силы трения, действующей на брусок? Ответ приведите в ньютонах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Решение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</a:t>
                </a:r>
                <a:endParaRPr lang="ru-RU" sz="20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Воспользуемся вторым законом Ньютона. Спроецируем все силы действующие на брусок на вертикальную ось. Брусок движется по горизонтальной плоскости, следовательно, у него нет вертикальной составляющей ускорения. Из второго закона Ньютона имеем: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𝐹𝑠𝑖𝑛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𝑚𝑔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где N — сила реакции опоры. Отсюда, для модуля силы трения скольжения имеем</a:t>
                </a:r>
                <a:r>
                  <a:rPr lang="ru-RU" sz="2000" dirty="0" smtClean="0">
                    <a:solidFill>
                      <a:schemeClr val="tx1"/>
                    </a:solidFill>
                  </a:rPr>
                  <a:t>:          </a:t>
                </a:r>
                <a:r>
                  <a:rPr lang="ru-RU" sz="3600" dirty="0" smtClean="0">
                    <a:solidFill>
                      <a:schemeClr val="tx1"/>
                    </a:solidFill>
                    <a:hlinkClick r:id="rId2" action="ppaction://hlinksldjump"/>
                  </a:rPr>
                  <a:t>*</a:t>
                </a:r>
                <a:endParaRPr lang="ru-RU" sz="3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𝐹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𝑁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𝑚𝑔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𝐹𝑠𝑖𝑛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=0,2∙(2∙10−12∙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𝑠𝑖𝑛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30°=2,8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Ответ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:2,8</a:t>
                </a:r>
                <a:endParaRPr lang="ru-RU" sz="20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accent4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2" y="1825624"/>
                <a:ext cx="10515600" cy="4627375"/>
              </a:xfrm>
              <a:blipFill rotWithShape="1">
                <a:blip r:embed="rId4"/>
                <a:stretch>
                  <a:fillRect l="-638" t="-1316" r="-7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766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4969798" cy="97587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/>
              <a:t>Задача на динамику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01000"/>
                <a:ext cx="10515600" cy="4915375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Задача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Коэффициент трения резины колес автомобиля об асфальт равен 0,4. При скорости </a:t>
                </a:r>
                <a14:m>
                  <m:oMath xmlns:m="http://schemas.openxmlformats.org/officeDocument/2006/math">
                    <m:r>
                      <a:rPr lang="ru-RU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20</m:t>
                    </m:r>
                    <m:f>
                      <m:fPr>
                        <m:type m:val="skw"/>
                        <m:ctrlP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с  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движения  водитель, во избежание аварии, должен придерживаться радиуса поворота, не меньшего, чем? Ответ приведите в метрах.</a:t>
                </a: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Решение</a:t>
                </a:r>
                <a:r>
                  <a:rPr lang="en-US" sz="2000" dirty="0">
                    <a:solidFill>
                      <a:schemeClr val="tx1"/>
                    </a:solidFill>
                  </a:rPr>
                  <a:t>:</a:t>
                </a:r>
                <a:endParaRPr lang="ru-RU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На повороте с радиусом R при скорости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𝑣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=20</m:t>
                    </m:r>
                    <m:f>
                      <m:fPr>
                        <m:type m:val="skw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 автомобиль имеет центростремительное ускорение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 Это ускорение должна обеспечивать сила трения между колесами и дорожным покрытием, иначе начнется занос. В проекции на радиальную ось второй закон Ньютона приобретает вид: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𝑚𝑎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тр</m:t>
                        </m:r>
                      </m:sub>
                    </m:sSub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 где m — масса автомобиля. Для вертикальной оси имеем: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𝑁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𝑚𝑔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где N — сила реакции опоры. Принимая во внимание связь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тр</m:t>
                        </m:r>
                      </m:sub>
                    </m:sSub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=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реализующуюся как раз в случае минимального радиуса поворота, окончательно для минимального радиуса получаем</a:t>
                </a:r>
                <a:r>
                  <a:rPr lang="en-US" sz="2000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20</m:t>
                            </m:r>
                          </m:e>
                          <m:sup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0,4</m:t>
                        </m:r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∙10</m:t>
                        </m:r>
                      </m:den>
                    </m:f>
                    <m:r>
                      <a:rPr lang="ru-RU" sz="20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=100м</m:t>
                    </m:r>
                  </m:oMath>
                </a14:m>
                <a:r>
                  <a:rPr lang="ru-RU" sz="2000" b="0" dirty="0" smtClean="0">
                    <a:solidFill>
                      <a:schemeClr val="tx1"/>
                    </a:solidFill>
                  </a:rPr>
                  <a:t>                                                                                                                        </a:t>
                </a:r>
                <a:r>
                  <a:rPr lang="ru-RU" sz="3600" b="0" dirty="0" smtClean="0">
                    <a:solidFill>
                      <a:schemeClr val="tx1"/>
                    </a:solidFill>
                    <a:hlinkClick r:id="rId2" action="ppaction://hlinksldjump"/>
                  </a:rPr>
                  <a:t>*</a:t>
                </a:r>
                <a:endParaRPr lang="ru-RU" sz="36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Ответ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:100</a:t>
                </a:r>
                <a:endParaRPr lang="ru-RU" sz="2000" b="1" dirty="0">
                  <a:solidFill>
                    <a:schemeClr val="tx1"/>
                  </a:solidFill>
                </a:endParaRPr>
              </a:p>
              <a:p>
                <a:endParaRPr lang="ru-RU" sz="2000" dirty="0">
                  <a:solidFill>
                    <a:schemeClr val="accent4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accent4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01000"/>
                <a:ext cx="10515600" cy="4915375"/>
              </a:xfrm>
              <a:blipFill rotWithShape="1">
                <a:blip r:embed="rId4"/>
                <a:stretch>
                  <a:fillRect l="-638" t="-1241" r="-290" b="-37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440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000" y="405000"/>
            <a:ext cx="5400000" cy="5128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Оглавление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418" y="1206684"/>
            <a:ext cx="5580582" cy="4814316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Что такое расчетная задача ЕГЭ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?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Сравнение задачи в 2019 и 2020 годах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Критерии оценивания</a:t>
            </a:r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Виды расчетных задач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Теория к заданию №28 ЕГЭ по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физике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Нюансы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Задача №28 пробного экзамена в 2020 году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Задачи на тему Механика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Задачи на тему Плотность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Задачи на тему Динамика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Задачи на тему Кинематика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Задачи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на тему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Статика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noaction"/>
              </a:rPr>
              <a:t>Литература используемая в работе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4" indent="-342904">
              <a:buFont typeface="+mj-lt"/>
              <a:buAutoNum type="arabicPeriod"/>
            </a:pPr>
            <a:endParaRPr lang="ru-RU" sz="16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38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000" y="405001"/>
            <a:ext cx="5400000" cy="1080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/>
              <a:t>Задача на кинематику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96000" y="1629000"/>
                <a:ext cx="10515600" cy="5040000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Задача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Определите начальную скорость бруска, если известно, что после того, как он проехал 0,5 м вниз по наклонной плоскости с углом наклона 30° к горизонту, его скорость стала равна 3 м/с. Трением пренебречь. Ответ приведите в м/с.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Решение</a:t>
                </a:r>
                <a:r>
                  <a:rPr lang="en-US" sz="2000" dirty="0">
                    <a:solidFill>
                      <a:schemeClr val="tx1"/>
                    </a:solidFill>
                  </a:rPr>
                  <a:t>:</a:t>
                </a:r>
                <a:endParaRPr lang="ru-RU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Поскольку трением можно пренебречь, для бруска выполняется закон сохранения полной механической энергии. Потенциальная энергия бруска переходит в кинетическую энергию его поступательного движения. Проехав по склону 0,5 м, брусок спустился по вертикали на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h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=0,5м∙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𝑠𝑖𝑛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30°=0,25м</m:t>
                    </m:r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 Выпишем закон сохранения энергии: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  <m:sSubSup>
                          <m:sSub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  <m:sub>
                            <m:r>
                              <a:rPr lang="ru-RU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нач</m:t>
                            </m:r>
                          </m:sub>
                          <m:sup/>
                        </m:sSubSup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 </a:t>
                </a:r>
                <a:r>
                  <a:rPr lang="en-US" sz="2000" dirty="0">
                    <a:solidFill>
                      <a:schemeClr val="tx1"/>
                    </a:solidFill>
                  </a:rPr>
                  <a:t>+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mgh</a:t>
                </a:r>
                <a:r>
                  <a:rPr lang="en-US" sz="20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  <m:sSubSup>
                          <m:sSub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  <m:sub>
                            <m:r>
                              <a:rPr lang="ru-RU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кон</m:t>
                            </m:r>
                          </m:sub>
                          <m:sup/>
                        </m:sSubSup>
                      </m:num>
                      <m:den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Отсюда находим начальную скорость бруска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:</a:t>
                </a:r>
                <a:r>
                  <a:rPr lang="ru-RU" sz="2000" dirty="0" smtClean="0">
                    <a:solidFill>
                      <a:schemeClr val="tx1"/>
                    </a:solidFill>
                  </a:rPr>
                  <a:t>                                                                           </a:t>
                </a:r>
                <a:r>
                  <a:rPr lang="ru-RU" sz="3600" dirty="0" smtClean="0">
                    <a:solidFill>
                      <a:schemeClr val="tx1"/>
                    </a:solidFill>
                    <a:hlinkClick r:id="rId2" action="ppaction://hlinksldjump"/>
                  </a:rPr>
                  <a:t>*</a:t>
                </a:r>
                <a:endParaRPr lang="en-US" sz="3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нач</m:t>
                        </m:r>
                      </m:sub>
                    </m:sSub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0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ru-RU" sz="200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sSup>
                              <m:sSupPr>
                                <m:ctrlP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  <m:sub>
                            <m:r>
                              <a:rPr lang="ru-RU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кон</m:t>
                            </m:r>
                          </m:sub>
                          <m:sup/>
                        </m:sSubSup>
                      </m:e>
                    </m:rad>
                    <m:r>
                      <a:rPr lang="ru-RU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2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𝑔h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−2∙10∙0,25=2</m:t>
                    </m:r>
                    <m:f>
                      <m:fPr>
                        <m:type m:val="skw"/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м</m:t>
                        </m:r>
                      </m:num>
                      <m:den>
                        <m:r>
                          <a:rPr lang="ru-RU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с</m:t>
                        </m:r>
                      </m:den>
                    </m:f>
                  </m:oMath>
                </a14:m>
                <a:endParaRPr lang="ru-RU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Ответ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:2</a:t>
                </a:r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6000" y="1629000"/>
                <a:ext cx="10515600" cy="5040000"/>
              </a:xfrm>
              <a:blipFill rotWithShape="1">
                <a:blip r:embed="rId4"/>
                <a:stretch>
                  <a:fillRect l="-580" t="-1209" r="-580" b="-50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626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5473798" cy="104787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/>
              <a:t>Задача на кинематику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62626" y="1557000"/>
                <a:ext cx="10515600" cy="5112000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Задача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Мимо остановки по прямой улице проезжает грузовик со скоростью 10 м/с. Через 5 с от остановки вдогонку грузовику отъезжает мотоциклист, движущийся с ускорением  </a:t>
                </a:r>
                <a14:m>
                  <m:oMath xmlns:m="http://schemas.openxmlformats.org/officeDocument/2006/math">
                    <m:r>
                      <a:rPr lang="ru-RU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3</m:t>
                    </m:r>
                    <m:f>
                      <m:fPr>
                        <m:type m:val="skw"/>
                        <m:ctrlP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Сколько времени потребуется мотоциклисту, чтобы догнать грузовик? Ответ приведите в секундах</a:t>
                </a: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Решение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</a:t>
                </a:r>
                <a:endParaRPr lang="ru-RU" sz="20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Обозначим через </a:t>
                </a:r>
                <a:r>
                  <a:rPr lang="en-US" sz="2000" dirty="0">
                    <a:solidFill>
                      <a:schemeClr val="tx1"/>
                    </a:solidFill>
                  </a:rPr>
                  <a:t>t</a:t>
                </a:r>
                <a:r>
                  <a:rPr lang="ru-RU" sz="2000" dirty="0">
                    <a:solidFill>
                      <a:schemeClr val="tx1"/>
                    </a:solidFill>
                  </a:rPr>
                  <a:t> время, которое потребуется мотоциклисту, чтобы догнать грузовик. К этому моменту времени грузовик успеет пройти расстояние</a:t>
                </a:r>
                <a:r>
                  <a:rPr lang="en-US" sz="2000" dirty="0">
                    <a:solidFill>
                      <a:schemeClr val="tx1"/>
                    </a:solidFill>
                  </a:rPr>
                  <a:t>: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𝑆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𝑣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+5с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) ,</a:t>
                </a:r>
                <a:r>
                  <a:rPr lang="ru-RU" sz="2000" dirty="0">
                    <a:solidFill>
                      <a:schemeClr val="tx1"/>
                    </a:solidFill>
                  </a:rPr>
                  <a:t>а мотоциклист</a:t>
                </a:r>
                <a:r>
                  <a:rPr lang="en-US" sz="2000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𝑆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 Таким образом, мотоциклисту потребуется</a:t>
                </a:r>
                <a:r>
                  <a:rPr lang="en-US" sz="2000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𝑣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+5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&lt;=&gt;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𝑎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2vt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10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𝑐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&lt;=&gt;3</m:t>
                    </m:r>
                    <m:sSup>
                      <m:sSup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20t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−100=0</m:t>
                    </m:r>
                  </m:oMath>
                </a14:m>
                <a:endParaRPr lang="en-US" sz="2000" b="0" i="1" dirty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=10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tx1"/>
                    </a:solidFill>
                  </a:rPr>
                  <a:t>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c(</a:t>
                </a:r>
                <a:r>
                  <a:rPr lang="ru-RU" sz="2000" dirty="0">
                    <a:solidFill>
                      <a:schemeClr val="tx1"/>
                    </a:solidFill>
                  </a:rPr>
                  <a:t>не подходит) </a:t>
                </a:r>
                <a:r>
                  <a:rPr lang="ru-RU" sz="2000" dirty="0" smtClean="0">
                    <a:solidFill>
                      <a:schemeClr val="tx1"/>
                    </a:solidFill>
                  </a:rPr>
                  <a:t>                           </a:t>
                </a:r>
                <a:r>
                  <a:rPr lang="ru-RU" sz="3600" dirty="0" smtClean="0">
                    <a:solidFill>
                      <a:schemeClr val="tx1"/>
                    </a:solidFill>
                    <a:hlinkClick r:id="rId2" action="ppaction://hlinksldjump"/>
                  </a:rPr>
                  <a:t>*</a:t>
                </a:r>
                <a:endParaRPr lang="ru-RU" sz="3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chemeClr val="tx1"/>
                    </a:solidFill>
                  </a:rPr>
                  <a:t>Ответ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:10</a:t>
                </a:r>
                <a:endParaRPr lang="ru-RU" sz="20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ru-RU" sz="2000" dirty="0">
                  <a:solidFill>
                    <a:schemeClr val="accent4"/>
                  </a:solidFill>
                </a:endParaRPr>
              </a:p>
              <a:p>
                <a:pPr marL="0" indent="0">
                  <a:buNone/>
                </a:pPr>
                <a:endParaRPr lang="ru-RU" sz="2000" dirty="0">
                  <a:solidFill>
                    <a:schemeClr val="accent4"/>
                  </a:solidFill>
                </a:endParaRPr>
              </a:p>
              <a:p>
                <a:pPr marL="0" indent="0">
                  <a:buNone/>
                </a:pPr>
                <a:endParaRPr lang="ru-RU" sz="2000" dirty="0">
                  <a:solidFill>
                    <a:schemeClr val="accent4"/>
                  </a:solidFill>
                </a:endParaRPr>
              </a:p>
              <a:p>
                <a:pPr marL="0" indent="0">
                  <a:buNone/>
                </a:pPr>
                <a:endParaRPr lang="ru-RU" sz="20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2626" y="1557000"/>
                <a:ext cx="10515600" cy="5112000"/>
              </a:xfrm>
              <a:blipFill rotWithShape="1">
                <a:blip r:embed="rId4"/>
                <a:stretch>
                  <a:fillRect l="-638" t="-1192" r="-928" b="-13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458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4537798" cy="90387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/>
              <a:t>Задача на статику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2" y="1825625"/>
                <a:ext cx="10515600" cy="4267375"/>
              </a:xfrm>
              <a:solidFill>
                <a:schemeClr val="bg1"/>
              </a:solidFill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sz="2200" b="1" dirty="0">
                    <a:solidFill>
                      <a:schemeClr val="tx1"/>
                    </a:solidFill>
                  </a:rPr>
                  <a:t>Задача</a:t>
                </a:r>
                <a:r>
                  <a:rPr lang="en-US" sz="2200" b="1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>
                  <a:buNone/>
                </a:pPr>
                <a:r>
                  <a:rPr lang="ru-RU" sz="2200" dirty="0">
                    <a:solidFill>
                      <a:schemeClr val="tx1"/>
                    </a:solidFill>
                  </a:rPr>
                  <a:t>Плотность бамбука равна</a:t>
                </a:r>
                <a:r>
                  <a:rPr lang="en-US" sz="22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400</m:t>
                    </m:r>
                    <m:f>
                      <m:fPr>
                        <m:type m:val="skw"/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ru-RU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2200" dirty="0">
                    <a:solidFill>
                      <a:schemeClr val="tx1"/>
                    </a:solidFill>
                  </a:rPr>
                  <a:t>  Какой наибольший груз может перевозить по озеру бамбуковый плот площадью </a:t>
                </a:r>
                <a14:m>
                  <m:oMath xmlns:m="http://schemas.openxmlformats.org/officeDocument/2006/math">
                    <m:r>
                      <a:rPr lang="ru-RU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10</m:t>
                    </m:r>
                    <m:sSup>
                      <m:sSupPr>
                        <m:ctrlPr>
                          <a:rPr lang="ru-RU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200" dirty="0">
                    <a:solidFill>
                      <a:schemeClr val="tx1"/>
                    </a:solidFill>
                  </a:rPr>
                  <a:t>  и толщиной 0,5 м? Ответ приведите в килограммах.</a:t>
                </a:r>
              </a:p>
              <a:p>
                <a:pPr marL="0" indent="0">
                  <a:buNone/>
                </a:pPr>
                <a:r>
                  <a:rPr lang="ru-RU" sz="2200" b="1" dirty="0">
                    <a:solidFill>
                      <a:schemeClr val="tx1"/>
                    </a:solidFill>
                  </a:rPr>
                  <a:t>Решение</a:t>
                </a:r>
                <a:r>
                  <a:rPr lang="en-US" sz="2200" b="1" dirty="0">
                    <a:solidFill>
                      <a:schemeClr val="tx1"/>
                    </a:solidFill>
                  </a:rPr>
                  <a:t>:</a:t>
                </a:r>
                <a:endParaRPr lang="ru-RU" sz="22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200" dirty="0">
                    <a:solidFill>
                      <a:schemeClr val="tx1"/>
                    </a:solidFill>
                  </a:rPr>
                  <a:t>Максимальная загруженности плота соответствует ситуация, когда он полностью погружается в воду. На плот с грузом действуют две силы: сила Архимеда на плот и сила тяжести на плот и груз. Приравняв эти силы находим максимальную массу груза, который может перевозить плот: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ru-RU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плот</m:t>
                        </m:r>
                      </m:sub>
                    </m:sSub>
                    <m:r>
                      <a:rPr lang="ru-RU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ru-RU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груз</m:t>
                        </m:r>
                      </m:sub>
                    </m:sSub>
                  </m:oMath>
                </a14:m>
                <a:r>
                  <a:rPr lang="ru-RU" sz="2200" dirty="0">
                    <a:solidFill>
                      <a:schemeClr val="tx1"/>
                    </a:solidFill>
                  </a:rPr>
                  <a:t>)</a:t>
                </a:r>
                <a14:m>
                  <m:oMath xmlns:m="http://schemas.openxmlformats.org/officeDocument/2006/math">
                    <m:r>
                      <a:rPr lang="en-US" sz="22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𝑔</m:t>
                    </m:r>
                    <m:r>
                      <a:rPr 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&lt;=&gt;</m:t>
                    </m:r>
                    <m:sSub>
                      <m:sSubPr>
                        <m:ctrlPr>
                          <a:rPr lang="en-US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ru-RU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воды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𝑆𝑑</m:t>
                    </m:r>
                    <m:r>
                      <a:rPr 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ru-RU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бамб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ru-RU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груз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&lt;=&gt;</m:t>
                    </m:r>
                    <m:sSub>
                      <m:sSubPr>
                        <m:ctrlPr>
                          <a:rPr lang="en-US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ru-RU" sz="2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груз</m:t>
                        </m:r>
                      </m:sub>
                    </m:sSub>
                  </m:oMath>
                </a14:m>
                <a:r>
                  <a:rPr lang="ru-RU" sz="22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2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2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2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ru-RU" sz="22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воды</m:t>
                            </m:r>
                          </m:sub>
                        </m:sSub>
                        <m:r>
                          <a:rPr lang="ru-RU" sz="22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ru-RU" sz="22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2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ru-RU" sz="22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бамб</m:t>
                            </m:r>
                          </m:sub>
                        </m:sSub>
                      </m:e>
                    </m:d>
                    <m:r>
                      <m:rPr>
                        <m:sty m:val="p"/>
                      </m:rPr>
                      <a:rPr lang="en-US" sz="22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Sd</m:t>
                    </m:r>
                    <m:r>
                      <a:rPr lang="en-US" sz="22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2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200" b="0" i="0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1000−400</m:t>
                        </m:r>
                      </m:e>
                    </m:d>
                    <m:r>
                      <a:rPr lang="en-US" sz="22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∙10∙0,5=3000</m:t>
                    </m:r>
                    <m:r>
                      <a:rPr lang="ru-RU" sz="22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кг</m:t>
                    </m:r>
                  </m:oMath>
                </a14:m>
                <a:endParaRPr lang="en-US" sz="22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200" b="1" dirty="0">
                    <a:solidFill>
                      <a:schemeClr val="tx1"/>
                    </a:solidFill>
                  </a:rPr>
                  <a:t>Ответ</a:t>
                </a:r>
                <a:r>
                  <a:rPr lang="en-US" sz="2200" b="1" dirty="0" smtClean="0">
                    <a:solidFill>
                      <a:schemeClr val="tx1"/>
                    </a:solidFill>
                  </a:rPr>
                  <a:t>:3000</a:t>
                </a:r>
                <a:endParaRPr lang="ru-RU" sz="2000" dirty="0">
                  <a:solidFill>
                    <a:schemeClr val="accent4"/>
                  </a:solidFill>
                </a:endParaRPr>
              </a:p>
              <a:p>
                <a:pPr marL="0" indent="0">
                  <a:buNone/>
                </a:pPr>
                <a:r>
                  <a:rPr lang="ru-RU" sz="2000" dirty="0">
                    <a:solidFill>
                      <a:schemeClr val="accent4"/>
                    </a:solidFill>
                  </a:rPr>
                  <a:t> </a:t>
                </a:r>
                <a:r>
                  <a:rPr lang="ru-RU" sz="2000" dirty="0" smtClean="0">
                    <a:solidFill>
                      <a:schemeClr val="accent4"/>
                    </a:solidFill>
                  </a:rPr>
                  <a:t>                                                                                                                               </a:t>
                </a:r>
                <a:r>
                  <a:rPr lang="ru-RU" sz="3900" dirty="0" smtClean="0">
                    <a:hlinkClick r:id="rId2" action="ppaction://hlinksldjump"/>
                  </a:rPr>
                  <a:t>*</a:t>
                </a:r>
                <a:endParaRPr lang="ru-RU" sz="39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2" y="1825625"/>
                <a:ext cx="10515600" cy="4267375"/>
              </a:xfrm>
              <a:blipFill rotWithShape="1">
                <a:blip r:embed="rId4"/>
                <a:stretch>
                  <a:fillRect l="-638" t="-34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594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00" y="216000"/>
            <a:ext cx="4536000" cy="837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smtClean="0"/>
              <a:t>Задача на статику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115" y="1135738"/>
            <a:ext cx="2136540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712000" y="1135738"/>
                <a:ext cx="9026880" cy="56856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ru-RU" b="1" dirty="0">
                    <a:solidFill>
                      <a:schemeClr val="tx1"/>
                    </a:solidFill>
                  </a:rPr>
                  <a:t>Задача</a:t>
                </a:r>
                <a:r>
                  <a:rPr lang="en-US" b="1" dirty="0">
                    <a:solidFill>
                      <a:schemeClr val="tx1"/>
                    </a:solidFill>
                  </a:rPr>
                  <a:t>:</a:t>
                </a:r>
              </a:p>
              <a:p>
                <a:r>
                  <a:rPr lang="ru-RU" dirty="0">
                    <a:solidFill>
                      <a:schemeClr val="tx1"/>
                    </a:solidFill>
                  </a:rPr>
                  <a:t>Груз удерживают на месте с помощью рычага, приложив вертикальную силу 400 Н (см. рисунок). Рычаг состоит из шарнира и однородного стержня массой 20 кг и длиной 4 м. Расстояние от оси шарнира до точки подвеса груза равно 1 м. Чему равна масса груза? Ответ приведите в килограммах.</a:t>
                </a:r>
              </a:p>
              <a:p>
                <a:r>
                  <a:rPr lang="ru-RU" b="1" dirty="0">
                    <a:solidFill>
                      <a:schemeClr val="tx1"/>
                    </a:solidFill>
                  </a:rPr>
                  <a:t>Решение</a:t>
                </a:r>
                <a:r>
                  <a:rPr lang="en-US" b="1" dirty="0">
                    <a:solidFill>
                      <a:schemeClr val="tx1"/>
                    </a:solidFill>
                  </a:rPr>
                  <a:t>:</a:t>
                </a:r>
              </a:p>
              <a:p>
                <a:r>
                  <a:rPr lang="ru-RU" dirty="0">
                    <a:solidFill>
                      <a:schemeClr val="tx1"/>
                    </a:solidFill>
                  </a:rPr>
                  <a:t>Одним из условий равновесия стержня является то, что полный момент всех внешних сил относительно любой точки равен нулю. Рассмотрим моменты сил относительно шарнира. Тогда момент, создаваемый неизвестной силой реакции в шарнире равен нулю. Сила</a:t>
                </a:r>
                <a:r>
                  <a:rPr lang="en-US" dirty="0">
                    <a:solidFill>
                      <a:schemeClr val="tx1"/>
                    </a:solidFill>
                  </a:rPr>
                  <a:t> F </a:t>
                </a:r>
                <a:r>
                  <a:rPr lang="ru-RU" dirty="0">
                    <a:solidFill>
                      <a:schemeClr val="tx1"/>
                    </a:solidFill>
                  </a:rPr>
                  <a:t>создает момент</a:t>
                </a:r>
                <a:r>
                  <a:rPr lang="en-US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𝐹𝐿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=400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𝐻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∙4</m:t>
                    </m:r>
                    <m:r>
                      <a:rPr lang="ru-RU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м=1600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H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м</m:t>
                    </m:r>
                  </m:oMath>
                </a14:m>
                <a:endParaRPr lang="ru-RU" dirty="0">
                  <a:solidFill>
                    <a:schemeClr val="tx1"/>
                  </a:solidFill>
                </a:endParaRPr>
              </a:p>
              <a:p>
                <a:r>
                  <a:rPr lang="ru-RU" dirty="0">
                    <a:solidFill>
                      <a:schemeClr val="tx1"/>
                    </a:solidFill>
                  </a:rPr>
                  <a:t>Он вращает стержень против часовой стрелки. Силы тяжести, действующие на груз и на стержень, создают моменты, вращающие стержень по часовой стрелке. Стержень однородный, поэтому сила тяжести приложена к его середине, а значит, создаваемый ею момент равен: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𝑚𝑔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=20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кг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∙10</m:t>
                    </m:r>
                    <m:f>
                      <m:fPr>
                        <m:type m:val="skw"/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м</m:t>
                        </m:r>
                      </m:num>
                      <m:den>
                        <m:sSup>
                          <m:sSup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∙2м=400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𝐻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∙м</m:t>
                    </m:r>
                  </m:oMath>
                </a14:m>
                <a:endParaRPr lang="ru-RU" b="0" dirty="0">
                  <a:solidFill>
                    <a:schemeClr val="tx1"/>
                  </a:solidFill>
                  <a:ea typeface="Cambria Math"/>
                </a:endParaRPr>
              </a:p>
              <a:p>
                <a:r>
                  <a:rPr lang="ru-RU" dirty="0">
                    <a:solidFill>
                      <a:schemeClr val="tx1"/>
                    </a:solidFill>
                  </a:rPr>
                  <a:t>Наконец, момент, создаваемый силой тяжести, приложенной к грузу равен</a:t>
                </a:r>
                <a:r>
                  <a:rPr lang="en-US" dirty="0">
                    <a:solidFill>
                      <a:schemeClr val="tx1"/>
                    </a:solidFill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𝑀𝑔𝑏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𝑀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∙10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м</m:t>
                          </m:r>
                        </m:num>
                        <m:den>
                          <m:sSup>
                            <m:sSupPr>
                              <m:ctrlP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с</m:t>
                              </m:r>
                            </m:e>
                            <m:sup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1м=10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𝑀</m:t>
                      </m:r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кг∙</m:t>
                      </m:r>
                      <m:f>
                        <m:fPr>
                          <m:type m:val="skw"/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м</m:t>
                          </m:r>
                        </m:num>
                        <m:den>
                          <m:sSup>
                            <m:sSupPr>
                              <m:ctrlP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с</m:t>
                              </m:r>
                            </m:e>
                            <m:sup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>
                  <a:solidFill>
                    <a:schemeClr val="tx1"/>
                  </a:solidFill>
                </a:endParaRPr>
              </a:p>
              <a:p>
                <a:r>
                  <a:rPr lang="ru-RU" dirty="0">
                    <a:solidFill>
                      <a:schemeClr val="tx1"/>
                    </a:solidFill>
                  </a:rPr>
                  <a:t>Приравнивая моменты, получаем, что масса груза равна</a:t>
                </a:r>
                <a:r>
                  <a:rPr lang="en-US" dirty="0">
                    <a:solidFill>
                      <a:schemeClr val="tx1"/>
                    </a:solidFill>
                  </a:rPr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1600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𝐻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м=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400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𝐻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∙м+10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𝑀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кг∙</m:t>
                    </m:r>
                    <m:f>
                      <m:fPr>
                        <m:type m:val="skw"/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м</m:t>
                        </m:r>
                      </m:num>
                      <m:den>
                        <m:sSup>
                          <m:sSup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&lt;=&gt;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𝑀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=120кг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                                          </a:t>
                </a:r>
                <a:r>
                  <a:rPr lang="ru-RU" sz="2800" dirty="0" smtClean="0">
                    <a:solidFill>
                      <a:schemeClr val="tx1"/>
                    </a:solidFill>
                    <a:hlinkClick r:id="rId3" action="ppaction://hlinksldjump"/>
                  </a:rPr>
                  <a:t>*</a:t>
                </a:r>
                <a:endParaRPr lang="ru-RU" dirty="0">
                  <a:solidFill>
                    <a:schemeClr val="tx1"/>
                  </a:solidFill>
                </a:endParaRPr>
              </a:p>
              <a:p>
                <a:r>
                  <a:rPr lang="ru-RU" b="1" dirty="0">
                    <a:solidFill>
                      <a:schemeClr val="tx1"/>
                    </a:solidFill>
                  </a:rPr>
                  <a:t>Ответ</a:t>
                </a:r>
                <a:r>
                  <a:rPr lang="en-US" b="1" dirty="0">
                    <a:solidFill>
                      <a:schemeClr val="tx1"/>
                    </a:solidFill>
                  </a:rPr>
                  <a:t>:</a:t>
                </a:r>
                <a:r>
                  <a:rPr lang="ru-RU" b="1" dirty="0">
                    <a:solidFill>
                      <a:schemeClr val="tx1"/>
                    </a:solidFill>
                  </a:rPr>
                  <a:t>120</a:t>
                </a: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2000" y="1135738"/>
                <a:ext cx="9026880" cy="5685659"/>
              </a:xfrm>
              <a:prstGeom prst="rect">
                <a:avLst/>
              </a:prstGeom>
              <a:blipFill rotWithShape="1">
                <a:blip r:embed="rId5"/>
                <a:stretch>
                  <a:fillRect l="-608" t="-536" r="-878" b="-7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880" y="2853000"/>
            <a:ext cx="213312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54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000" y="765000"/>
            <a:ext cx="6625798" cy="4320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расчетная задача ЕГЭ?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45000"/>
            <a:ext cx="10515600" cy="4035041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1" b="1" dirty="0">
                <a:cs typeface="Times New Roman" panose="02020603050405020304" pitchFamily="18" charset="0"/>
              </a:rPr>
              <a:t>Любая расчетная </a:t>
            </a:r>
            <a:r>
              <a:rPr lang="ru-RU" sz="2601" dirty="0">
                <a:cs typeface="Times New Roman" panose="02020603050405020304" pitchFamily="18" charset="0"/>
              </a:rPr>
              <a:t>задача по физике требует анализа условия, выбора физической модели, проведения математических преобразований, расчетов и анализа полученного ответа. Для оценивания заданий высокого уровня сложности необходим анализ всех этапов решения, поэтому здесь предлагаются задания с развернутым ответом. Однако для задач, использующих типовые учебные ситуации, в большинстве случаев можно ограничиться лишь анализом полученного ответа. Как правило, по ошибке в ответе можно с достаточной степенью вероятности судить и о тех недостатках, которые были допущены учеников в ходе решения </a:t>
            </a:r>
            <a:r>
              <a:rPr lang="ru-RU" sz="2601" dirty="0" smtClean="0">
                <a:cs typeface="Times New Roman" panose="02020603050405020304" pitchFamily="18" charset="0"/>
              </a:rPr>
              <a:t>задачи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4"/>
                </a:solidFill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accent4"/>
                </a:solidFill>
                <a:cs typeface="Times New Roman" panose="02020603050405020304" pitchFamily="18" charset="0"/>
              </a:rPr>
              <a:t>                                                                                     </a:t>
            </a:r>
            <a:r>
              <a:rPr lang="ru-RU" sz="3600" b="1" dirty="0" smtClean="0">
                <a:cs typeface="Times New Roman" panose="02020603050405020304" pitchFamily="18" charset="0"/>
                <a:hlinkClick r:id="rId2" action="ppaction://hlinksldjump"/>
              </a:rPr>
              <a:t>*</a:t>
            </a:r>
            <a:endParaRPr lang="ru-RU" sz="3600" b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i="1" dirty="0">
              <a:solidFill>
                <a:schemeClr val="accent4"/>
              </a:solidFill>
            </a:endParaRPr>
          </a:p>
          <a:p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32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000" y="405000"/>
            <a:ext cx="10548000" cy="7920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b="1" dirty="0"/>
              <a:t>Сравнение задачи в 2019 и 2020 годах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000" y="1557000"/>
            <a:ext cx="10515600" cy="3744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i="1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accent4"/>
                </a:solidFill>
              </a:rPr>
              <a:t>     </a:t>
            </a:r>
            <a:r>
              <a:rPr lang="ru-RU" sz="2400" dirty="0" smtClean="0"/>
              <a:t>Задача 2019 года                                      Задача 2020 года                    </a:t>
            </a:r>
            <a:r>
              <a:rPr lang="ru-RU" sz="3600" b="1" dirty="0" smtClean="0">
                <a:hlinkClick r:id="rId2" action="ppaction://hlinksldjump"/>
              </a:rPr>
              <a:t>*</a:t>
            </a:r>
            <a:endParaRPr lang="ru-RU" sz="2400" i="1" dirty="0"/>
          </a:p>
          <a:p>
            <a:pPr marL="0" indent="0">
              <a:buNone/>
            </a:pP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8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000" y="2745608"/>
            <a:ext cx="4114800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0000" contras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8000" y="2745608"/>
            <a:ext cx="4896000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44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523741"/>
              </p:ext>
            </p:extLst>
          </p:nvPr>
        </p:nvGraphicFramePr>
        <p:xfrm>
          <a:off x="840000" y="333000"/>
          <a:ext cx="10515600" cy="6032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3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1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1790">
                <a:tc>
                  <a:txBody>
                    <a:bodyPr/>
                    <a:lstStyle/>
                    <a:p>
                      <a:r>
                        <a:rPr lang="ru-RU" dirty="0"/>
                        <a:t>Критерии оценивания выполнения задания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Баллы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98209">
                <a:tc>
                  <a:txBody>
                    <a:bodyPr/>
                    <a:lstStyle/>
                    <a:p>
                      <a:r>
                        <a:rPr lang="ru-RU" dirty="0"/>
                        <a:t>Приведено</a:t>
                      </a:r>
                      <a:r>
                        <a:rPr lang="ru-RU" baseline="0" dirty="0"/>
                        <a:t> полное решение</a:t>
                      </a:r>
                      <a:r>
                        <a:rPr lang="en-US" baseline="0" dirty="0"/>
                        <a:t>,</a:t>
                      </a:r>
                      <a:r>
                        <a:rPr lang="ru-RU" baseline="0" dirty="0"/>
                        <a:t> включающее следующие элементы</a:t>
                      </a:r>
                      <a:r>
                        <a:rPr lang="en-US" baseline="0" dirty="0"/>
                        <a:t>: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baseline="0" dirty="0"/>
                        <a:t>Записаны положения теории и физические законы</a:t>
                      </a:r>
                      <a:r>
                        <a:rPr lang="en-US" baseline="0" dirty="0"/>
                        <a:t>,</a:t>
                      </a:r>
                      <a:r>
                        <a:rPr lang="ru-RU" baseline="0" dirty="0"/>
                        <a:t> закономерности</a:t>
                      </a:r>
                      <a:r>
                        <a:rPr lang="en-US" baseline="0" dirty="0"/>
                        <a:t>,</a:t>
                      </a:r>
                      <a:r>
                        <a:rPr lang="ru-RU" u="sng" baseline="0" dirty="0"/>
                        <a:t>применение которых необходимо </a:t>
                      </a:r>
                      <a:r>
                        <a:rPr lang="ru-RU" u="none" baseline="0" dirty="0"/>
                        <a:t>для решения задачи выбранным способом</a:t>
                      </a:r>
                      <a:r>
                        <a:rPr lang="en-US" u="none" baseline="0" dirty="0"/>
                        <a:t>.</a:t>
                      </a:r>
                      <a:endParaRPr lang="ru-RU" u="none" baseline="0" dirty="0"/>
                    </a:p>
                    <a:p>
                      <a:pPr marL="457200" indent="-457200">
                        <a:buAutoNum type="arabicParenR"/>
                      </a:pPr>
                      <a:r>
                        <a:rPr lang="ru-RU" u="none" baseline="0" dirty="0"/>
                        <a:t>Проведены необходимые математические преобразования и расчеты</a:t>
                      </a:r>
                      <a:r>
                        <a:rPr lang="en-US" u="none" baseline="0" dirty="0"/>
                        <a:t>,</a:t>
                      </a:r>
                      <a:r>
                        <a:rPr lang="ru-RU" u="none" baseline="0" dirty="0"/>
                        <a:t> приводящие к правильному числовому ответу( допускается решение «по частям» с промежуточными вычислениями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u="none" baseline="0" dirty="0"/>
                        <a:t>Представлен правильный ответ с указанием единиц измерения искомой величины</a:t>
                      </a:r>
                      <a:endParaRPr lang="en-US" u="none" baseline="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r>
                        <a:rPr lang="ru-RU" dirty="0"/>
                        <a:t>     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00814">
                <a:tc>
                  <a:txBody>
                    <a:bodyPr/>
                    <a:lstStyle/>
                    <a:p>
                      <a:r>
                        <a:rPr lang="ru-RU" dirty="0"/>
                        <a:t>Предоставлены записи</a:t>
                      </a:r>
                      <a:r>
                        <a:rPr lang="en-US" dirty="0"/>
                        <a:t>,</a:t>
                      </a:r>
                      <a:r>
                        <a:rPr lang="ru-RU" baseline="0" dirty="0"/>
                        <a:t> соответствующие </a:t>
                      </a:r>
                      <a:r>
                        <a:rPr lang="ru-RU" b="1" u="sng" baseline="0" dirty="0"/>
                        <a:t>одному </a:t>
                      </a:r>
                      <a:r>
                        <a:rPr lang="ru-RU" b="0" u="none" baseline="0" dirty="0"/>
                        <a:t>из следующих случаев</a:t>
                      </a:r>
                      <a:r>
                        <a:rPr lang="en-US" b="0" u="none" baseline="0" dirty="0"/>
                        <a:t>.</a:t>
                      </a:r>
                      <a:endParaRPr lang="ru-RU" b="0" u="none" baseline="0" dirty="0"/>
                    </a:p>
                    <a:p>
                      <a:r>
                        <a:rPr lang="ru-RU" b="0" u="none" baseline="0" dirty="0"/>
                        <a:t>Правильно записаны все необходимые положения теории</a:t>
                      </a:r>
                      <a:r>
                        <a:rPr lang="en-US" b="0" u="none" baseline="0" dirty="0"/>
                        <a:t>,</a:t>
                      </a:r>
                      <a:r>
                        <a:rPr lang="ru-RU" b="0" u="none" baseline="0" dirty="0"/>
                        <a:t> физические законы</a:t>
                      </a:r>
                      <a:r>
                        <a:rPr lang="en-US" b="0" u="none" baseline="0" dirty="0"/>
                        <a:t>,</a:t>
                      </a:r>
                      <a:r>
                        <a:rPr lang="ru-RU" b="0" u="none" baseline="0" dirty="0"/>
                        <a:t> закономерности</a:t>
                      </a:r>
                      <a:r>
                        <a:rPr lang="en-US" b="0" u="none" baseline="0" dirty="0"/>
                        <a:t>,</a:t>
                      </a:r>
                      <a:r>
                        <a:rPr lang="ru-RU" b="0" u="none" baseline="0" dirty="0"/>
                        <a:t>и приведены необходимые преобразования</a:t>
                      </a:r>
                      <a:r>
                        <a:rPr lang="en-US" b="0" u="none" baseline="0" dirty="0"/>
                        <a:t>. </a:t>
                      </a:r>
                      <a:r>
                        <a:rPr lang="ru-RU" b="0" u="none" baseline="0" dirty="0"/>
                        <a:t>Но допущена ошибка в ответе или в математических преобразованиях или вычислениях</a:t>
                      </a:r>
                      <a:r>
                        <a:rPr lang="en-US" b="0" u="none" baseline="0" dirty="0"/>
                        <a:t>.</a:t>
                      </a:r>
                    </a:p>
                    <a:p>
                      <a:r>
                        <a:rPr lang="ru-RU" sz="2000" b="0" u="none" baseline="0" dirty="0"/>
                        <a:t>                                                                                   </a:t>
                      </a:r>
                      <a:r>
                        <a:rPr lang="ru-RU" sz="2000" b="1" u="sng" baseline="0" dirty="0"/>
                        <a:t>ИЛИ</a:t>
                      </a:r>
                    </a:p>
                    <a:p>
                      <a:r>
                        <a:rPr lang="ru-RU" sz="1800" b="0" u="none" baseline="0" dirty="0"/>
                        <a:t>Предоставлены только положения и формулы</a:t>
                      </a:r>
                      <a:r>
                        <a:rPr lang="en-US" sz="1800" b="0" u="none" baseline="0" dirty="0"/>
                        <a:t>,</a:t>
                      </a:r>
                      <a:r>
                        <a:rPr lang="ru-RU" sz="1800" b="0" u="none" baseline="0" dirty="0"/>
                        <a:t> выражающие физические законы</a:t>
                      </a:r>
                      <a:r>
                        <a:rPr lang="en-US" sz="1800" b="0" u="none" baseline="0" dirty="0"/>
                        <a:t>,</a:t>
                      </a:r>
                      <a:r>
                        <a:rPr lang="ru-RU" sz="1800" b="0" u="none" baseline="0" dirty="0"/>
                        <a:t> применения которых необходимо и достаточно для решения данной задачи</a:t>
                      </a:r>
                      <a:r>
                        <a:rPr lang="en-US" sz="1800" b="0" u="none" baseline="0" dirty="0"/>
                        <a:t>,</a:t>
                      </a:r>
                      <a:r>
                        <a:rPr lang="ru-RU" sz="1800" b="0" u="none" baseline="0" dirty="0"/>
                        <a:t> без каких-либо преобразований с их использованием</a:t>
                      </a:r>
                      <a:r>
                        <a:rPr lang="en-US" sz="1800" b="0" u="none" baseline="0" dirty="0"/>
                        <a:t>, </a:t>
                      </a:r>
                      <a:r>
                        <a:rPr lang="ru-RU" sz="1800" b="0" u="none" baseline="0" dirty="0"/>
                        <a:t>направленных на решение задачи</a:t>
                      </a:r>
                      <a:r>
                        <a:rPr lang="en-US" sz="1800" b="0" u="none" baseline="0" dirty="0"/>
                        <a:t>.</a:t>
                      </a:r>
                      <a:endParaRPr lang="ru-RU" sz="18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ru-RU" sz="3600" dirty="0" smtClean="0"/>
                        <a:t>  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3600" dirty="0" smtClean="0">
                          <a:hlinkClick r:id="rId2" action="ppaction://hlinksldjump"/>
                        </a:rPr>
                        <a:t>*</a:t>
                      </a:r>
                      <a:endParaRPr lang="en-US" sz="3600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      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6206">
                <a:tc>
                  <a:txBody>
                    <a:bodyPr/>
                    <a:lstStyle/>
                    <a:p>
                      <a:r>
                        <a:rPr lang="ru-RU" dirty="0"/>
                        <a:t>Все случаи решения</a:t>
                      </a:r>
                      <a:r>
                        <a:rPr lang="en-US" dirty="0"/>
                        <a:t>,</a:t>
                      </a:r>
                      <a:r>
                        <a:rPr lang="ru-RU" dirty="0"/>
                        <a:t> которые не соответствуют вышеуказанным критериям выставление оценок в 1 или</a:t>
                      </a:r>
                      <a:r>
                        <a:rPr lang="ru-RU" baseline="0" dirty="0"/>
                        <a:t> 2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ru-RU" b="1" i="1" dirty="0"/>
                        <a:t>                                                                   </a:t>
                      </a:r>
                      <a:r>
                        <a:rPr lang="ru-RU" b="1" i="1" dirty="0" smtClean="0"/>
                        <a:t>                                                                   </a:t>
                      </a:r>
                      <a:r>
                        <a:rPr lang="ru-RU" b="1" i="1" dirty="0"/>
                        <a:t>Максимальный балл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98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000" y="477000"/>
            <a:ext cx="10872000" cy="7920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b="1" dirty="0"/>
              <a:t>Нюансы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000" y="1557000"/>
            <a:ext cx="10515600" cy="4824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ru-RU" sz="2400" dirty="0"/>
              <a:t>Раньше задача, оценивалась в 1 балл и поверялась она автоматически с помощью компьютера. Выпускник, совершив математическую ошибку, при том, что разбирался прекрасно в физике, получал за задачу 0 баллов. С данными критериями, можно получить 1 балл. Эти изменения, являются положительными.</a:t>
            </a:r>
          </a:p>
          <a:p>
            <a:pPr algn="just"/>
            <a:r>
              <a:rPr lang="ru-RU" sz="2400" dirty="0"/>
              <a:t>Но если выпускник допускает физическую неточность, например как это было на пробном экзамене, при этом всё дальнейшее решение и ответ правильные, то он получит 0 баллов. Эти изменения, являются уже отрицательными. В 2019 выпускник за такую задачу получил бы 1 балл.</a:t>
            </a:r>
          </a:p>
          <a:p>
            <a:pPr marL="0" indent="0">
              <a:buNone/>
            </a:pPr>
            <a:endParaRPr lang="ru-RU" sz="2400" i="1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sz="2400" i="1" dirty="0" smtClean="0"/>
              <a:t>                                                                                                                      </a:t>
            </a:r>
            <a:r>
              <a:rPr lang="ru-RU" sz="3600" b="1" dirty="0" smtClean="0">
                <a:hlinkClick r:id="rId2" action="ppaction://hlinksldjump"/>
              </a:rPr>
              <a:t>*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86998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2000" y="261000"/>
            <a:ext cx="10800000" cy="1325563"/>
          </a:xfrm>
          <a:solidFill>
            <a:schemeClr val="bg1"/>
          </a:solidFill>
        </p:spPr>
        <p:txBody>
          <a:bodyPr/>
          <a:lstStyle/>
          <a:p>
            <a:r>
              <a:rPr lang="ru-RU" b="1" dirty="0" smtClean="0"/>
              <a:t>Задача №28 пробного экзамена в 2020 году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296000" y="1917000"/>
                <a:ext cx="7057801" cy="4680000"/>
              </a:xfrm>
              <a:solidFill>
                <a:schemeClr val="bg1"/>
              </a:solidFill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1800" b="1" dirty="0" smtClean="0"/>
                  <a:t>Задача</a:t>
                </a:r>
                <a:r>
                  <a:rPr lang="en-US" sz="1800" b="1" dirty="0" smtClean="0"/>
                  <a:t>:</a:t>
                </a:r>
                <a:endParaRPr lang="ru-RU" sz="1800" b="1" dirty="0" smtClean="0"/>
              </a:p>
              <a:p>
                <a:pPr marL="0" indent="0">
                  <a:buNone/>
                </a:pPr>
                <a:r>
                  <a:rPr lang="ru-RU" sz="1800" dirty="0" smtClean="0"/>
                  <a:t>Камень массой 5кг падает под углом </a:t>
                </a:r>
                <a14:m>
                  <m:oMath xmlns:m="http://schemas.openxmlformats.org/officeDocument/2006/math">
                    <m:r>
                      <a:rPr lang="ru-RU" sz="18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ru-RU" sz="1800" b="0" i="1" smtClean="0">
                        <a:latin typeface="Cambria Math"/>
                        <a:ea typeface="Cambria Math"/>
                      </a:rPr>
                      <m:t>=60°</m:t>
                    </m:r>
                  </m:oMath>
                </a14:m>
                <a:r>
                  <a:rPr lang="ru-RU" sz="1800" dirty="0" smtClean="0"/>
                  <a:t> к горизонту в тележку с песком общей массой 15кг</a:t>
                </a:r>
                <a:r>
                  <a:rPr lang="en-US" sz="1800" dirty="0" smtClean="0"/>
                  <a:t>,</a:t>
                </a:r>
                <a:r>
                  <a:rPr lang="ru-RU" sz="1800" dirty="0" smtClean="0"/>
                  <a:t> покоящуюся на горизонтальных рельсах</a:t>
                </a:r>
                <a:r>
                  <a:rPr lang="en-US" sz="1800" dirty="0" smtClean="0"/>
                  <a:t>,</a:t>
                </a:r>
                <a:r>
                  <a:rPr lang="ru-RU" sz="1800" dirty="0"/>
                  <a:t> </a:t>
                </a:r>
                <a:r>
                  <a:rPr lang="ru-RU" sz="1800" dirty="0" smtClean="0"/>
                  <a:t>и застревает в песке</a:t>
                </a:r>
                <a:r>
                  <a:rPr lang="en-US" sz="1800" dirty="0" smtClean="0"/>
                  <a:t>. </a:t>
                </a:r>
                <a:r>
                  <a:rPr lang="ru-RU" sz="1800" dirty="0" smtClean="0"/>
                  <a:t>После падения кинетическая энергия тележки с камнем равна 10Дж</a:t>
                </a:r>
                <a:r>
                  <a:rPr lang="en-US" sz="1800" dirty="0" smtClean="0"/>
                  <a:t>.</a:t>
                </a:r>
                <a:r>
                  <a:rPr lang="ru-RU" sz="1800" dirty="0" smtClean="0"/>
                  <a:t> Определите скорость камня перед падением в тележку</a:t>
                </a:r>
                <a:r>
                  <a:rPr lang="en-US" sz="1800" dirty="0" smtClean="0"/>
                  <a:t>.</a:t>
                </a:r>
                <a:endParaRPr lang="ru-RU" sz="1800" dirty="0" smtClean="0"/>
              </a:p>
              <a:p>
                <a:pPr marL="0" indent="0">
                  <a:buNone/>
                </a:pPr>
                <a:r>
                  <a:rPr lang="ru-RU" sz="1800" b="1" dirty="0" smtClean="0"/>
                  <a:t>Решение</a:t>
                </a:r>
                <a:r>
                  <a:rPr lang="en-US" sz="1800" b="1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𝒎</m:t>
                      </m:r>
                      <m:acc>
                        <m:accPr>
                          <m:chr m:val="̅"/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𝒗</m:t>
                          </m:r>
                        </m:e>
                      </m:acc>
                      <m:r>
                        <a:rPr lang="en-US" sz="1800" b="1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𝒎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𝑴</m:t>
                          </m:r>
                        </m:e>
                      </m:d>
                      <m:sSub>
                        <m:sSubPr>
                          <m:ctrlPr>
                            <a:rPr lang="en-US" sz="18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  <m:t>𝒗</m:t>
                              </m:r>
                            </m:e>
                          </m:acc>
                        </m:e>
                        <m:sub>
                          <m:r>
                            <a:rPr lang="ru-RU" sz="1800" b="1" i="1" smtClean="0">
                              <a:latin typeface="Cambria Math"/>
                              <a:ea typeface="Cambria Math"/>
                            </a:rPr>
                            <m:t>общ</m:t>
                          </m:r>
                        </m:sub>
                      </m:sSub>
                      <m:r>
                        <a:rPr lang="en-US" sz="1800" b="1" i="0" smtClean="0">
                          <a:latin typeface="Cambria Math"/>
                          <a:ea typeface="Cambria Math"/>
                        </a:rPr>
                        <m:t>       ;           </m:t>
                      </m:r>
                      <m:r>
                        <a:rPr lang="en-US" sz="1800" b="1" i="1" smtClean="0">
                          <a:latin typeface="Cambria Math"/>
                        </a:rPr>
                        <m:t>𝒎</m:t>
                      </m:r>
                      <m:r>
                        <a:rPr lang="en-US" sz="1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1800" b="1" i="1" smtClean="0">
                          <a:latin typeface="Cambria Math"/>
                          <a:ea typeface="Cambria Math"/>
                        </a:rPr>
                        <m:t>𝒗</m:t>
                      </m:r>
                      <m:r>
                        <a:rPr lang="en-US" sz="1800" b="1" i="1" smtClean="0">
                          <a:latin typeface="Cambria Math"/>
                          <a:ea typeface="Cambria Math"/>
                        </a:rPr>
                        <m:t>∙</m:t>
                      </m:r>
                      <m:func>
                        <m:funcPr>
                          <m:ctrlPr>
                            <a:rPr lang="en-US" sz="1800" b="1" i="1" smtClean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  <a:ea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𝜶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𝑴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)∙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sz="1800" b="1" i="1" smtClean="0">
                                  <a:latin typeface="Cambria Math"/>
                                  <a:ea typeface="Cambria Math"/>
                                </a:rPr>
                                <m:t>общ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ru-RU" sz="1800" b="1" dirty="0" smtClean="0"/>
              </a:p>
              <a:p>
                <a:pPr marL="0" indent="0">
                  <a:buNone/>
                </a:pPr>
                <a:endParaRPr lang="en-US" sz="1800" b="1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𝒗</m:t>
                      </m:r>
                      <m:r>
                        <a:rPr lang="en-US" sz="1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𝒎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𝑴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)∙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sz="1800" b="1" i="1" smtClean="0">
                                  <a:latin typeface="Cambria Math"/>
                                  <a:ea typeface="Cambria Math"/>
                                </a:rPr>
                                <m:t>общ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latin typeface="Cambria Math"/>
                            </a:rPr>
                            <m:t>𝒎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func>
                            <m:funcPr>
                              <m:ctrlP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</m:func>
                        </m:den>
                      </m:f>
                      <m:r>
                        <a:rPr lang="ru-RU" sz="1800" b="1" i="0" smtClean="0">
                          <a:latin typeface="Cambria Math"/>
                        </a:rPr>
                        <m:t> </m:t>
                      </m:r>
                      <m:r>
                        <a:rPr lang="en-US" sz="1800" b="1" i="0" smtClean="0">
                          <a:latin typeface="Cambria Math"/>
                        </a:rPr>
                        <m:t>                ;               </m:t>
                      </m:r>
                      <m:r>
                        <a:rPr lang="ru-RU" sz="1800" b="1" i="0" smtClean="0">
                          <a:latin typeface="Cambria Math"/>
                        </a:rPr>
                        <m:t>   </m:t>
                      </m:r>
                      <m:sSub>
                        <m:sSub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/>
                            </a:rPr>
                            <m:t>𝑲</m:t>
                          </m:r>
                        </m:sub>
                      </m:sSub>
                      <m:r>
                        <a:rPr lang="en-US" sz="18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𝒎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𝑴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)∙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ru-RU" sz="1800" b="1" i="1" smtClean="0">
                                  <a:latin typeface="Cambria Math"/>
                                  <a:ea typeface="Cambria Math"/>
                                </a:rPr>
                                <m:t>общ</m:t>
                              </m:r>
                            </m:sub>
                          </m:sSub>
                        </m:num>
                        <m:den>
                          <m:r>
                            <a:rPr lang="ru-RU" sz="18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1800" b="1" dirty="0" smtClean="0"/>
              </a:p>
              <a:p>
                <a:pPr marL="0" indent="0">
                  <a:buNone/>
                </a:pPr>
                <a:endParaRPr lang="ru-RU" sz="1800" b="1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         </m:t>
                        </m:r>
                        <m:r>
                          <a:rPr lang="en-US" sz="1800" b="1" i="1" smtClean="0">
                            <a:latin typeface="Cambria Math"/>
                          </a:rPr>
                          <m:t>𝒗</m:t>
                        </m:r>
                      </m:e>
                      <m:sub>
                        <m:r>
                          <a:rPr lang="ru-RU" sz="1800" b="1" i="1" smtClean="0">
                            <a:latin typeface="Cambria Math"/>
                          </a:rPr>
                          <m:t>общ</m:t>
                        </m:r>
                      </m:sub>
                    </m:sSub>
                    <m:r>
                      <a:rPr lang="ru-RU" sz="1800" b="1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18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18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1800" b="1" i="1" smtClean="0">
                                <a:latin typeface="Cambria Math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ru-RU" sz="18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1" i="1" smtClean="0">
                                    <a:latin typeface="Cambria Math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sz="1800" b="1" i="1" smtClean="0">
                                    <a:latin typeface="Cambria Math"/>
                                  </a:rPr>
                                  <m:t>𝑲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800" b="1" i="1" smtClean="0">
                                <a:latin typeface="Cambria Math"/>
                              </a:rPr>
                              <m:t>𝒎</m:t>
                            </m:r>
                            <m:r>
                              <a:rPr lang="en-US" sz="18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1800" b="1" i="1" smtClean="0">
                                <a:latin typeface="Cambria Math"/>
                              </a:rPr>
                              <m:t>𝑴</m:t>
                            </m:r>
                          </m:den>
                        </m:f>
                      </m:e>
                    </m:rad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8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en-US" sz="1800" b="1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sz="1800" b="1" i="1" smtClean="0">
                                <a:latin typeface="Cambria Math"/>
                                <a:ea typeface="Cambria Math"/>
                              </a:rPr>
                              <m:t>𝟏𝟎</m:t>
                            </m:r>
                          </m:num>
                          <m:den>
                            <m:r>
                              <a:rPr lang="en-US" sz="1800" b="1" i="1" smtClean="0">
                                <a:latin typeface="Cambria Math"/>
                              </a:rPr>
                              <m:t>𝟓</m:t>
                            </m:r>
                            <m:r>
                              <a:rPr lang="en-US" sz="18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1800" b="1" i="1" smtClean="0">
                                <a:latin typeface="Cambria Math"/>
                              </a:rPr>
                              <m:t>𝟏𝟓</m:t>
                            </m:r>
                          </m:den>
                        </m:f>
                      </m:e>
                    </m:rad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𝟏</m:t>
                    </m:r>
                    <m:f>
                      <m:f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1800" b="1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ru-RU" sz="1800" b="1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1800" b="1" dirty="0" smtClean="0"/>
                  <a:t>   </a:t>
                </a:r>
                <a:r>
                  <a:rPr lang="en-US" sz="1800" b="1" dirty="0" smtClean="0"/>
                  <a:t>;                  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𝒗</m:t>
                    </m:r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1" i="1" smtClean="0">
                            <a:latin typeface="Cambria Math"/>
                          </a:rPr>
                          <m:t>(</m:t>
                        </m:r>
                        <m:r>
                          <a:rPr lang="en-US" sz="1800" b="1" i="1" smtClean="0">
                            <a:latin typeface="Cambria Math"/>
                          </a:rPr>
                          <m:t>𝟓</m:t>
                        </m:r>
                        <m:r>
                          <a:rPr lang="en-US" sz="1800" b="1" i="1" smtClean="0">
                            <a:latin typeface="Cambria Math"/>
                          </a:rPr>
                          <m:t>+</m:t>
                        </m:r>
                        <m:r>
                          <a:rPr lang="en-US" sz="1800" b="1" i="1" smtClean="0">
                            <a:latin typeface="Cambria Math"/>
                          </a:rPr>
                          <m:t>𝟏𝟓</m:t>
                        </m:r>
                        <m:r>
                          <a:rPr lang="en-US" sz="1800" b="1" i="1" smtClean="0">
                            <a:latin typeface="Cambria Math"/>
                          </a:rPr>
                          <m:t>)∙</m:t>
                        </m:r>
                        <m:r>
                          <a:rPr lang="en-US" sz="18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sz="1800" b="1" i="1" smtClean="0">
                            <a:latin typeface="Cambria Math"/>
                          </a:rPr>
                          <m:t>𝟓</m:t>
                        </m:r>
                        <m:r>
                          <a:rPr lang="en-US" sz="1800" b="1" i="1" smtClean="0">
                            <a:latin typeface="Cambria Math"/>
                            <a:ea typeface="Cambria Math"/>
                          </a:rPr>
                          <m:t>∙</m:t>
                        </m:r>
                        <m:func>
                          <m:funcPr>
                            <m:ctrlPr>
                              <a:rPr lang="en-US" sz="18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/>
                                <a:ea typeface="Cambria Math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800" b="1" i="1" smtClean="0">
                                <a:latin typeface="Cambria Math"/>
                                <a:ea typeface="Cambria Math"/>
                              </a:rPr>
                              <m:t>𝟔𝟎</m:t>
                            </m:r>
                            <m:r>
                              <a:rPr lang="en-US" sz="1800" b="1" i="1" smtClean="0">
                                <a:latin typeface="Cambria Math"/>
                                <a:ea typeface="Cambria Math"/>
                              </a:rPr>
                              <m:t>°</m:t>
                            </m:r>
                          </m:e>
                        </m:func>
                      </m:den>
                    </m:f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𝟖</m:t>
                    </m:r>
                    <m:f>
                      <m:f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1800" b="1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ru-RU" sz="1800" b="1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endParaRPr lang="en-US" sz="1800" b="1" dirty="0" smtClean="0"/>
              </a:p>
              <a:p>
                <a:pPr marL="0" indent="0">
                  <a:buNone/>
                </a:pPr>
                <a:r>
                  <a:rPr lang="ru-RU" sz="1800" b="1" dirty="0" smtClean="0"/>
                  <a:t>Ответ</a:t>
                </a:r>
                <a:r>
                  <a:rPr lang="en-US" sz="1800" b="1" dirty="0" smtClean="0"/>
                  <a:t>:</a:t>
                </a:r>
                <a14:m>
                  <m:oMath xmlns:m="http://schemas.openxmlformats.org/officeDocument/2006/math">
                    <m:r>
                      <a:rPr lang="ru-RU" sz="1800" b="1" i="1" smtClean="0">
                        <a:latin typeface="Cambria Math"/>
                      </a:rPr>
                      <m:t>𝟖</m:t>
                    </m:r>
                    <m:f>
                      <m:fPr>
                        <m:ctrlPr>
                          <a:rPr lang="ru-RU" sz="1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1800" b="1" i="1" smtClean="0">
                            <a:latin typeface="Cambria Math"/>
                          </a:rPr>
                          <m:t>м</m:t>
                        </m:r>
                      </m:num>
                      <m:den>
                        <m:r>
                          <a:rPr lang="ru-RU" sz="1800" b="1" i="1" smtClean="0">
                            <a:latin typeface="Cambria Math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1800" b="1" dirty="0" smtClean="0"/>
                  <a:t>                                                              </a:t>
                </a:r>
                <a:r>
                  <a:rPr lang="ru-RU" sz="1800" b="1" dirty="0" smtClean="0">
                    <a:hlinkClick r:id="rId2" action="ppaction://hlinksldjump"/>
                  </a:rPr>
                  <a:t>*</a:t>
                </a:r>
                <a:endParaRPr lang="en-US" sz="1800" b="1" dirty="0" smtClean="0"/>
              </a:p>
              <a:p>
                <a:pPr marL="0" indent="0">
                  <a:buNone/>
                </a:pPr>
                <a:endParaRPr lang="ru-RU" sz="1800" b="1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296000" y="1917000"/>
                <a:ext cx="7057801" cy="4680000"/>
              </a:xfrm>
              <a:blipFill rotWithShape="1">
                <a:blip r:embed="rId4"/>
                <a:stretch>
                  <a:fillRect l="-777" t="-1172" b="-1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000" y="1917000"/>
            <a:ext cx="3502412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08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000" y="405000"/>
            <a:ext cx="10872000" cy="7920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Задача №28 пробного экзамена в 2020 году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000" y="1557000"/>
            <a:ext cx="10515600" cy="4824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400" dirty="0"/>
              <a:t>Если начинать решать задачу с уравнения в векторном виде, то при остальном правильном решении задачи, результат будет 0 баллов.</a:t>
            </a:r>
          </a:p>
          <a:p>
            <a:r>
              <a:rPr lang="ru-RU" sz="2400" dirty="0"/>
              <a:t>Дело в том, что закон сохранения импульса выполняется для замкнутой системы, а в данном случае на камень действует внешняя сила – сила тяжести. Такая запись является физической ошибкой. Результат 0 баллов. Задачу необходимо было начинать решать со второго уравнения ( в проекциях на ось Х</a:t>
            </a:r>
            <a:r>
              <a:rPr lang="ru-RU" sz="2400" dirty="0" smtClean="0"/>
              <a:t>)                                                                                                         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                                                               </a:t>
            </a:r>
            <a:r>
              <a:rPr lang="ru-RU" sz="3600" b="1" dirty="0" smtClean="0">
                <a:hlinkClick r:id="rId2" action="ppaction://hlinksldjump"/>
              </a:rPr>
              <a:t>*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20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933" y="405000"/>
            <a:ext cx="10369798" cy="485108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к заданию ЕГЭ по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физике             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*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ww.mosrepetitor.ru/pictures/EGE_DEMO/2017_fiz_code_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37"/>
          <a:stretch/>
        </p:blipFill>
        <p:spPr bwMode="auto">
          <a:xfrm>
            <a:off x="773999" y="1124997"/>
            <a:ext cx="5322001" cy="448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5"/>
          <a:stretch/>
        </p:blipFill>
        <p:spPr>
          <a:xfrm>
            <a:off x="6096000" y="1124997"/>
            <a:ext cx="5257802" cy="43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2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1602</TotalTime>
  <Words>2423</Words>
  <Application>Microsoft Office PowerPoint</Application>
  <PresentationFormat>Произвольный</PresentationFormat>
  <Paragraphs>195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Разбор и решение задач №28 ЕГЭ по физике *</vt:lpstr>
      <vt:lpstr>Оглавление</vt:lpstr>
      <vt:lpstr>Что такое расчетная задача ЕГЭ?</vt:lpstr>
      <vt:lpstr>Сравнение задачи в 2019 и 2020 годах</vt:lpstr>
      <vt:lpstr>Презентация PowerPoint</vt:lpstr>
      <vt:lpstr>Нюансы</vt:lpstr>
      <vt:lpstr>Задача №28 пробного экзамена в 2020 году</vt:lpstr>
      <vt:lpstr>Задача №28 пробного экзамена в 2020 году</vt:lpstr>
      <vt:lpstr>Теория к заданию ЕГЭ по физике                     *</vt:lpstr>
      <vt:lpstr>Теория к заданию ЕГЭ по физике</vt:lpstr>
      <vt:lpstr>Теория к заданию ЕГЭ по физике</vt:lpstr>
      <vt:lpstr>Теория к заданию ЕГЭ по физике</vt:lpstr>
      <vt:lpstr>Теория к заданию ЕГЭ  по физике</vt:lpstr>
      <vt:lpstr>Виды расчетных задач под №28</vt:lpstr>
      <vt:lpstr>Задача на механику</vt:lpstr>
      <vt:lpstr>Задача на законы сохранения</vt:lpstr>
      <vt:lpstr>Задача на плотность</vt:lpstr>
      <vt:lpstr>Задача на динамику</vt:lpstr>
      <vt:lpstr>Задача на динамику</vt:lpstr>
      <vt:lpstr>Задача на кинематику</vt:lpstr>
      <vt:lpstr>Задача на кинематику</vt:lpstr>
      <vt:lpstr>Задача на статику</vt:lpstr>
      <vt:lpstr>Задача на статику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Разбор и решение расчетной задачи ЕГЭ по физике</dc:title>
  <dc:creator>Churkin Dmitry</dc:creator>
  <cp:lastModifiedBy>PackardBell</cp:lastModifiedBy>
  <cp:revision>141</cp:revision>
  <dcterms:created xsi:type="dcterms:W3CDTF">2019-10-20T14:51:53Z</dcterms:created>
  <dcterms:modified xsi:type="dcterms:W3CDTF">2022-12-15T04:20:04Z</dcterms:modified>
</cp:coreProperties>
</file>