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63" r:id="rId7"/>
    <p:sldId id="260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ACA879-06C8-4641-88F1-372697963212}" type="datetimeFigureOut">
              <a:rPr lang="ru-RU" smtClean="0"/>
              <a:t>15.12.2022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32EC31-6F51-4BF8-A678-C00EED72E40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4695DC13-8BAF-8115-785D-A3A363CDA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789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675B4578-A7B0-7078-8729-F171AF6048E3}"/>
              </a:ext>
            </a:extLst>
          </p:cNvPr>
          <p:cNvSpPr txBox="1"/>
          <p:nvPr/>
        </p:nvSpPr>
        <p:spPr>
          <a:xfrm>
            <a:off x="1417468" y="1500327"/>
            <a:ext cx="93570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dirty="0">
                <a:solidFill>
                  <a:srgbClr val="0070C0"/>
                </a:solidFill>
                <a:latin typeface="Arial Black" panose="020B0A04020102020204" pitchFamily="34" charset="0"/>
                <a:ea typeface="Malgun Gothic Semilight" panose="020B0502040204020203" pitchFamily="34" charset="-128"/>
                <a:cs typeface="Malgun Gothic Semilight" panose="020B0502040204020203" pitchFamily="34" charset="-128"/>
              </a:rPr>
              <a:t>Река Нева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EFF307F-A27D-B123-3140-226DD867CD8C}"/>
              </a:ext>
            </a:extLst>
          </p:cNvPr>
          <p:cNvSpPr txBox="1"/>
          <p:nvPr/>
        </p:nvSpPr>
        <p:spPr>
          <a:xfrm>
            <a:off x="9028697" y="6055802"/>
            <a:ext cx="2891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Учитель ГБОУ СОШ №313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Золотых Е.В.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59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46B563D4-3A6C-7E71-A588-756C1B2B1356}"/>
              </a:ext>
            </a:extLst>
          </p:cNvPr>
          <p:cNvSpPr txBox="1"/>
          <p:nvPr/>
        </p:nvSpPr>
        <p:spPr>
          <a:xfrm>
            <a:off x="2960378" y="216915"/>
            <a:ext cx="61066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/>
              <a:t>Начало реки Невы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95A9474C-E44C-DB81-C9E4-19210C4C2762}"/>
              </a:ext>
            </a:extLst>
          </p:cNvPr>
          <p:cNvSpPr txBox="1"/>
          <p:nvPr/>
        </p:nvSpPr>
        <p:spPr>
          <a:xfrm>
            <a:off x="599722" y="3415755"/>
            <a:ext cx="508406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effectLst/>
                <a:latin typeface="YS Text"/>
              </a:rPr>
              <a:t>Нева </a:t>
            </a:r>
            <a:r>
              <a:rPr lang="ru-RU" sz="2400" b="0" i="0" dirty="0" smtClean="0">
                <a:effectLst/>
                <a:latin typeface="YS Text"/>
              </a:rPr>
              <a:t>берёт начало из </a:t>
            </a:r>
            <a:r>
              <a:rPr lang="ru-RU" sz="2400" b="0" i="0" dirty="0">
                <a:effectLst/>
                <a:latin typeface="YS Text"/>
              </a:rPr>
              <a:t>Ладожского озера, самого большого в Европе, и впадает в Финский залив Балтийского моря.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6A4F581-3D47-4485-3881-EAF8C1E1ACC4}"/>
              </a:ext>
            </a:extLst>
          </p:cNvPr>
          <p:cNvSpPr txBox="1"/>
          <p:nvPr/>
        </p:nvSpPr>
        <p:spPr>
          <a:xfrm>
            <a:off x="3010662" y="2332381"/>
            <a:ext cx="61676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ru-RU" b="0" i="0" dirty="0">
              <a:solidFill>
                <a:srgbClr val="333333"/>
              </a:solidFill>
              <a:effectLst/>
              <a:latin typeface="YS Text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="" xmlns:a16="http://schemas.microsoft.com/office/drawing/2014/main" id="{10821C22-C216-0470-4072-169B4665EA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361" y="2398054"/>
            <a:ext cx="3301092" cy="309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91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11215"/>
            <a:ext cx="121920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latin typeface="Arial" panose="020B0604020202020204" pitchFamily="34" charset="0"/>
              </a:rPr>
              <a:t>Длина Невы составляет </a:t>
            </a:r>
            <a:r>
              <a:rPr lang="ru-RU" sz="4000" dirty="0">
                <a:latin typeface="Arial" panose="020B0604020202020204" pitchFamily="34" charset="0"/>
              </a:rPr>
              <a:t>74 км, площадь бассейна — 281 тысяча </a:t>
            </a:r>
            <a:r>
              <a:rPr lang="ru-RU" sz="4000" dirty="0" smtClean="0">
                <a:latin typeface="Arial" panose="020B0604020202020204" pitchFamily="34" charset="0"/>
              </a:rPr>
              <a:t>км². </a:t>
            </a:r>
            <a:r>
              <a:rPr lang="ru-RU" sz="4000" dirty="0">
                <a:latin typeface="Arial" panose="020B0604020202020204" pitchFamily="34" charset="0"/>
              </a:rPr>
              <a:t>Нева — это единственная река, вытекающая из Ладожского озера. На берегах Невы, помимо Санкт-Петербурга, расположены ещё три города: </a:t>
            </a:r>
            <a:r>
              <a:rPr lang="ru-RU" sz="4000" dirty="0" smtClean="0">
                <a:latin typeface="Arial" panose="020B0604020202020204" pitchFamily="34" charset="0"/>
              </a:rPr>
              <a:t>Шлиссельбург,</a:t>
            </a:r>
            <a:r>
              <a:rPr lang="ru-RU" sz="4000" dirty="0">
                <a:latin typeface="Arial" panose="020B0604020202020204" pitchFamily="34" charset="0"/>
              </a:rPr>
              <a:t> </a:t>
            </a:r>
            <a:r>
              <a:rPr lang="ru-RU" sz="4000" dirty="0" smtClean="0">
                <a:latin typeface="Arial" panose="020B0604020202020204" pitchFamily="34" charset="0"/>
              </a:rPr>
              <a:t>Кировск,</a:t>
            </a:r>
            <a:r>
              <a:rPr lang="ru-RU" sz="4000" dirty="0">
                <a:latin typeface="Arial" panose="020B0604020202020204" pitchFamily="34" charset="0"/>
              </a:rPr>
              <a:t> </a:t>
            </a:r>
            <a:r>
              <a:rPr lang="ru-RU" sz="4000" dirty="0" smtClean="0">
                <a:latin typeface="Arial" panose="020B0604020202020204" pitchFamily="34" charset="0"/>
              </a:rPr>
              <a:t>Отрадное</a:t>
            </a:r>
            <a:r>
              <a:rPr lang="ru-RU" sz="4000" dirty="0">
                <a:latin typeface="Arial" panose="020B0604020202020204" pitchFamily="34" charset="0"/>
              </a:rPr>
              <a:t> и несколько десятков других населённых пунктов.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1053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3158" y="1878253"/>
            <a:ext cx="3042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264323" y="409300"/>
            <a:ext cx="4451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Рукава Невы</a:t>
            </a:r>
            <a:endParaRPr lang="ru-RU" sz="5400" dirty="0"/>
          </a:p>
        </p:txBody>
      </p:sp>
      <p:pic>
        <p:nvPicPr>
          <p:cNvPr id="1026" name="Picture 2" descr="https://www.cruiseinform.ru/upload/medialibrary/03a/03a8a3e41523b63f64bbc68558d8e8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1117" y="3135794"/>
            <a:ext cx="5024733" cy="283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93809" y="1889961"/>
            <a:ext cx="3778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588589" y="2872596"/>
            <a:ext cx="17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88589" y="1751162"/>
            <a:ext cx="5802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 Невы 14 рукавов и некоторые рукава вы можете увидеть на слайде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4833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8891" y="2631055"/>
            <a:ext cx="8954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Скорость </a:t>
            </a:r>
            <a:r>
              <a:rPr lang="ru-RU" sz="2400" b="1" dirty="0" smtClean="0"/>
              <a:t>течения Невы</a:t>
            </a:r>
            <a:r>
              <a:rPr lang="ru-RU" sz="2400" b="1" dirty="0"/>
              <a:t> на разных ее участках неодинакова. В среднем она равна </a:t>
            </a:r>
            <a:r>
              <a:rPr lang="ru-RU" sz="2400" b="1" dirty="0" smtClean="0"/>
              <a:t>1 метр </a:t>
            </a:r>
            <a:r>
              <a:rPr lang="ru-RU" sz="2400" b="1" dirty="0"/>
              <a:t>в </a:t>
            </a:r>
            <a:r>
              <a:rPr lang="ru-RU" sz="2400" b="1" dirty="0" smtClean="0"/>
              <a:t>секунду.</a:t>
            </a:r>
            <a:r>
              <a:rPr lang="ru-RU" sz="2400" b="1" dirty="0"/>
              <a:t> Нева ежесекундно выбрасывает в море в среднем 2540 кубических метров воды, в час — 9 миллионов кубических </a:t>
            </a:r>
            <a:r>
              <a:rPr lang="ru-RU" sz="2400" b="1" dirty="0" smtClean="0"/>
              <a:t>метров.</a:t>
            </a:r>
            <a:endParaRPr lang="ru-RU" sz="2400" b="1" dirty="0"/>
          </a:p>
          <a:p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35879" y="362310"/>
            <a:ext cx="45202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Течение Невы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28731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4733" y="2113470"/>
            <a:ext cx="89542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/>
            </a:r>
            <a:br>
              <a:rPr lang="ru-RU" sz="3200" b="1" dirty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0150" y="954066"/>
            <a:ext cx="1035169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94949"/>
                </a:solidFill>
                <a:latin typeface="Open Sans"/>
              </a:rPr>
              <a:t>Единого мнения о том, откуда взялось название «Нева», у ученых нет. Некоторые считают, что раньше Ладожское озеро называли «Нево», отсюда и пошло название реки, берущей из него начало.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94949"/>
                </a:solidFill>
                <a:latin typeface="Open Sans"/>
              </a:rPr>
              <a:t>В отличие от многих других крупных рек, Нева судоходна на всём своём протяжении.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94949"/>
                </a:solidFill>
                <a:latin typeface="Open Sans"/>
              </a:rPr>
              <a:t>На </a:t>
            </a:r>
            <a:r>
              <a:rPr lang="ru-RU" dirty="0">
                <a:solidFill>
                  <a:srgbClr val="494949"/>
                </a:solidFill>
                <a:latin typeface="Open Sans"/>
              </a:rPr>
              <a:t>всём протяжении реки Нева в ней часто встречаются водовороты, причём иногда достаточно сильные, чтобы создать определённые проблемы.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94949"/>
                </a:solidFill>
                <a:latin typeface="Open Sans"/>
              </a:rPr>
              <a:t>Весной по Неве проходят два масштабных ледохода: один в апреле, который несет непосредственно местный лед до Балтийского моря и Финского залива, а через пару недель — приплывший с Ладожского озера.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94949"/>
                </a:solidFill>
                <a:latin typeface="Open Sans"/>
              </a:rPr>
              <a:t>Общая протяженность гранитных набережных Невы превышает 100 километров.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494949"/>
                </a:solidFill>
                <a:latin typeface="Open Sans"/>
              </a:rPr>
              <a:t>Всего </a:t>
            </a:r>
            <a:r>
              <a:rPr lang="ru-RU" dirty="0">
                <a:solidFill>
                  <a:srgbClr val="494949"/>
                </a:solidFill>
                <a:latin typeface="Open Sans"/>
              </a:rPr>
              <a:t>через Неву в Петербурге и Ленинградской области перекинуто множество мостов. Из них 8 — разводные</a:t>
            </a:r>
            <a:r>
              <a:rPr lang="ru-RU" dirty="0" smtClean="0">
                <a:solidFill>
                  <a:srgbClr val="494949"/>
                </a:solidFill>
                <a:latin typeface="Open Sans"/>
              </a:rPr>
              <a:t>.</a:t>
            </a:r>
            <a:endParaRPr lang="ru-RU" dirty="0">
              <a:solidFill>
                <a:srgbClr val="494949"/>
              </a:solidFill>
              <a:latin typeface="Open San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36698" y="-41"/>
            <a:ext cx="2510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Интересные факты о Неве</a:t>
            </a:r>
            <a:endParaRPr lang="ru-RU" sz="2800" dirty="0"/>
          </a:p>
        </p:txBody>
      </p:sp>
      <p:pic>
        <p:nvPicPr>
          <p:cNvPr id="4098" name="Picture 2" descr="https://i.pinimg.com/564x/f4/cf/ef/f4cfef5b5876ef37cda7d3fa75d66c0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7943388" y="4680937"/>
            <a:ext cx="2557914" cy="170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4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69BD8D9-8CAF-DF3A-75AE-0F0E758CD4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02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27604" cy="40285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4521"/>
            <a:ext cx="2762609" cy="36834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7604" y="0"/>
            <a:ext cx="457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1527" y="0"/>
            <a:ext cx="2717975" cy="48287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604" y="2130"/>
            <a:ext cx="2191923" cy="38941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604" y="3528204"/>
            <a:ext cx="4892396" cy="3329796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352385" y="2773392"/>
            <a:ext cx="7522234" cy="131121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8507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362</TotalTime>
  <Words>70</Words>
  <Application>Microsoft Office PowerPoint</Application>
  <PresentationFormat>Произвольный</PresentationFormat>
  <Paragraphs>19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 П</dc:creator>
  <cp:lastModifiedBy>User</cp:lastModifiedBy>
  <cp:revision>20</cp:revision>
  <dcterms:created xsi:type="dcterms:W3CDTF">2022-12-06T13:09:22Z</dcterms:created>
  <dcterms:modified xsi:type="dcterms:W3CDTF">2022-12-15T18:14:55Z</dcterms:modified>
</cp:coreProperties>
</file>