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70" r:id="rId3"/>
    <p:sldId id="302" r:id="rId4"/>
    <p:sldId id="296" r:id="rId5"/>
    <p:sldId id="288" r:id="rId6"/>
    <p:sldId id="289" r:id="rId7"/>
    <p:sldId id="290" r:id="rId8"/>
    <p:sldId id="293" r:id="rId9"/>
    <p:sldId id="297" r:id="rId10"/>
    <p:sldId id="291" r:id="rId11"/>
    <p:sldId id="292" r:id="rId12"/>
    <p:sldId id="301" r:id="rId13"/>
    <p:sldId id="294" r:id="rId14"/>
    <p:sldId id="298" r:id="rId15"/>
    <p:sldId id="299" r:id="rId16"/>
    <p:sldId id="300" r:id="rId17"/>
    <p:sldId id="303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4" d="100"/>
          <a:sy n="94" d="100"/>
        </p:scale>
        <p:origin x="-2124" y="-4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Татьяна\Презентации\Фоны для презентаций\Графика\bv1024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b="1" cap="all" dirty="0">
                <a:ln w="0"/>
                <a:solidFill>
                  <a:srgbClr val="C00000"/>
                </a:solidFill>
                <a:effectLst>
                  <a:reflection blurRad="12700" stA="50000" endPos="50000" dist="5000" dir="5400000" sy="-100000" rotWithShape="0"/>
                </a:effectLst>
                <a:latin typeface="Bookman Old Style" pitchFamily="18" charset="0"/>
              </a:rPr>
              <a:t>Место и роль СМИ в современном обществе</a:t>
            </a:r>
            <a:endParaRPr lang="ru-RU" b="1" cap="all" dirty="0">
              <a:ln w="0"/>
              <a:solidFill>
                <a:srgbClr val="C00000"/>
              </a:solidFill>
              <a:effectLst>
                <a:reflection blurRad="12700" stA="50000" endPos="50000" dist="5000" dir="5400000" sy="-100000" rotWithShape="0"/>
              </a:effectLst>
              <a:latin typeface="Bookman Old Style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91680" y="4149080"/>
            <a:ext cx="6408712" cy="1752600"/>
          </a:xfrm>
          <a:solidFill>
            <a:schemeClr val="accent5">
              <a:lumMod val="20000"/>
              <a:lumOff val="80000"/>
            </a:schemeClr>
          </a:solidFill>
        </p:spPr>
        <p:txBody>
          <a:bodyPr>
            <a:normAutofit fontScale="62500" lnSpcReduction="20000"/>
          </a:bodyPr>
          <a:lstStyle/>
          <a:p>
            <a:r>
              <a:rPr lang="ru-RU" i="1" dirty="0"/>
              <a:t>«Сила слов настолько велика, что способна великое сделать малым, малое изобразить огромным, давно известное всем выразить по-иному, а дела недавнего времени представить на старый лад</a:t>
            </a:r>
            <a:r>
              <a:rPr lang="ru-RU" i="1" dirty="0" smtClean="0"/>
              <a:t>»</a:t>
            </a:r>
          </a:p>
          <a:p>
            <a:endParaRPr lang="ru-RU" i="1" dirty="0"/>
          </a:p>
          <a:p>
            <a:pPr algn="r"/>
            <a:r>
              <a:rPr lang="ru-RU" dirty="0" err="1" smtClean="0"/>
              <a:t>Исократ</a:t>
            </a:r>
            <a:r>
              <a:rPr lang="ru-RU" dirty="0" smtClean="0"/>
              <a:t> </a:t>
            </a:r>
            <a:r>
              <a:rPr lang="ru-RU" dirty="0"/>
              <a:t>– знаменитый афинский </a:t>
            </a:r>
            <a:r>
              <a:rPr lang="ru-RU" dirty="0" smtClean="0"/>
              <a:t>ритор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00260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D:\Татьяна\Презентации\Фоны для презентаций\Графика\bv1024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51720" y="274638"/>
            <a:ext cx="663508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ПОЛИТИЧЕСКОЕ МАНИПУЛИРОВАНИЕ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277071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Политическое </a:t>
            </a:r>
            <a:r>
              <a:rPr lang="ru-RU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манипулирование </a:t>
            </a:r>
            <a:r>
              <a:rPr lang="ru-RU" sz="2400" b="1" dirty="0">
                <a:solidFill>
                  <a:srgbClr val="4F81BD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— скрытое управление политическим сознанием и поступками людей, для того чтобы получить финансовую или политическую выгоду. </a:t>
            </a:r>
            <a:endParaRPr lang="ru-RU" dirty="0"/>
          </a:p>
          <a:p>
            <a:pPr marL="0" indent="0">
              <a:buNone/>
            </a:pPr>
            <a:endParaRPr lang="ru-RU" dirty="0"/>
          </a:p>
          <a:p>
            <a:pPr>
              <a:buFont typeface="Wingdings" pitchFamily="2" charset="2"/>
              <a:buChar char="Ø"/>
            </a:pPr>
            <a:r>
              <a:rPr lang="ru-RU" sz="2400" b="1" dirty="0" smtClean="0">
                <a:solidFill>
                  <a:srgbClr val="4F81BD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изменяя </a:t>
            </a:r>
            <a:r>
              <a:rPr lang="ru-RU" sz="2400" b="1" dirty="0">
                <a:solidFill>
                  <a:srgbClr val="4F81BD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существующие факты и скрывая реальную информацию</a:t>
            </a:r>
          </a:p>
          <a:p>
            <a:pPr>
              <a:buFont typeface="Wingdings" pitchFamily="2" charset="2"/>
              <a:buChar char="Ø"/>
            </a:pPr>
            <a:r>
              <a:rPr lang="ru-RU" sz="2400" b="1" dirty="0">
                <a:solidFill>
                  <a:srgbClr val="4F81BD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распространяя заведомо ложные, даже клеветнические сведения</a:t>
            </a:r>
          </a:p>
          <a:p>
            <a:pPr>
              <a:buFont typeface="Wingdings" pitchFamily="2" charset="2"/>
              <a:buChar char="Ø"/>
            </a:pPr>
            <a:r>
              <a:rPr lang="ru-RU" sz="2400" b="1" dirty="0">
                <a:solidFill>
                  <a:srgbClr val="4F81BD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выхватывая фразу из контекста для изменения её смысла</a:t>
            </a:r>
          </a:p>
          <a:p>
            <a:pPr>
              <a:buFont typeface="Wingdings" pitchFamily="2" charset="2"/>
              <a:buChar char="Ø"/>
            </a:pPr>
            <a:r>
              <a:rPr lang="ru-RU" sz="2400" b="1" dirty="0">
                <a:solidFill>
                  <a:srgbClr val="4F81BD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используя оценочную лексику для формирования мнения </a:t>
            </a:r>
            <a:r>
              <a:rPr lang="ru-RU" sz="2400" b="1" dirty="0" smtClean="0">
                <a:solidFill>
                  <a:srgbClr val="4F81BD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людей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51520" y="1196752"/>
            <a:ext cx="8640960" cy="5400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sz="22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3073" name="Picture 1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32240" y="4643328"/>
            <a:ext cx="2517775" cy="22494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768" y="-17904"/>
            <a:ext cx="2279650" cy="1554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47384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D:\Татьяна\Презентации\Фоны для презентаций\Графика\bv1024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ПОЛИТИЧЕСКОЕ МАНИПУЛИРОВАНИЕ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sz="half" idx="1"/>
          </p:nvPr>
        </p:nvSpPr>
        <p:spPr>
          <a:xfrm>
            <a:off x="107504" y="1412776"/>
            <a:ext cx="4182616" cy="5445224"/>
          </a:xfrm>
        </p:spPr>
        <p:txBody>
          <a:bodyPr>
            <a:normAutofit fontScale="47500" lnSpcReduction="20000"/>
          </a:bodyPr>
          <a:lstStyle/>
          <a:p>
            <a:pPr marL="0" indent="0">
              <a:buNone/>
            </a:pPr>
            <a:r>
              <a:rPr lang="ru-RU" sz="4600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Фейковые</a:t>
            </a:r>
            <a:r>
              <a:rPr lang="ru-RU" sz="4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ru-RU" sz="4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новости </a:t>
            </a:r>
            <a:r>
              <a:rPr lang="ru-RU" sz="4600" b="1" dirty="0">
                <a:solidFill>
                  <a:srgbClr val="4F81BD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(англ. </a:t>
            </a:r>
            <a:r>
              <a:rPr lang="ru-RU" sz="4600" b="1" dirty="0" err="1">
                <a:solidFill>
                  <a:srgbClr val="4F81BD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fake</a:t>
            </a:r>
            <a:r>
              <a:rPr lang="ru-RU" sz="4600" b="1" dirty="0">
                <a:solidFill>
                  <a:srgbClr val="4F81BD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ru-RU" sz="4600" b="1" dirty="0" err="1">
                <a:solidFill>
                  <a:srgbClr val="4F81BD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news</a:t>
            </a:r>
            <a:r>
              <a:rPr lang="ru-RU" sz="4600" b="1" dirty="0" smtClean="0">
                <a:solidFill>
                  <a:srgbClr val="4F81BD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)— </a:t>
            </a:r>
            <a:r>
              <a:rPr lang="ru-RU" sz="4600" b="1" dirty="0">
                <a:solidFill>
                  <a:srgbClr val="4F81BD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информационная мистификация или намеренное распространение дезинформации в социальных медиа и традиционных СМИ с целью введения в заблуждение</a:t>
            </a:r>
            <a:r>
              <a:rPr lang="ru-RU" sz="4600" b="1" dirty="0" smtClean="0">
                <a:solidFill>
                  <a:srgbClr val="4F81BD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.</a:t>
            </a:r>
          </a:p>
          <a:p>
            <a:pPr marL="0" indent="0">
              <a:buNone/>
            </a:pPr>
            <a:endParaRPr lang="ru-RU" sz="4600" b="1" dirty="0" smtClean="0">
              <a:solidFill>
                <a:srgbClr val="4F81BD">
                  <a:lumMod val="50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r>
              <a:rPr lang="ru-RU" sz="4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Информационная война </a:t>
            </a:r>
            <a:r>
              <a:rPr lang="ru-RU" sz="4600" b="1" dirty="0">
                <a:solidFill>
                  <a:srgbClr val="4F81BD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– это набор действий, наносящих ущерб информацией. Ее стратегическая цель – изменить поведение и мировоззрение противника. </a:t>
            </a:r>
          </a:p>
          <a:p>
            <a:pPr marL="0" indent="0">
              <a:buNone/>
            </a:pPr>
            <a:endParaRPr lang="ru-RU" sz="3100" b="1" dirty="0">
              <a:solidFill>
                <a:srgbClr val="4F81BD">
                  <a:lumMod val="50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51520" y="1196752"/>
            <a:ext cx="8640960" cy="5400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sz="22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100" name="Picture 4" descr="C:\Users\Helen\Desktop\Безымянный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43008" y="1700808"/>
            <a:ext cx="4486275" cy="2486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927192" y="4535542"/>
            <a:ext cx="195675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latin typeface="Arial" pitchFamily="34" charset="0"/>
                <a:cs typeface="Arial" pitchFamily="34" charset="0"/>
              </a:rPr>
              <a:t>Это </a:t>
            </a:r>
            <a:r>
              <a:rPr lang="ru-RU" sz="2800" dirty="0" err="1" smtClean="0">
                <a:latin typeface="Arial" pitchFamily="34" charset="0"/>
                <a:cs typeface="Arial" pitchFamily="34" charset="0"/>
              </a:rPr>
              <a:t>фейк</a:t>
            </a:r>
            <a:r>
              <a:rPr lang="ru-RU" sz="2800" dirty="0" smtClean="0">
                <a:latin typeface="Arial" pitchFamily="34" charset="0"/>
                <a:cs typeface="Arial" pitchFamily="34" charset="0"/>
              </a:rPr>
              <a:t>?</a:t>
            </a:r>
            <a:endParaRPr lang="ru-RU" sz="28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4099" name="Picture 3" descr="C:\Users\Helen\Desktop\Безымянный.png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61964" y="4293096"/>
            <a:ext cx="4667319" cy="24036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1" name="Picture 5" descr="C:\Users\Helen\Desktop\Безымянный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91418" y="1666553"/>
            <a:ext cx="4810073" cy="50405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656949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D:\Татьяна\Презентации\Фоны для презентаций\Графика\bv1024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ЧТО ДОЛЖЕН УМЕТЬ ГРАЖДАНИН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8" name="Объект 7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>
              <a:buFont typeface="Wingdings" pitchFamily="2" charset="2"/>
              <a:buChar char="Ø"/>
            </a:pPr>
            <a:r>
              <a:rPr lang="ru-RU" dirty="0" smtClean="0"/>
              <a:t>критически </a:t>
            </a:r>
            <a:r>
              <a:rPr lang="ru-RU" dirty="0"/>
              <a:t>осмысливать, оценивать </a:t>
            </a:r>
            <a:r>
              <a:rPr lang="ru-RU" dirty="0" smtClean="0"/>
              <a:t>информацию</a:t>
            </a:r>
            <a:endParaRPr lang="ru-RU" dirty="0"/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отличать </a:t>
            </a:r>
            <a:r>
              <a:rPr lang="ru-RU" dirty="0"/>
              <a:t>объективную информацию от </a:t>
            </a:r>
            <a:r>
              <a:rPr lang="ru-RU" dirty="0" smtClean="0"/>
              <a:t>искажённой</a:t>
            </a:r>
            <a:endParaRPr lang="ru-RU" dirty="0"/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выработать </a:t>
            </a:r>
            <a:r>
              <a:rPr lang="ru-RU" dirty="0"/>
              <a:t>у себя устойчивые взгляды на общество и его развитие,   опираясь на  научные </a:t>
            </a:r>
            <a:r>
              <a:rPr lang="ru-RU" dirty="0" smtClean="0"/>
              <a:t>знания</a:t>
            </a:r>
            <a:endParaRPr lang="ru-RU" dirty="0"/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осуществлять </a:t>
            </a:r>
            <a:r>
              <a:rPr lang="ru-RU" dirty="0"/>
              <a:t>самостоятельный анализ </a:t>
            </a:r>
            <a:r>
              <a:rPr lang="ru-RU" dirty="0" smtClean="0"/>
              <a:t>действительности</a:t>
            </a:r>
            <a:endParaRPr lang="ru-RU" dirty="0"/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овладеть </a:t>
            </a:r>
            <a:r>
              <a:rPr lang="ru-RU" dirty="0"/>
              <a:t>научными методами социального </a:t>
            </a:r>
            <a:r>
              <a:rPr lang="ru-RU" dirty="0" smtClean="0"/>
              <a:t>познания</a:t>
            </a:r>
            <a:endParaRPr lang="ru-RU" dirty="0"/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через </a:t>
            </a:r>
            <a:r>
              <a:rPr lang="ru-RU" dirty="0"/>
              <a:t>СМИ  не воспринимать идеологию на </a:t>
            </a:r>
            <a:r>
              <a:rPr lang="ru-RU" dirty="0" smtClean="0"/>
              <a:t>веру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51520" y="1196752"/>
            <a:ext cx="8640960" cy="5400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sz="22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78308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D:\Татьяна\Презентации\Фоны для презентаций\Графика\bv1024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274638"/>
            <a:ext cx="8928992" cy="1143000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СМИ В СОВРЕМЕННОЙ РОССИИ</a:t>
            </a:r>
            <a:endParaRPr lang="ru-RU" sz="3600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1412776"/>
            <a:ext cx="8928992" cy="5328592"/>
          </a:xfrm>
          <a:noFill/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200" b="1" dirty="0" smtClean="0">
                <a:solidFill>
                  <a:srgbClr val="4F81BD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                                                2022: 59,2 </a:t>
            </a:r>
            <a:r>
              <a:rPr lang="ru-RU" sz="2200" b="1" dirty="0" err="1">
                <a:solidFill>
                  <a:srgbClr val="4F81BD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тыс</a:t>
            </a:r>
            <a:r>
              <a:rPr lang="ru-RU" sz="2200" b="1" dirty="0">
                <a:solidFill>
                  <a:srgbClr val="4F81BD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действующих СМИ </a:t>
            </a:r>
            <a:r>
              <a:rPr lang="ru-RU" sz="1600" dirty="0">
                <a:solidFill>
                  <a:srgbClr val="4F81BD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(ФЕДЕРАЛЬНАЯ СЛУЖБА ПО НАДЗОРУ В СФЕРЕ СВЯЗИ, ИНФОРМАЦИОННЫХ ТЕХНОЛОГИЙ И МАССОВЫХ </a:t>
            </a:r>
            <a:r>
              <a:rPr lang="ru-RU" sz="1600" dirty="0" smtClean="0">
                <a:solidFill>
                  <a:srgbClr val="4F81BD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КОММУНИКАЦИЙ НА 11.12 22)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51520" y="1196752"/>
            <a:ext cx="8640960" cy="5400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sz="22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91680" y="1844824"/>
            <a:ext cx="6305550" cy="4924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42415" y="1450731"/>
            <a:ext cx="7204079" cy="5712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314967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D:\Татьяна\Презентации\Фоны для презентаций\Графика\bv1024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274638"/>
            <a:ext cx="8928992" cy="1138138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ФЗ РФ «О СРЕДСТВАХ МАССОВОЙ ИНФОРМАЦИИ» </a:t>
            </a:r>
            <a:r>
              <a:rPr lang="ru-RU" sz="24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(1991 Г.)</a:t>
            </a:r>
            <a:endParaRPr lang="ru-RU" sz="3600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1844824"/>
            <a:ext cx="8928992" cy="4896544"/>
          </a:xfrm>
          <a:solidFill>
            <a:schemeClr val="accent5">
              <a:lumMod val="20000"/>
              <a:lumOff val="80000"/>
            </a:schemeClr>
          </a:solidFill>
        </p:spPr>
        <p:txBody>
          <a:bodyPr>
            <a:normAutofit fontScale="40000" lnSpcReduction="20000"/>
          </a:bodyPr>
          <a:lstStyle/>
          <a:p>
            <a:endParaRPr lang="ru-RU" sz="5600" b="1" dirty="0" smtClean="0">
              <a:solidFill>
                <a:srgbClr val="4F81BD">
                  <a:lumMod val="50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r>
              <a:rPr lang="ru-RU" sz="5600" b="1" dirty="0" smtClean="0">
                <a:solidFill>
                  <a:srgbClr val="4F81BD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Регулирует </a:t>
            </a:r>
            <a:r>
              <a:rPr lang="ru-RU" sz="5600" b="1" dirty="0">
                <a:solidFill>
                  <a:srgbClr val="4F81BD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порядок создания СМИ (необходимость регистрации СМИ в Федеральном агентстве по печати и массовым коммуникациям</a:t>
            </a:r>
            <a:r>
              <a:rPr lang="ru-RU" sz="5600" b="1" dirty="0" smtClean="0">
                <a:solidFill>
                  <a:srgbClr val="4F81BD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).</a:t>
            </a:r>
          </a:p>
          <a:p>
            <a:r>
              <a:rPr lang="ru-RU" sz="5600" b="1" dirty="0" smtClean="0">
                <a:solidFill>
                  <a:srgbClr val="4F81BD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Устанавливает </a:t>
            </a:r>
            <a:r>
              <a:rPr lang="ru-RU" sz="5600" b="1" dirty="0">
                <a:solidFill>
                  <a:srgbClr val="4F81BD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норму о свободе СМИ, под которой понимаются отсутствие ограничений на поиск, получение, производство и распространение массовой </a:t>
            </a:r>
            <a:r>
              <a:rPr lang="ru-RU" sz="5600" b="1" dirty="0" smtClean="0">
                <a:solidFill>
                  <a:srgbClr val="4F81BD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информации. </a:t>
            </a:r>
          </a:p>
          <a:p>
            <a:r>
              <a:rPr lang="ru-RU" sz="5600" b="1" dirty="0" smtClean="0">
                <a:solidFill>
                  <a:srgbClr val="4F81BD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Цензура </a:t>
            </a:r>
            <a:r>
              <a:rPr lang="ru-RU" sz="5600" b="1" dirty="0">
                <a:solidFill>
                  <a:srgbClr val="4F81BD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в РФ </a:t>
            </a:r>
            <a:r>
              <a:rPr lang="ru-RU" sz="5600" b="1" dirty="0" smtClean="0">
                <a:solidFill>
                  <a:srgbClr val="4F81BD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запрещается.</a:t>
            </a:r>
            <a:endParaRPr lang="ru-RU" sz="5600" b="1" dirty="0" smtClean="0">
              <a:solidFill>
                <a:srgbClr val="4F81BD">
                  <a:lumMod val="50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r>
              <a:rPr lang="ru-RU" sz="5600" b="1" dirty="0" smtClean="0">
                <a:solidFill>
                  <a:srgbClr val="4F81BD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Запрещает </a:t>
            </a:r>
            <a:r>
              <a:rPr lang="ru-RU" sz="5600" b="1" dirty="0">
                <a:solidFill>
                  <a:srgbClr val="4F81BD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злоупотребление свободой СМИ, т. е. их использование в целях: совершения уголовно наказуемых деяний; для разглашения сведений, составляющих государственную или иную специально охраняемую законом тайну; для осуществления экстремистской деятельности, а также для распространения передач, пропагандирующих порнографию, культ насилия и </a:t>
            </a:r>
            <a:r>
              <a:rPr lang="ru-RU" sz="5600" b="1" dirty="0" smtClean="0">
                <a:solidFill>
                  <a:srgbClr val="4F81BD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жестокости.</a:t>
            </a:r>
            <a:endParaRPr lang="ru-RU" sz="5600" b="1" dirty="0">
              <a:solidFill>
                <a:srgbClr val="4F81BD">
                  <a:lumMod val="50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51520" y="1196752"/>
            <a:ext cx="8640960" cy="5400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sz="22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21098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D:\Татьяна\Презентации\Фоны для презентаций\Графика\bv1024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274638"/>
            <a:ext cx="9001000" cy="1143000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ФЗ РФ «О СРЕДСТВАХ МАССОВОЙ ИНФОРМАЦИИ» 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(1991 Г.)</a:t>
            </a:r>
            <a:endParaRPr lang="ru-RU" sz="2400" dirty="0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/>
              <a:t>Не подлежат ограничениям</a:t>
            </a:r>
          </a:p>
        </p:txBody>
      </p:sp>
      <p:sp>
        <p:nvSpPr>
          <p:cNvPr id="7" name="Объект 6"/>
          <p:cNvSpPr>
            <a:spLocks noGrp="1"/>
          </p:cNvSpPr>
          <p:nvPr>
            <p:ph sz="half" idx="2"/>
          </p:nvPr>
        </p:nvSpPr>
        <p:spPr>
          <a:solidFill>
            <a:schemeClr val="accent5">
              <a:lumMod val="20000"/>
              <a:lumOff val="80000"/>
            </a:schemeClr>
          </a:solidFill>
        </p:spPr>
        <p:txBody>
          <a:bodyPr>
            <a:normAutofit fontScale="85000" lnSpcReduction="10000"/>
          </a:bodyPr>
          <a:lstStyle/>
          <a:p>
            <a:r>
              <a:rPr lang="ru-RU" dirty="0" smtClean="0"/>
              <a:t>Получение</a:t>
            </a:r>
            <a:r>
              <a:rPr lang="ru-RU" dirty="0"/>
              <a:t>, распространение, поиск массовой информации.</a:t>
            </a:r>
          </a:p>
          <a:p>
            <a:r>
              <a:rPr lang="ru-RU" dirty="0"/>
              <a:t>Владение, распоряжение, учреждение и пользование СМИ.</a:t>
            </a:r>
          </a:p>
          <a:p>
            <a:r>
              <a:rPr lang="ru-RU" dirty="0"/>
              <a:t>Приобретение, изготовление, эксплуатация и хранение технического оборудования и устройств, материалов и сырья, которые предназначены для распространения и производства медиа-продуктов.</a:t>
            </a:r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/>
          </a:bodyPr>
          <a:lstStyle/>
          <a:p>
            <a:r>
              <a:rPr lang="ru-RU" u="sng" dirty="0"/>
              <a:t>НО</a:t>
            </a:r>
            <a:r>
              <a:rPr lang="ru-RU" dirty="0"/>
              <a:t> </a:t>
            </a:r>
            <a:r>
              <a:rPr lang="ru-RU" dirty="0" smtClean="0"/>
              <a:t> СМИ не должны</a:t>
            </a:r>
            <a:endParaRPr lang="ru-RU" dirty="0"/>
          </a:p>
        </p:txBody>
      </p:sp>
      <p:sp>
        <p:nvSpPr>
          <p:cNvPr id="9" name="Объект 8"/>
          <p:cNvSpPr>
            <a:spLocks noGrp="1"/>
          </p:cNvSpPr>
          <p:nvPr>
            <p:ph sz="quarter" idx="4"/>
          </p:nvPr>
        </p:nvSpPr>
        <p:spPr>
          <a:solidFill>
            <a:schemeClr val="accent5">
              <a:lumMod val="20000"/>
              <a:lumOff val="80000"/>
            </a:schemeClr>
          </a:solidFill>
        </p:spPr>
        <p:txBody>
          <a:bodyPr>
            <a:normAutofit fontScale="85000" lnSpcReduction="20000"/>
          </a:bodyPr>
          <a:lstStyle/>
          <a:p>
            <a:r>
              <a:rPr lang="ru-RU" dirty="0" smtClean="0"/>
              <a:t>Использоваться </a:t>
            </a:r>
            <a:r>
              <a:rPr lang="ru-RU" dirty="0"/>
              <a:t>для совершения уголовных </a:t>
            </a:r>
            <a:r>
              <a:rPr lang="ru-RU" dirty="0" smtClean="0"/>
              <a:t>преступлений.</a:t>
            </a:r>
            <a:endParaRPr lang="ru-RU" dirty="0"/>
          </a:p>
          <a:p>
            <a:r>
              <a:rPr lang="ru-RU" dirty="0" smtClean="0"/>
              <a:t>Разглашать </a:t>
            </a:r>
            <a:r>
              <a:rPr lang="ru-RU" dirty="0"/>
              <a:t>охраняемые законодательством секреты и </a:t>
            </a:r>
            <a:r>
              <a:rPr lang="ru-RU" dirty="0" smtClean="0"/>
              <a:t>тайны.</a:t>
            </a:r>
            <a:endParaRPr lang="ru-RU" dirty="0"/>
          </a:p>
          <a:p>
            <a:r>
              <a:rPr lang="ru-RU" dirty="0"/>
              <a:t>П</a:t>
            </a:r>
            <a:r>
              <a:rPr lang="ru-RU" dirty="0" smtClean="0"/>
              <a:t>ризывать </a:t>
            </a:r>
            <a:r>
              <a:rPr lang="ru-RU" dirty="0"/>
              <a:t>граждан к террористической </a:t>
            </a:r>
            <a:r>
              <a:rPr lang="ru-RU" dirty="0" smtClean="0"/>
              <a:t>деятельности.</a:t>
            </a:r>
            <a:endParaRPr lang="ru-RU" dirty="0"/>
          </a:p>
          <a:p>
            <a:r>
              <a:rPr lang="ru-RU" dirty="0" smtClean="0"/>
              <a:t>Поощрять </a:t>
            </a:r>
            <a:r>
              <a:rPr lang="ru-RU" dirty="0"/>
              <a:t>терроризм и экстремизм в любых его </a:t>
            </a:r>
            <a:r>
              <a:rPr lang="ru-RU" dirty="0" smtClean="0"/>
              <a:t>проявлениях.</a:t>
            </a:r>
            <a:endParaRPr lang="ru-RU" dirty="0"/>
          </a:p>
          <a:p>
            <a:r>
              <a:rPr lang="ru-RU" dirty="0" smtClean="0"/>
              <a:t>Пропагандировать </a:t>
            </a:r>
            <a:r>
              <a:rPr lang="ru-RU" dirty="0"/>
              <a:t>насилие, жестокость и порнографию.</a:t>
            </a:r>
          </a:p>
          <a:p>
            <a:endParaRPr lang="ru-RU" dirty="0"/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51520" y="1196752"/>
            <a:ext cx="8640960" cy="5400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sz="22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94637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D:\Татьяна\Презентации\Фоны для презентаций\Графика\bv1024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274638"/>
            <a:ext cx="8928992" cy="1143000"/>
          </a:xfrm>
        </p:spPr>
        <p:txBody>
          <a:bodyPr>
            <a:noAutofit/>
          </a:bodyPr>
          <a:lstStyle/>
          <a:p>
            <a:r>
              <a:rPr lang="ru-RU" sz="3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Найдите верные суждения</a:t>
            </a:r>
            <a:endParaRPr lang="ru-RU" sz="3600" dirty="0">
              <a:solidFill>
                <a:srgbClr val="C0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51520" y="1196752"/>
            <a:ext cx="8640960" cy="5400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sz="22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solidFill>
            <a:schemeClr val="accent5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/>
              <a:t>1) СМИ выступают институтом политической социализации граждан;</a:t>
            </a:r>
          </a:p>
          <a:p>
            <a:pPr marL="0" indent="0">
              <a:buNone/>
            </a:pPr>
            <a:r>
              <a:rPr lang="ru-RU" dirty="0" smtClean="0"/>
              <a:t>2</a:t>
            </a:r>
            <a:r>
              <a:rPr lang="ru-RU" dirty="0"/>
              <a:t>) В любом обществе возможен абсентеизм;</a:t>
            </a:r>
          </a:p>
          <a:p>
            <a:pPr marL="0" indent="0">
              <a:buNone/>
            </a:pPr>
            <a:r>
              <a:rPr lang="ru-RU" dirty="0" smtClean="0"/>
              <a:t>3</a:t>
            </a:r>
            <a:r>
              <a:rPr lang="ru-RU" dirty="0"/>
              <a:t>) Политическая социализация может проявляться в форме социального отчуждения от политики.</a:t>
            </a:r>
          </a:p>
          <a:p>
            <a:pPr marL="0" indent="0">
              <a:buNone/>
            </a:pPr>
            <a:r>
              <a:rPr lang="ru-RU" dirty="0" smtClean="0"/>
              <a:t>4</a:t>
            </a:r>
            <a:r>
              <a:rPr lang="ru-RU" dirty="0"/>
              <a:t>) </a:t>
            </a:r>
            <a:r>
              <a:rPr lang="ru-RU" dirty="0" smtClean="0"/>
              <a:t>СМИ </a:t>
            </a:r>
            <a:r>
              <a:rPr lang="ru-RU" dirty="0"/>
              <a:t>относятся к нормативной подсистеме политической системы.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322109" y="5872916"/>
            <a:ext cx="69442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solidFill>
                  <a:srgbClr val="FF0000"/>
                </a:solidFill>
              </a:rPr>
              <a:t>1 2</a:t>
            </a:r>
            <a:endParaRPr lang="ru-RU" sz="32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99583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D:\Татьяна\Презентации\Фоны для презентаций\Графика\bv1024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74072"/>
            <a:ext cx="8928992" cy="1143000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ЗАПОЛНИТЕ ПРОПУСКИ</a:t>
            </a:r>
            <a:endParaRPr lang="ru-RU" sz="3600" dirty="0">
              <a:solidFill>
                <a:srgbClr val="C0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51520" y="1196752"/>
            <a:ext cx="8640960" cy="5400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sz="22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457200" y="1191960"/>
            <a:ext cx="8229600" cy="5040560"/>
          </a:xfrm>
          <a:solidFill>
            <a:schemeClr val="accent5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000" dirty="0"/>
              <a:t>«Функции СМИ разнообразны. В современном обществе СМИ активно выполняют различные _________(А). Важнейшей из них является _________(Б): получение и распространение сведений о событиях, наиболее важных для граждан и _________(В). Эти сведения включают не только освещение тех или иных свершившихся событий и _________(Г), но и их комментирование и оценку. На основе полученных сведений у граждан формируется мнение о деятельности правительства, парламента, партий и других _________(Д), об экономической, социальной, культурной жизни. Особенно велика роль СМИ в формировании отношения людей к вопросам, которые не находят непосредственного _________(Е) в их повседневном опыте</a:t>
            </a:r>
            <a:r>
              <a:rPr lang="ru-RU" sz="2000" dirty="0" smtClean="0"/>
              <a:t>».</a:t>
            </a:r>
          </a:p>
          <a:p>
            <a:pPr marL="0" indent="0">
              <a:buNone/>
            </a:pPr>
            <a:endParaRPr lang="ru-RU" sz="2200" dirty="0"/>
          </a:p>
        </p:txBody>
      </p:sp>
      <p:sp>
        <p:nvSpPr>
          <p:cNvPr id="6" name="TextBox 5"/>
          <p:cNvSpPr txBox="1"/>
          <p:nvPr/>
        </p:nvSpPr>
        <p:spPr>
          <a:xfrm>
            <a:off x="7492208" y="6093296"/>
            <a:ext cx="143500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>
                <a:solidFill>
                  <a:srgbClr val="FF0000"/>
                </a:solidFill>
              </a:rPr>
              <a:t>748219</a:t>
            </a: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2573969"/>
              </p:ext>
            </p:extLst>
          </p:nvPr>
        </p:nvGraphicFramePr>
        <p:xfrm>
          <a:off x="467544" y="4653136"/>
          <a:ext cx="7416824" cy="1261872"/>
        </p:xfrm>
        <a:graphic>
          <a:graphicData uri="http://schemas.openxmlformats.org/drawingml/2006/table">
            <a:tbl>
              <a:tblPr firstRow="1" firstCol="1" bandRow="1"/>
              <a:tblGrid>
                <a:gridCol w="2664296"/>
                <a:gridCol w="2304256"/>
                <a:gridCol w="2448272"/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1)  политические институты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2)  факты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3)  регулятивная функция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4)  информационная функция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5)  участие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6)  мнение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7)  политические задачи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8)  органы власти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9)  отражение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869733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D:\Татьяна\Презентации\Фоны для презентаций\Графика\bv1024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1143000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Что такое СМИ 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15516" y="1700808"/>
            <a:ext cx="8712968" cy="4824536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>
              <a:buFont typeface="Wingdings" pitchFamily="2" charset="2"/>
              <a:buChar char="Ø"/>
            </a:pPr>
            <a:r>
              <a:rPr lang="ru-RU" sz="2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«</a:t>
            </a:r>
            <a:r>
              <a:rPr lang="ru-RU" sz="22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СМИ – один из важнейших институтов современного общества, выполняющий многообразные функции, оказывают влияние почти на все сферы и институты общества, включая политику, здравоохранение, образование и религию»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ru-RU" sz="22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«СМИ – общедоступные средства распространения информации, обращенные к массовой аудитории и приобретающие в информационном обществе роль главного посредника между властью и гражданами»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ru-RU" sz="22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« СМИ – это технические средства, обеспечивающие коммуникацию»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ru-RU" sz="22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«СМИ – представляют собой учреждения, созданные для открытой, публичной передачи с помощью специального технического инструментария различных сведений любым лицам»</a:t>
            </a:r>
            <a:endParaRPr lang="ru-RU" sz="22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978208" y="1156102"/>
            <a:ext cx="67635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/>
              <a:t>КАКОЕ ОПРЕДЕЛЕНИЕ НАИБОЛЕЕ ПОЛНО РАСКРЫВАЕТ ПОНЯТИЕ?</a:t>
            </a:r>
          </a:p>
        </p:txBody>
      </p:sp>
    </p:spTree>
    <p:extLst>
      <p:ext uri="{BB962C8B-B14F-4D97-AF65-F5344CB8AC3E}">
        <p14:creationId xmlns:p14="http://schemas.microsoft.com/office/powerpoint/2010/main" val="42269054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D:\Татьяна\Презентации\Фоны для презентаций\Графика\bv1024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Что такое СМИ 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51520" y="1556792"/>
            <a:ext cx="8640960" cy="482453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Средства массовой информации (СМИ) </a:t>
            </a:r>
            <a:r>
              <a:rPr lang="ru-RU" sz="2200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— совокупность каналов распространения информации, которая предоставляется государством для своевременного информирования неограниченного круга лиц о событиях, происходящих в стране и мире</a:t>
            </a:r>
            <a:r>
              <a:rPr lang="ru-RU" sz="2200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.</a:t>
            </a:r>
          </a:p>
          <a:p>
            <a:endParaRPr lang="ru-RU" sz="2200" b="1" dirty="0" smtClean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457200" indent="-457200">
              <a:lnSpc>
                <a:spcPct val="150000"/>
              </a:lnSpc>
              <a:buFont typeface="Arial" pitchFamily="34" charset="0"/>
              <a:buChar char="•"/>
            </a:pPr>
            <a:r>
              <a:rPr lang="ru-RU" sz="2200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интернет (блоги, социальные сети, сайты</a:t>
            </a:r>
            <a:r>
              <a:rPr lang="ru-RU" sz="2200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)</a:t>
            </a:r>
            <a:endParaRPr lang="ru-RU" sz="2200" b="1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457200" indent="-457200">
              <a:lnSpc>
                <a:spcPct val="150000"/>
              </a:lnSpc>
              <a:buFont typeface="Arial" pitchFamily="34" charset="0"/>
              <a:buChar char="•"/>
            </a:pPr>
            <a:r>
              <a:rPr lang="ru-RU" sz="2200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печатные издания (газеты, журналы, книги</a:t>
            </a:r>
            <a:r>
              <a:rPr lang="ru-RU" sz="2200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)</a:t>
            </a:r>
            <a:endParaRPr lang="ru-RU" sz="2200" b="1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457200" indent="-457200">
              <a:lnSpc>
                <a:spcPct val="150000"/>
              </a:lnSpc>
              <a:buFont typeface="Arial" pitchFamily="34" charset="0"/>
              <a:buChar char="•"/>
            </a:pPr>
            <a:r>
              <a:rPr lang="ru-RU" sz="2200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радио (прямой эфир, новости</a:t>
            </a:r>
            <a:r>
              <a:rPr lang="ru-RU" sz="2200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)</a:t>
            </a:r>
            <a:endParaRPr lang="ru-RU" sz="2200" b="1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457200" indent="-457200">
              <a:lnSpc>
                <a:spcPct val="150000"/>
              </a:lnSpc>
              <a:buFont typeface="Arial" pitchFamily="34" charset="0"/>
              <a:buChar char="•"/>
            </a:pPr>
            <a:r>
              <a:rPr lang="ru-RU" sz="2200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телевидение (телепередачи, реклама</a:t>
            </a:r>
            <a:r>
              <a:rPr lang="ru-RU" sz="2200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)</a:t>
            </a:r>
            <a:endParaRPr lang="ru-RU" sz="2200" b="1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457200" indent="-457200">
              <a:lnSpc>
                <a:spcPct val="150000"/>
              </a:lnSpc>
              <a:buFont typeface="Arial" pitchFamily="34" charset="0"/>
              <a:buChar char="•"/>
            </a:pPr>
            <a:r>
              <a:rPr lang="ru-RU" sz="2200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видео (художественные и документальные фильмы</a:t>
            </a:r>
            <a:r>
              <a:rPr lang="ru-RU" sz="2200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)</a:t>
            </a:r>
            <a:endParaRPr lang="ru-RU" sz="22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230960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D:\Татьяна\Презентации\Фоны для презентаций\Графика\bv1024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КЛАССИФИКАЦИЯ СМИ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8" name="Объект 7"/>
          <p:cNvSpPr>
            <a:spLocks noGrp="1"/>
          </p:cNvSpPr>
          <p:nvPr>
            <p:ph idx="1"/>
          </p:nvPr>
        </p:nvSpPr>
        <p:spPr>
          <a:solidFill>
            <a:schemeClr val="accent5">
              <a:lumMod val="20000"/>
              <a:lumOff val="80000"/>
            </a:schemeClr>
          </a:solidFill>
        </p:spPr>
        <p:txBody>
          <a:bodyPr>
            <a:normAutofit fontScale="92500"/>
          </a:bodyPr>
          <a:lstStyle/>
          <a:p>
            <a:pPr>
              <a:buFontTx/>
              <a:buChar char="-"/>
            </a:pPr>
            <a:r>
              <a:rPr lang="ru-RU" sz="2200" b="1" dirty="0">
                <a:solidFill>
                  <a:srgbClr val="4F81BD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С политической точки зрения </a:t>
            </a:r>
            <a:r>
              <a:rPr lang="ru-RU" sz="2200" b="1" dirty="0" smtClean="0">
                <a:solidFill>
                  <a:srgbClr val="4F81BD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(правительственные, оппозиционные, независимые)</a:t>
            </a:r>
          </a:p>
          <a:p>
            <a:pPr>
              <a:buFontTx/>
              <a:buChar char="-"/>
            </a:pPr>
            <a:r>
              <a:rPr lang="ru-RU" sz="2200" b="1" dirty="0" smtClean="0">
                <a:solidFill>
                  <a:srgbClr val="4F81BD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по </a:t>
            </a:r>
            <a:r>
              <a:rPr lang="ru-RU" sz="2200" b="1" dirty="0">
                <a:solidFill>
                  <a:srgbClr val="4F81BD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охвату территории (</a:t>
            </a:r>
            <a:r>
              <a:rPr lang="ru-RU" sz="2200" b="1" dirty="0" smtClean="0">
                <a:solidFill>
                  <a:srgbClr val="4F81BD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транснациональными, национальными</a:t>
            </a:r>
            <a:r>
              <a:rPr lang="ru-RU" sz="2200" b="1" dirty="0">
                <a:solidFill>
                  <a:srgbClr val="4F81BD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, региональными и местными.)</a:t>
            </a:r>
          </a:p>
          <a:p>
            <a:pPr>
              <a:buFontTx/>
              <a:buChar char="-"/>
            </a:pPr>
            <a:r>
              <a:rPr lang="ru-RU" sz="2200" b="1" dirty="0" smtClean="0">
                <a:solidFill>
                  <a:srgbClr val="4F81BD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по </a:t>
            </a:r>
            <a:r>
              <a:rPr lang="ru-RU" sz="2200" b="1" dirty="0">
                <a:solidFill>
                  <a:srgbClr val="4F81BD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форме собственности (государственные, частные, корпоративные); </a:t>
            </a:r>
            <a:endParaRPr lang="ru-RU" sz="2200" b="1" dirty="0" smtClean="0">
              <a:solidFill>
                <a:srgbClr val="4F81BD">
                  <a:lumMod val="50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>
              <a:buFontTx/>
              <a:buChar char="-"/>
            </a:pPr>
            <a:r>
              <a:rPr lang="ru-RU" sz="2200" b="1" dirty="0" smtClean="0">
                <a:solidFill>
                  <a:srgbClr val="4F81BD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по </a:t>
            </a:r>
            <a:r>
              <a:rPr lang="ru-RU" sz="2200" b="1" dirty="0">
                <a:solidFill>
                  <a:srgbClr val="4F81BD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стилю (серьезные, бульварные или массовые, желтые или скандальные); </a:t>
            </a:r>
            <a:endParaRPr lang="ru-RU" sz="2200" b="1" dirty="0" smtClean="0">
              <a:solidFill>
                <a:srgbClr val="4F81BD">
                  <a:lumMod val="50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>
              <a:buFontTx/>
              <a:buChar char="-"/>
            </a:pPr>
            <a:r>
              <a:rPr lang="ru-RU" sz="2200" b="1" dirty="0" smtClean="0">
                <a:solidFill>
                  <a:srgbClr val="4F81BD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по </a:t>
            </a:r>
            <a:r>
              <a:rPr lang="ru-RU" sz="2200" b="1" dirty="0">
                <a:solidFill>
                  <a:srgbClr val="4F81BD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периодичности (газеты: ежедневные и </a:t>
            </a:r>
            <a:r>
              <a:rPr lang="ru-RU" sz="2200" b="1" dirty="0" err="1">
                <a:solidFill>
                  <a:srgbClr val="4F81BD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ежнедельники</a:t>
            </a:r>
            <a:r>
              <a:rPr lang="ru-RU" sz="2200" b="1" dirty="0">
                <a:solidFill>
                  <a:srgbClr val="4F81BD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); </a:t>
            </a:r>
            <a:endParaRPr lang="ru-RU" sz="2200" b="1" dirty="0" smtClean="0">
              <a:solidFill>
                <a:srgbClr val="4F81BD">
                  <a:lumMod val="50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>
              <a:buFontTx/>
              <a:buChar char="-"/>
            </a:pPr>
            <a:r>
              <a:rPr lang="ru-RU" sz="2200" b="1" dirty="0" smtClean="0">
                <a:solidFill>
                  <a:srgbClr val="4F81BD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по </a:t>
            </a:r>
            <a:r>
              <a:rPr lang="ru-RU" sz="2200" b="1" dirty="0">
                <a:solidFill>
                  <a:srgbClr val="4F81BD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жанрам (общественно-политические, отраслевые, рекламные); </a:t>
            </a:r>
            <a:endParaRPr lang="ru-RU" sz="2200" b="1" dirty="0" smtClean="0">
              <a:solidFill>
                <a:srgbClr val="4F81BD">
                  <a:lumMod val="50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>
              <a:buFontTx/>
              <a:buChar char="-"/>
            </a:pPr>
            <a:r>
              <a:rPr lang="ru-RU" sz="2200" b="1" dirty="0" smtClean="0">
                <a:solidFill>
                  <a:srgbClr val="4F81BD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по </a:t>
            </a:r>
            <a:r>
              <a:rPr lang="ru-RU" sz="2200" b="1" dirty="0">
                <a:solidFill>
                  <a:srgbClr val="4F81BD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способу передачи и мощности </a:t>
            </a:r>
            <a:r>
              <a:rPr lang="ru-RU" sz="2200" b="1" dirty="0" smtClean="0">
                <a:solidFill>
                  <a:srgbClr val="4F81BD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радио- </a:t>
            </a:r>
            <a:r>
              <a:rPr lang="ru-RU" sz="2200" b="1" dirty="0">
                <a:solidFill>
                  <a:srgbClr val="4F81BD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и телесигнала.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51520" y="1556792"/>
            <a:ext cx="8640960" cy="482453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sz="22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061349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D:\Татьяна\Презентации\Фоны для презентаций\Графика\bv1024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ХАРАКТЕРНЫЕ ЧЕРТЫ СМИ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sz="half" idx="1"/>
          </p:nvPr>
        </p:nvSpPr>
        <p:spPr>
          <a:xfrm>
            <a:off x="264840" y="1412776"/>
            <a:ext cx="4038600" cy="4525963"/>
          </a:xfrm>
        </p:spPr>
        <p:txBody>
          <a:bodyPr/>
          <a:lstStyle/>
          <a:p>
            <a:pPr marL="457200" lvl="0" indent="-457200">
              <a:lnSpc>
                <a:spcPct val="150000"/>
              </a:lnSpc>
              <a:spcBef>
                <a:spcPts val="0"/>
              </a:spcBef>
            </a:pPr>
            <a:r>
              <a:rPr lang="ru-RU" b="1" dirty="0" smtClean="0">
                <a:solidFill>
                  <a:srgbClr val="4F81BD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оперативность</a:t>
            </a:r>
            <a:endParaRPr lang="ru-RU" b="1" dirty="0">
              <a:solidFill>
                <a:srgbClr val="4F81BD">
                  <a:lumMod val="50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457200" lvl="0" indent="-457200">
              <a:lnSpc>
                <a:spcPct val="150000"/>
              </a:lnSpc>
              <a:spcBef>
                <a:spcPts val="0"/>
              </a:spcBef>
            </a:pPr>
            <a:r>
              <a:rPr lang="ru-RU" b="1" dirty="0" smtClean="0">
                <a:solidFill>
                  <a:srgbClr val="4F81BD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динамичность</a:t>
            </a:r>
            <a:endParaRPr lang="ru-RU" b="1" dirty="0">
              <a:solidFill>
                <a:srgbClr val="4F81BD">
                  <a:lumMod val="50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457200" lvl="0" indent="-457200">
              <a:lnSpc>
                <a:spcPct val="150000"/>
              </a:lnSpc>
              <a:spcBef>
                <a:spcPts val="0"/>
              </a:spcBef>
            </a:pPr>
            <a:r>
              <a:rPr lang="ru-RU" b="1" dirty="0" smtClean="0">
                <a:solidFill>
                  <a:srgbClr val="4F81BD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универсальность</a:t>
            </a:r>
            <a:endParaRPr lang="ru-RU" b="1" dirty="0">
              <a:solidFill>
                <a:srgbClr val="4F81BD">
                  <a:lumMod val="50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457200" lvl="0" indent="-457200">
              <a:lnSpc>
                <a:spcPct val="150000"/>
              </a:lnSpc>
              <a:spcBef>
                <a:spcPts val="0"/>
              </a:spcBef>
            </a:pPr>
            <a:r>
              <a:rPr lang="ru-RU" b="1" dirty="0" smtClean="0">
                <a:solidFill>
                  <a:srgbClr val="4F81BD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образность</a:t>
            </a:r>
            <a:endParaRPr lang="ru-RU" b="1" dirty="0">
              <a:solidFill>
                <a:srgbClr val="4F81BD">
                  <a:lumMod val="50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51520" y="1556792"/>
            <a:ext cx="8640960" cy="482453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sz="2200" b="1" dirty="0" smtClean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33661" y="4077072"/>
            <a:ext cx="3312368" cy="248427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33661" y="1340768"/>
            <a:ext cx="3264363" cy="244827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95955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D:\Татьяна\Презентации\Фоны для презентаций\Графика\bv1024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848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ОСОБЕННОСТИ </a:t>
            </a:r>
            <a:r>
              <a:rPr lang="ru-RU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СМИ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51520" y="1340768"/>
            <a:ext cx="8640960" cy="367240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57200" indent="-457200">
              <a:lnSpc>
                <a:spcPct val="150000"/>
              </a:lnSpc>
              <a:buFont typeface="Wingdings" pitchFamily="2" charset="2"/>
              <a:buChar char="Ø"/>
            </a:pP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Использование </a:t>
            </a:r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специальных технических средств для сбора, обработки и передачи информации;</a:t>
            </a:r>
          </a:p>
          <a:p>
            <a:pPr marL="457200" indent="-457200">
              <a:lnSpc>
                <a:spcPct val="150000"/>
              </a:lnSpc>
              <a:buFont typeface="Wingdings" pitchFamily="2" charset="2"/>
              <a:buChar char="Ø"/>
            </a:pPr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Неограниченные круг потребителей;</a:t>
            </a:r>
          </a:p>
          <a:p>
            <a:pPr marL="457200" indent="-457200">
              <a:lnSpc>
                <a:spcPct val="150000"/>
              </a:lnSpc>
              <a:buFont typeface="Wingdings" pitchFamily="2" charset="2"/>
              <a:buChar char="Ø"/>
            </a:pPr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Однонаправленное движение потока информации (от СМИ к потребителю);</a:t>
            </a:r>
          </a:p>
          <a:p>
            <a:pPr marL="457200" indent="-457200">
              <a:lnSpc>
                <a:spcPct val="150000"/>
              </a:lnSpc>
              <a:buFont typeface="Wingdings" pitchFamily="2" charset="2"/>
              <a:buChar char="Ø"/>
            </a:pPr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Периодический или постоянный характер работы.</a:t>
            </a:r>
          </a:p>
          <a:p>
            <a:pPr marL="457200" indent="-457200">
              <a:buFont typeface="Wingdings" pitchFamily="2" charset="2"/>
              <a:buChar char="Ø"/>
            </a:pPr>
            <a:endParaRPr lang="ru-RU" sz="24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15816" y="4583125"/>
            <a:ext cx="2729880" cy="2286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29001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D:\Татьяна\Презентации\Фоны для презентаций\Графика\bv1024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3752"/>
            <a:ext cx="8229600" cy="1143000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ФУНКЦИИ </a:t>
            </a:r>
            <a:r>
              <a:rPr lang="ru-RU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СМИ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51520" y="1196752"/>
            <a:ext cx="8640960" cy="5400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sz="22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04838605"/>
              </p:ext>
            </p:extLst>
          </p:nvPr>
        </p:nvGraphicFramePr>
        <p:xfrm>
          <a:off x="338964" y="1054520"/>
          <a:ext cx="8466072" cy="5392874"/>
        </p:xfrm>
        <a:graphic>
          <a:graphicData uri="http://schemas.openxmlformats.org/drawingml/2006/table">
            <a:tbl>
              <a:tblPr/>
              <a:tblGrid>
                <a:gridCol w="2902271"/>
                <a:gridCol w="5563801"/>
              </a:tblGrid>
              <a:tr h="331496">
                <a:tc>
                  <a:txBody>
                    <a:bodyPr/>
                    <a:lstStyle/>
                    <a:p>
                      <a:pPr algn="ctr" fontAlgn="base"/>
                      <a:r>
                        <a:rPr lang="ru-RU" sz="1800" b="1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Функции</a:t>
                      </a:r>
                      <a:endParaRPr lang="ru-RU" sz="1800" dirty="0"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37817" marR="37817" marT="37817" marB="3781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ru-RU" sz="1800" b="1" dirty="0">
                          <a:effectLst/>
                          <a:latin typeface="Arial" pitchFamily="34" charset="0"/>
                          <a:cs typeface="Arial" pitchFamily="34" charset="0"/>
                        </a:rPr>
                        <a:t>Характеристика</a:t>
                      </a:r>
                      <a:endParaRPr lang="ru-RU" sz="1800" dirty="0"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37817" marR="37817" marT="37817" marB="3781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823615">
                <a:tc>
                  <a:txBody>
                    <a:bodyPr/>
                    <a:lstStyle/>
                    <a:p>
                      <a:pPr algn="l" fontAlgn="ctr"/>
                      <a:r>
                        <a:rPr lang="ru-RU" sz="1800" b="1" dirty="0"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Информационная</a:t>
                      </a:r>
                    </a:p>
                  </a:txBody>
                  <a:tcPr marL="37817" marR="37817" marT="37817" marB="3781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8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Сообщение о наиболее значительных событиях. </a:t>
                      </a:r>
                      <a:r>
                        <a:rPr lang="ru-RU" sz="1800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Выбор</a:t>
                      </a:r>
                      <a:r>
                        <a:rPr lang="ru-RU" sz="18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, комментирование и </a:t>
                      </a:r>
                      <a:r>
                        <a:rPr lang="ru-RU" sz="1800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оценка </a:t>
                      </a:r>
                      <a:r>
                        <a:rPr lang="ru-RU" sz="18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информации.</a:t>
                      </a:r>
                    </a:p>
                  </a:txBody>
                  <a:tcPr marL="37817" marR="37817" marT="37817" marB="3781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1069675">
                <a:tc>
                  <a:txBody>
                    <a:bodyPr/>
                    <a:lstStyle/>
                    <a:p>
                      <a:pPr algn="l" fontAlgn="ctr"/>
                      <a:r>
                        <a:rPr lang="ru-RU" sz="1800" b="1" dirty="0"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Политическая социализация</a:t>
                      </a:r>
                    </a:p>
                  </a:txBody>
                  <a:tcPr marL="37817" marR="37817" marT="37817" marB="3781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8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Вовлечение людей в политические процессы. Знакомство </a:t>
                      </a:r>
                      <a:r>
                        <a:rPr lang="ru-RU" sz="1800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с </a:t>
                      </a:r>
                      <a:r>
                        <a:rPr lang="ru-RU" sz="18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политическими ценностями, нормами и образцами поведения, приобщение к ним.</a:t>
                      </a:r>
                    </a:p>
                  </a:txBody>
                  <a:tcPr marL="37817" marR="37817" marT="37817" marB="3781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577557">
                <a:tc>
                  <a:txBody>
                    <a:bodyPr/>
                    <a:lstStyle/>
                    <a:p>
                      <a:pPr algn="l" fontAlgn="ctr"/>
                      <a:r>
                        <a:rPr lang="ru-RU" sz="1800" b="1" dirty="0"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Критическо-контролирующая</a:t>
                      </a:r>
                    </a:p>
                  </a:txBody>
                  <a:tcPr marL="37817" marR="37817" marT="37817" marB="3781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8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Возможность анализа и оценки населением производимых политических и иных действий.</a:t>
                      </a:r>
                    </a:p>
                  </a:txBody>
                  <a:tcPr marL="37817" marR="37817" marT="37817" marB="3781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823615">
                <a:tc>
                  <a:txBody>
                    <a:bodyPr/>
                    <a:lstStyle/>
                    <a:p>
                      <a:pPr algn="l" fontAlgn="ctr"/>
                      <a:r>
                        <a:rPr lang="ru-RU" sz="1800" b="1" dirty="0"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Альтернативная</a:t>
                      </a:r>
                    </a:p>
                  </a:txBody>
                  <a:tcPr marL="37817" marR="37817" marT="37817" marB="3781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8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Знакомство населения с различными </a:t>
                      </a:r>
                      <a:r>
                        <a:rPr lang="ru-RU" sz="1800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мнениями</a:t>
                      </a:r>
                      <a:r>
                        <a:rPr lang="ru-RU" sz="18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, другими взглядами на политику.</a:t>
                      </a:r>
                    </a:p>
                  </a:txBody>
                  <a:tcPr marL="37817" marR="37817" marT="37817" marB="3781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331496">
                <a:tc>
                  <a:txBody>
                    <a:bodyPr/>
                    <a:lstStyle/>
                    <a:p>
                      <a:pPr algn="l" fontAlgn="ctr"/>
                      <a:r>
                        <a:rPr lang="ru-RU" sz="1800" b="1" dirty="0"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Идеологическая</a:t>
                      </a:r>
                    </a:p>
                  </a:txBody>
                  <a:tcPr marL="37817" marR="37817" marT="37817" marB="3781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8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Формирование общественного мнения.</a:t>
                      </a:r>
                    </a:p>
                  </a:txBody>
                  <a:tcPr marL="37817" marR="37817" marT="37817" marB="3781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577557">
                <a:tc>
                  <a:txBody>
                    <a:bodyPr/>
                    <a:lstStyle/>
                    <a:p>
                      <a:pPr algn="l" fontAlgn="ctr"/>
                      <a:r>
                        <a:rPr lang="ru-RU" sz="1800" b="1" dirty="0"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Мобилизационная</a:t>
                      </a:r>
                    </a:p>
                  </a:txBody>
                  <a:tcPr marL="37817" marR="37817" marT="37817" marB="3781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8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Побуждение людей к совершению определённых политических действий или бездействию.</a:t>
                      </a:r>
                    </a:p>
                  </a:txBody>
                  <a:tcPr marL="37817" marR="37817" marT="37817" marB="3781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577557">
                <a:tc>
                  <a:txBody>
                    <a:bodyPr/>
                    <a:lstStyle/>
                    <a:p>
                      <a:pPr algn="l" fontAlgn="ctr"/>
                      <a:r>
                        <a:rPr lang="ru-RU" sz="1800" b="1" dirty="0"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Рекламно-справочная</a:t>
                      </a:r>
                    </a:p>
                  </a:txBody>
                  <a:tcPr marL="37817" marR="37817" marT="37817" marB="3781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8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Знакомство с товарами и услугами и их продвижение.</a:t>
                      </a:r>
                    </a:p>
                  </a:txBody>
                  <a:tcPr marL="37817" marR="37817" marT="37817" marB="37817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30184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D:\Татьяна\Презентации\Фоны для презентаций\Графика\bv1024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РОЛЬ </a:t>
            </a:r>
            <a:r>
              <a:rPr lang="ru-RU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СМИ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solidFill>
                  <a:srgbClr val="4F81BD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ПОЛОЖИТЕЛЬНАЯ</a:t>
            </a:r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394720" cy="3951288"/>
          </a:xfrm>
          <a:solidFill>
            <a:schemeClr val="accent5">
              <a:lumMod val="20000"/>
              <a:lumOff val="80000"/>
            </a:schemeClr>
          </a:solidFill>
        </p:spPr>
        <p:txBody>
          <a:bodyPr>
            <a:normAutofit fontScale="92500"/>
          </a:bodyPr>
          <a:lstStyle/>
          <a:p>
            <a:r>
              <a:rPr lang="ru-RU" sz="2200" dirty="0" smtClean="0">
                <a:solidFill>
                  <a:srgbClr val="4F81BD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быстрая </a:t>
            </a:r>
            <a:r>
              <a:rPr lang="ru-RU" sz="2200" dirty="0">
                <a:solidFill>
                  <a:srgbClr val="4F81BD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подача </a:t>
            </a:r>
            <a:r>
              <a:rPr lang="ru-RU" sz="2200" dirty="0" smtClean="0">
                <a:solidFill>
                  <a:srgbClr val="4F81BD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информации</a:t>
            </a:r>
            <a:endParaRPr lang="ru-RU" sz="2200" dirty="0">
              <a:solidFill>
                <a:srgbClr val="4F81BD">
                  <a:lumMod val="50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r>
              <a:rPr lang="ru-RU" sz="2200" dirty="0">
                <a:solidFill>
                  <a:srgbClr val="4F81BD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возможность напрямую связать общество и власть, например, проведение различных онлайн- конференций и </a:t>
            </a:r>
            <a:r>
              <a:rPr lang="ru-RU" sz="2200" dirty="0" smtClean="0">
                <a:solidFill>
                  <a:srgbClr val="4F81BD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встреч</a:t>
            </a:r>
            <a:endParaRPr lang="ru-RU" sz="2200" dirty="0">
              <a:solidFill>
                <a:srgbClr val="4F81BD">
                  <a:lumMod val="50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r>
              <a:rPr lang="ru-RU" sz="2200" dirty="0">
                <a:solidFill>
                  <a:srgbClr val="4F81BD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возможность общения на </a:t>
            </a:r>
            <a:r>
              <a:rPr lang="ru-RU" sz="2200" dirty="0" smtClean="0">
                <a:solidFill>
                  <a:srgbClr val="4F81BD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расстоянии</a:t>
            </a:r>
            <a:endParaRPr lang="ru-RU" sz="2200" dirty="0">
              <a:solidFill>
                <a:srgbClr val="4F81BD">
                  <a:lumMod val="50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endParaRPr lang="ru-RU" sz="2000" dirty="0"/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solidFill>
                  <a:srgbClr val="4F81BD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ОТРИЦАТЕЛЬНАЯ</a:t>
            </a:r>
            <a:endParaRPr lang="ru-RU" dirty="0"/>
          </a:p>
        </p:txBody>
      </p:sp>
      <p:sp>
        <p:nvSpPr>
          <p:cNvPr id="8" name="Объект 7"/>
          <p:cNvSpPr>
            <a:spLocks noGrp="1"/>
          </p:cNvSpPr>
          <p:nvPr>
            <p:ph sz="quarter" idx="4"/>
          </p:nvPr>
        </p:nvSpPr>
        <p:spPr>
          <a:xfrm>
            <a:off x="4283968" y="2174874"/>
            <a:ext cx="4752527" cy="4422477"/>
          </a:xfrm>
          <a:solidFill>
            <a:schemeClr val="accent5">
              <a:lumMod val="20000"/>
              <a:lumOff val="80000"/>
            </a:schemeClr>
          </a:solidFill>
        </p:spPr>
        <p:txBody>
          <a:bodyPr>
            <a:normAutofit fontScale="85000" lnSpcReduction="20000"/>
          </a:bodyPr>
          <a:lstStyle/>
          <a:p>
            <a:r>
              <a:rPr lang="ru-RU" dirty="0" smtClean="0">
                <a:solidFill>
                  <a:srgbClr val="4F81BD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сталкивание </a:t>
            </a:r>
            <a:r>
              <a:rPr lang="ru-RU" dirty="0">
                <a:solidFill>
                  <a:srgbClr val="4F81BD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интересов, нагнетание обстановки в </a:t>
            </a:r>
            <a:r>
              <a:rPr lang="ru-RU" dirty="0" smtClean="0">
                <a:solidFill>
                  <a:srgbClr val="4F81BD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обществе</a:t>
            </a:r>
            <a:endParaRPr lang="ru-RU" dirty="0">
              <a:solidFill>
                <a:srgbClr val="4F81BD">
                  <a:lumMod val="50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r>
              <a:rPr lang="ru-RU" dirty="0">
                <a:solidFill>
                  <a:srgbClr val="4F81BD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пропаганда культа власти, насилия, </a:t>
            </a:r>
            <a:r>
              <a:rPr lang="ru-RU" dirty="0" smtClean="0">
                <a:solidFill>
                  <a:srgbClr val="4F81BD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денег</a:t>
            </a:r>
            <a:endParaRPr lang="ru-RU" dirty="0">
              <a:solidFill>
                <a:srgbClr val="4F81BD">
                  <a:lumMod val="50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r>
              <a:rPr lang="ru-RU" dirty="0">
                <a:solidFill>
                  <a:srgbClr val="4F81BD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реклама алкогольной продукции способствует формированию негативных </a:t>
            </a:r>
            <a:r>
              <a:rPr lang="ru-RU" dirty="0" smtClean="0">
                <a:solidFill>
                  <a:srgbClr val="4F81BD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привычек</a:t>
            </a:r>
            <a:endParaRPr lang="ru-RU" dirty="0">
              <a:solidFill>
                <a:srgbClr val="4F81BD">
                  <a:lumMod val="50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r>
              <a:rPr lang="ru-RU" dirty="0">
                <a:solidFill>
                  <a:srgbClr val="4F81BD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субъективность точек зрения, не отражающих мнение </a:t>
            </a:r>
            <a:r>
              <a:rPr lang="ru-RU" dirty="0" smtClean="0">
                <a:solidFill>
                  <a:srgbClr val="4F81BD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общества</a:t>
            </a:r>
            <a:endParaRPr lang="ru-RU" dirty="0">
              <a:solidFill>
                <a:srgbClr val="4F81BD">
                  <a:lumMod val="50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r>
              <a:rPr lang="ru-RU" dirty="0">
                <a:solidFill>
                  <a:srgbClr val="4F81BD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отбор информации, односторонний подход к </a:t>
            </a:r>
            <a:r>
              <a:rPr lang="ru-RU" dirty="0" smtClean="0">
                <a:solidFill>
                  <a:srgbClr val="4F81BD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ней</a:t>
            </a:r>
            <a:endParaRPr lang="ru-RU" dirty="0">
              <a:solidFill>
                <a:srgbClr val="4F81BD">
                  <a:lumMod val="50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r>
              <a:rPr lang="ru-RU" dirty="0">
                <a:solidFill>
                  <a:srgbClr val="4F81BD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сокращение реальных встреч, увеличение общения в виртуальном </a:t>
            </a:r>
            <a:r>
              <a:rPr lang="ru-RU" dirty="0" smtClean="0">
                <a:solidFill>
                  <a:srgbClr val="4F81BD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пространстве</a:t>
            </a:r>
            <a:endParaRPr lang="ru-RU" dirty="0">
              <a:solidFill>
                <a:srgbClr val="4F81BD">
                  <a:lumMod val="50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r>
              <a:rPr lang="ru-RU" dirty="0">
                <a:solidFill>
                  <a:srgbClr val="4F81BD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компьютерная зависимость, вред для </a:t>
            </a:r>
            <a:r>
              <a:rPr lang="ru-RU" dirty="0" smtClean="0">
                <a:solidFill>
                  <a:srgbClr val="4F81BD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здоровья</a:t>
            </a:r>
            <a:endParaRPr lang="ru-RU" dirty="0">
              <a:solidFill>
                <a:srgbClr val="4F81BD">
                  <a:lumMod val="50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51520" y="1196752"/>
            <a:ext cx="8640960" cy="5400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sz="22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65182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7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2" dur="5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7" dur="5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2" dur="500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animBg="1"/>
      <p:bldP spid="8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D:\Татьяна\Презентации\Фоны для презентаций\Графика\bv1024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43528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СМИ – «ЧЕТВЕРТАЯ ВЛАСТЬ»?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sz="half" idx="1"/>
          </p:nvPr>
        </p:nvSpPr>
        <p:spPr>
          <a:xfrm>
            <a:off x="251520" y="1634070"/>
            <a:ext cx="4038600" cy="510729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b="1" dirty="0" smtClean="0">
                <a:solidFill>
                  <a:srgbClr val="4F81BD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«</a:t>
            </a:r>
            <a:r>
              <a:rPr lang="ru-RU" b="1" i="1" dirty="0" smtClean="0">
                <a:solidFill>
                  <a:srgbClr val="4F81BD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Дайте </a:t>
            </a:r>
            <a:r>
              <a:rPr lang="ru-RU" b="1" i="1" dirty="0">
                <a:solidFill>
                  <a:srgbClr val="4F81BD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мне средства массовой информации,</a:t>
            </a:r>
          </a:p>
          <a:p>
            <a:pPr marL="0" indent="0">
              <a:buNone/>
            </a:pPr>
            <a:r>
              <a:rPr lang="ru-RU" b="1" i="1" dirty="0">
                <a:solidFill>
                  <a:srgbClr val="4F81BD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и я из любого народа сделаю стадо свиней</a:t>
            </a:r>
            <a:r>
              <a:rPr lang="ru-RU" b="1" dirty="0" smtClean="0">
                <a:solidFill>
                  <a:srgbClr val="4F81BD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.»</a:t>
            </a:r>
          </a:p>
          <a:p>
            <a:pPr marL="0" indent="0">
              <a:buNone/>
            </a:pPr>
            <a:r>
              <a:rPr lang="ru-RU" b="1" dirty="0">
                <a:solidFill>
                  <a:srgbClr val="4F81BD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«</a:t>
            </a:r>
            <a:r>
              <a:rPr lang="ru-RU" b="1" i="1" dirty="0">
                <a:solidFill>
                  <a:srgbClr val="4F81BD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Ложь, повторенная тысячу раз, становится правдой</a:t>
            </a:r>
            <a:r>
              <a:rPr lang="ru-RU" b="1" dirty="0">
                <a:solidFill>
                  <a:srgbClr val="4F81BD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.»</a:t>
            </a:r>
          </a:p>
          <a:p>
            <a:pPr marL="0" indent="0">
              <a:buNone/>
            </a:pPr>
            <a:r>
              <a:rPr lang="ru-RU" b="1" dirty="0">
                <a:solidFill>
                  <a:srgbClr val="4F81BD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Йозеф Геббельс</a:t>
            </a:r>
            <a:r>
              <a:rPr lang="ru-RU" b="1" dirty="0" smtClean="0">
                <a:solidFill>
                  <a:srgbClr val="4F81BD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. </a:t>
            </a:r>
          </a:p>
          <a:p>
            <a:pPr marL="0" indent="0">
              <a:buNone/>
            </a:pPr>
            <a:endParaRPr lang="ru-RU" b="1" dirty="0">
              <a:solidFill>
                <a:srgbClr val="4F81BD">
                  <a:lumMod val="50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51520" y="1196752"/>
            <a:ext cx="8640960" cy="5400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sz="22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b="1" dirty="0" smtClean="0">
                <a:solidFill>
                  <a:srgbClr val="4F81BD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В </a:t>
            </a:r>
            <a:r>
              <a:rPr lang="ru-RU" b="1" dirty="0">
                <a:solidFill>
                  <a:srgbClr val="4F81BD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1970 году исследователь медиа, канадец </a:t>
            </a:r>
            <a:r>
              <a:rPr lang="ru-RU" b="1" dirty="0" err="1">
                <a:solidFill>
                  <a:srgbClr val="4F81BD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Маклюэн</a:t>
            </a:r>
            <a:r>
              <a:rPr lang="ru-RU" b="1" dirty="0">
                <a:solidFill>
                  <a:srgbClr val="4F81BD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отметил, что третья мировая война — это война информационная.</a:t>
            </a:r>
          </a:p>
          <a:p>
            <a:endParaRPr lang="ru-RU" b="1" dirty="0">
              <a:solidFill>
                <a:srgbClr val="4F81BD">
                  <a:lumMod val="50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1635796"/>
            <a:ext cx="8638008" cy="51828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067515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" dur="1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1719</TotalTime>
  <Words>1095</Words>
  <Application>Microsoft Office PowerPoint</Application>
  <PresentationFormat>Экран (4:3)</PresentationFormat>
  <Paragraphs>128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Место и роль СМИ в современном обществе</vt:lpstr>
      <vt:lpstr>Что такое СМИ </vt:lpstr>
      <vt:lpstr>Что такое СМИ </vt:lpstr>
      <vt:lpstr>КЛАССИФИКАЦИЯ СМИ</vt:lpstr>
      <vt:lpstr>ХАРАКТЕРНЫЕ ЧЕРТЫ СМИ</vt:lpstr>
      <vt:lpstr>ОСОБЕННОСТИ СМИ</vt:lpstr>
      <vt:lpstr>ФУНКЦИИ СМИ</vt:lpstr>
      <vt:lpstr>РОЛЬ СМИ</vt:lpstr>
      <vt:lpstr>СМИ – «ЧЕТВЕРТАЯ ВЛАСТЬ»?</vt:lpstr>
      <vt:lpstr>ПОЛИТИЧЕСКОЕ МАНИПУЛИРОВАНИЕ</vt:lpstr>
      <vt:lpstr>ПОЛИТИЧЕСКОЕ МАНИПУЛИРОВАНИЕ</vt:lpstr>
      <vt:lpstr>ЧТО ДОЛЖЕН УМЕТЬ ГРАЖДАНИН</vt:lpstr>
      <vt:lpstr>СМИ В СОВРЕМЕННОЙ РОССИИ</vt:lpstr>
      <vt:lpstr>ФЗ РФ «О СРЕДСТВАХ МАССОВОЙ ИНФОРМАЦИИ» (1991 Г.)</vt:lpstr>
      <vt:lpstr>ФЗ РФ «О СРЕДСТВАХ МАССОВОЙ ИНФОРМАЦИИ» (1991 Г.)</vt:lpstr>
      <vt:lpstr>Найдите верные суждения</vt:lpstr>
      <vt:lpstr>ЗАПОЛНИТЕ ПРОПУСКИ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Татьяна</dc:creator>
  <cp:lastModifiedBy>Helen</cp:lastModifiedBy>
  <cp:revision>69</cp:revision>
  <dcterms:created xsi:type="dcterms:W3CDTF">2013-12-07T11:59:36Z</dcterms:created>
  <dcterms:modified xsi:type="dcterms:W3CDTF">2022-12-15T14:05:26Z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1793000</vt:lpwstr>
  </property>
  <property fmtid="{D5CDD505-2E9C-101B-9397-08002B2CF9AE}" pid="3" name="NXPowerLiteSettings">
    <vt:lpwstr>F6000400038000</vt:lpwstr>
  </property>
  <property fmtid="{D5CDD505-2E9C-101B-9397-08002B2CF9AE}" pid="4" name="NXPowerLiteVersion">
    <vt:lpwstr>D4.3.1</vt:lpwstr>
  </property>
</Properties>
</file>