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77" r:id="rId3"/>
    <p:sldId id="272" r:id="rId4"/>
    <p:sldId id="264" r:id="rId5"/>
    <p:sldId id="274" r:id="rId6"/>
    <p:sldId id="265" r:id="rId7"/>
    <p:sldId id="273" r:id="rId8"/>
    <p:sldId id="27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50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2063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7621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373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54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05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5583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7917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90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8669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243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639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freelargeimages.com/wp-content/uploads/2015/04/Free_Background_Wallpaper_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7077"/>
          <a:stretch>
            <a:fillRect/>
          </a:stretch>
        </p:blipFill>
        <p:spPr bwMode="auto">
          <a:xfrm rot="10800000">
            <a:off x="0" y="0"/>
            <a:ext cx="9144000" cy="6872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6549" y="188640"/>
            <a:ext cx="884651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282" y="0"/>
            <a:ext cx="850112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6000" b="1" i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Мастер-класс</a:t>
            </a: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4000" b="1" dirty="0" smtClean="0">
                <a:solidFill>
                  <a:srgbClr val="C00000"/>
                </a:solidFill>
              </a:rPr>
              <a:t>«</a:t>
            </a:r>
            <a:r>
              <a:rPr lang="ru-RU" sz="4000" b="1" dirty="0" err="1" smtClean="0">
                <a:solidFill>
                  <a:srgbClr val="C00000"/>
                </a:solidFill>
              </a:rPr>
              <a:t>Тимбилдинг</a:t>
            </a:r>
            <a:r>
              <a:rPr lang="ru-RU" sz="4000" b="1" dirty="0" smtClean="0">
                <a:solidFill>
                  <a:srgbClr val="C00000"/>
                </a:solidFill>
              </a:rPr>
              <a:t> как технология работы с дошкольниками в образовательном процессе в ДОУ»     </a:t>
            </a: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2800" b="1" dirty="0" smtClean="0"/>
              <a:t>Подготовила: педагог-психолог </a:t>
            </a:r>
            <a:r>
              <a:rPr lang="ru-RU" sz="2800" b="1" dirty="0" err="1" smtClean="0"/>
              <a:t>Баимова</a:t>
            </a:r>
            <a:r>
              <a:rPr lang="ru-RU" sz="2800" b="1" dirty="0" smtClean="0"/>
              <a:t> Г.А</a:t>
            </a: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4000" b="1" i="1" dirty="0">
              <a:solidFill>
                <a:srgbClr val="C00000"/>
              </a:solidFill>
              <a:latin typeface="Monotype Corsiva" pitchFamily="66" charset="0"/>
              <a:cs typeface="Arial" charset="0"/>
            </a:endParaRPr>
          </a:p>
        </p:txBody>
      </p:sp>
      <p:pic>
        <p:nvPicPr>
          <p:cNvPr id="5" name="Picture 6" descr="http://www.ellagc.com/wp-content/uploads/2015/07/Blog-4-image-Teamwork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14348" y="3286124"/>
            <a:ext cx="7393786" cy="18071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6298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freelargeimages.com/wp-content/uploads/2015/04/Free_Background_Wallpaper_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7077"/>
          <a:stretch>
            <a:fillRect/>
          </a:stretch>
        </p:blipFill>
        <p:spPr bwMode="auto">
          <a:xfrm rot="10800000">
            <a:off x="0" y="0"/>
            <a:ext cx="9144000" cy="6872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6549" y="188640"/>
            <a:ext cx="884651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5720" y="2000240"/>
            <a:ext cx="850112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14350" lvl="0" indent="-514350"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</a:pPr>
            <a:r>
              <a:rPr lang="ru-RU" sz="2800" b="1" dirty="0" smtClean="0"/>
              <a:t>Повысить компетентность педагогов в применении новых образовательных технологий;</a:t>
            </a:r>
          </a:p>
          <a:p>
            <a:pPr marL="514350" lvl="0" indent="-514350"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</a:pPr>
            <a:r>
              <a:rPr lang="ru-RU" sz="2800" b="1" dirty="0" smtClean="0"/>
              <a:t>Показать способы и приемы технологии в образовательном процессе;</a:t>
            </a:r>
          </a:p>
          <a:p>
            <a:pPr marL="514350" lvl="0" indent="-514350"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</a:pPr>
            <a:r>
              <a:rPr lang="ru-RU" sz="2800" b="1" dirty="0" smtClean="0"/>
              <a:t>Формировать у педагогов чувство сотрудничества и единства;</a:t>
            </a:r>
          </a:p>
          <a:p>
            <a:pPr marL="514350" lvl="0" indent="-514350"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Ø"/>
            </a:pPr>
            <a:r>
              <a:rPr lang="ru-RU" sz="2800" b="1" dirty="0" smtClean="0"/>
              <a:t>Сохранить эмоциональное благополучие </a:t>
            </a: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4000" b="1" i="1" dirty="0">
              <a:solidFill>
                <a:srgbClr val="C00000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00042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2800" b="1" dirty="0" smtClean="0">
                <a:cs typeface="Times New Roman" pitchFamily="18" charset="0"/>
              </a:rPr>
              <a:t>Ознакомить педагогов с технологией </a:t>
            </a:r>
            <a:r>
              <a:rPr lang="ru-RU" sz="2800" b="1" dirty="0" err="1" smtClean="0">
                <a:cs typeface="Times New Roman" pitchFamily="18" charset="0"/>
              </a:rPr>
              <a:t>тимбилдинг</a:t>
            </a:r>
            <a:r>
              <a:rPr lang="ru-RU" sz="2800" b="1" dirty="0" smtClean="0">
                <a:cs typeface="Times New Roman" pitchFamily="18" charset="0"/>
              </a:rPr>
              <a:t>    </a:t>
            </a:r>
          </a:p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4000" b="1" i="1" dirty="0">
              <a:solidFill>
                <a:srgbClr val="C00000"/>
              </a:solidFill>
              <a:latin typeface="Monotype Corsiva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6298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freelargeimages.com/wp-content/uploads/2015/04/Free_Background_Wallpaper_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look.com.ua/pic/201209/1920x1080/look.com.ua-108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3275" cy="15824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158" y="2521059"/>
            <a:ext cx="47437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2800" b="1" i="1" dirty="0" smtClean="0">
                <a:solidFill>
                  <a:srgbClr val="C00000"/>
                </a:solidFill>
              </a:rPr>
              <a:t>к</a:t>
            </a:r>
            <a:r>
              <a:rPr lang="ba-RU" sz="2800" b="1" dirty="0" smtClean="0">
                <a:solidFill>
                  <a:schemeClr val="bg2">
                    <a:lumMod val="25000"/>
                  </a:schemeClr>
                </a:solidFill>
              </a:rPr>
              <a:t> - коллектив</a:t>
            </a:r>
          </a:p>
          <a:p>
            <a:r>
              <a:rPr lang="ba-RU" sz="2800" b="1" i="1" dirty="0" smtClean="0">
                <a:solidFill>
                  <a:srgbClr val="C00000"/>
                </a:solidFill>
              </a:rPr>
              <a:t> о </a:t>
            </a:r>
            <a:r>
              <a:rPr lang="ba-RU" sz="2800" b="1" dirty="0" smtClean="0">
                <a:solidFill>
                  <a:schemeClr val="bg2">
                    <a:lumMod val="25000"/>
                  </a:schemeClr>
                </a:solidFill>
              </a:rPr>
              <a:t>– организованный </a:t>
            </a:r>
          </a:p>
          <a:p>
            <a:r>
              <a:rPr lang="ba-RU" sz="2800" b="1" i="1" dirty="0" smtClean="0">
                <a:solidFill>
                  <a:srgbClr val="C00000"/>
                </a:solidFill>
              </a:rPr>
              <a:t>м</a:t>
            </a:r>
            <a:r>
              <a:rPr lang="ba-RU" sz="2800" b="1" dirty="0" smtClean="0">
                <a:solidFill>
                  <a:schemeClr val="bg2">
                    <a:lumMod val="25000"/>
                  </a:schemeClr>
                </a:solidFill>
              </a:rPr>
              <a:t> – мотивированный</a:t>
            </a:r>
          </a:p>
          <a:p>
            <a:r>
              <a:rPr lang="ba-RU" sz="2800" b="1" i="1" dirty="0" smtClean="0">
                <a:solidFill>
                  <a:srgbClr val="C00000"/>
                </a:solidFill>
              </a:rPr>
              <a:t> а </a:t>
            </a:r>
            <a:r>
              <a:rPr lang="ba-RU" sz="2800" b="1" dirty="0" smtClean="0">
                <a:solidFill>
                  <a:schemeClr val="bg2">
                    <a:lumMod val="25000"/>
                  </a:schemeClr>
                </a:solidFill>
              </a:rPr>
              <a:t>– активный</a:t>
            </a:r>
          </a:p>
          <a:p>
            <a:r>
              <a:rPr lang="ba-RU" sz="2800" b="1" i="1" dirty="0" smtClean="0">
                <a:solidFill>
                  <a:srgbClr val="C00000"/>
                </a:solidFill>
              </a:rPr>
              <a:t>н</a:t>
            </a:r>
            <a:r>
              <a:rPr lang="ba-RU" sz="2800" b="1" dirty="0" smtClean="0">
                <a:solidFill>
                  <a:schemeClr val="bg2">
                    <a:lumMod val="25000"/>
                  </a:schemeClr>
                </a:solidFill>
              </a:rPr>
              <a:t> – настойчивый</a:t>
            </a:r>
          </a:p>
          <a:p>
            <a:r>
              <a:rPr lang="ba-RU" sz="2800" b="1" i="1" dirty="0" smtClean="0">
                <a:solidFill>
                  <a:srgbClr val="C00000"/>
                </a:solidFill>
              </a:rPr>
              <a:t> д </a:t>
            </a:r>
            <a:r>
              <a:rPr lang="ba-RU" sz="2800" b="1" dirty="0" smtClean="0">
                <a:solidFill>
                  <a:schemeClr val="bg2">
                    <a:lumMod val="25000"/>
                  </a:schemeClr>
                </a:solidFill>
              </a:rPr>
              <a:t>– дружный</a:t>
            </a:r>
          </a:p>
          <a:p>
            <a:r>
              <a:rPr lang="ba-RU" sz="2800" b="1" i="1" dirty="0" smtClean="0">
                <a:solidFill>
                  <a:srgbClr val="C00000"/>
                </a:solidFill>
              </a:rPr>
              <a:t> а </a:t>
            </a:r>
            <a:r>
              <a:rPr lang="ba-RU" sz="2800" b="1" dirty="0" smtClean="0">
                <a:solidFill>
                  <a:schemeClr val="bg2">
                    <a:lumMod val="25000"/>
                  </a:schemeClr>
                </a:solidFill>
              </a:rPr>
              <a:t>– авторитетный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714356"/>
            <a:ext cx="60722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«Собраться вместе — это начало. 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Быть вместе — это прогресс. 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Совместная работа – это успех.»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                           Генри Форд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714620"/>
            <a:ext cx="458047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29546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orbeans.com/img/contac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964" y="0"/>
            <a:ext cx="9156964" cy="48906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0" descr="https://im1-tub-ru.yandex.net/i?id=a230a00e1d4c7e0e2b8e7ddb49edd63a&amp;n=33&amp;h=215&amp;w=3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65518" y="140566"/>
            <a:ext cx="4572000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</a:rPr>
              <a:t>Тимбилдинг (</a:t>
            </a:r>
            <a:r>
              <a:rPr lang="ru-RU" sz="2000" b="1" dirty="0" err="1">
                <a:solidFill>
                  <a:srgbClr val="002060"/>
                </a:solidFill>
                <a:latin typeface="Times New Roman"/>
                <a:ea typeface="Calibri"/>
              </a:rPr>
              <a:t>командообразование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</a:rPr>
              <a:t>)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 (</a:t>
            </a:r>
            <a:r>
              <a:rPr lang="ru-RU" sz="2000" b="1" dirty="0" err="1">
                <a:solidFill>
                  <a:srgbClr val="002060"/>
                </a:solidFill>
                <a:latin typeface="Times New Roman"/>
                <a:ea typeface="Times New Roman"/>
              </a:rPr>
              <a:t>Team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Times New Roman"/>
                <a:ea typeface="Times New Roman"/>
              </a:rPr>
              <a:t>Building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) в переводе с английского языка - «построение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команды»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500174"/>
            <a:ext cx="47321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тимбилдинг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– комплекс игр, с помощью которых из обычных участников со своими слабостями и недостатками формируется уверенная, надежная и сплочённая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суперкоманда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60" name="Picture 12" descr="http://fscomps.fotosearch.com/compc/CSP/CSP686/k68639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-12964" y="5276843"/>
            <a:ext cx="2184177" cy="1023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100-bal.ru/pars_docs/refs/70/69832/69832_html_9e109f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857224" y="3500438"/>
            <a:ext cx="2548329" cy="1610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ellagc.com/wp-content/uploads/2015/07/Blog-4-image-Teamwork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750214" y="4865396"/>
            <a:ext cx="7393786" cy="18071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142852"/>
            <a:ext cx="3838584" cy="3330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340518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28794" y="428604"/>
            <a:ext cx="5000660" cy="50006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allpapers2.hellowallpaper.com/cartoon_south-park_13-1440x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573016"/>
            <a:ext cx="4932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357166"/>
            <a:ext cx="49292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2C2F34"/>
              </a:solidFill>
              <a:latin typeface="-apple-system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142852"/>
            <a:ext cx="5000660" cy="7858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2C2F34"/>
                </a:solidFill>
                <a:latin typeface="-apple-system"/>
              </a:rPr>
              <a:t>Виды </a:t>
            </a:r>
            <a:r>
              <a:rPr lang="ru-RU" sz="2800" b="1" dirty="0" err="1" smtClean="0">
                <a:solidFill>
                  <a:srgbClr val="2C2F34"/>
                </a:solidFill>
                <a:latin typeface="-apple-system"/>
              </a:rPr>
              <a:t>тимбилдинга</a:t>
            </a:r>
            <a:endParaRPr lang="ru-RU" sz="2800" b="1" dirty="0" smtClean="0">
              <a:solidFill>
                <a:srgbClr val="2C2F34"/>
              </a:solidFill>
              <a:latin typeface="-apple-system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214554"/>
            <a:ext cx="4143404" cy="5715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Спортивные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3429000"/>
            <a:ext cx="5072098" cy="5715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Логико-психологические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4643446"/>
            <a:ext cx="3929090" cy="5715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Творческие</a:t>
            </a:r>
            <a:endParaRPr lang="ru-RU" sz="3200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2571736" y="928670"/>
            <a:ext cx="357190" cy="121444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857752" y="1000108"/>
            <a:ext cx="428628" cy="242889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929454" y="928670"/>
            <a:ext cx="357190" cy="364333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6939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allpapers2.hellowallpaper.com/cartoon_south-park_13-1440x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7158" y="714356"/>
            <a:ext cx="428628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Чему учит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тимбилдинг</a:t>
            </a:r>
            <a:r>
              <a:rPr lang="ru-RU" sz="3200" b="1" i="1" dirty="0" smtClean="0">
                <a:solidFill>
                  <a:srgbClr val="C00000"/>
                </a:solidFill>
              </a:rPr>
              <a:t>?</a:t>
            </a:r>
          </a:p>
          <a:p>
            <a:pPr lvl="0"/>
            <a:r>
              <a:rPr lang="ru-RU" sz="2400" b="1" dirty="0" smtClean="0"/>
              <a:t>-взаимодействовать, помогать и поддерживать друг друга;</a:t>
            </a:r>
          </a:p>
          <a:p>
            <a:pPr lvl="0"/>
            <a:r>
              <a:rPr lang="ru-RU" sz="2400" b="1" dirty="0" smtClean="0"/>
              <a:t>-находить компромиссы, видеть цель, к которой дети  идут вместе, а не </a:t>
            </a:r>
            <a:r>
              <a:rPr lang="ru-RU" sz="2400" b="1" dirty="0" err="1" smtClean="0"/>
              <a:t>по-одному</a:t>
            </a:r>
            <a:r>
              <a:rPr lang="ru-RU" sz="2400" b="1" dirty="0" smtClean="0"/>
              <a:t>;</a:t>
            </a:r>
            <a:endParaRPr lang="ru-RU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571480"/>
            <a:ext cx="3540281" cy="516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0314337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allpapers2.hellowallpaper.com/cartoon_south-park_13-1440x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573016"/>
            <a:ext cx="4932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5" y="1"/>
            <a:ext cx="67151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Благодаря </a:t>
            </a:r>
            <a:r>
              <a:rPr lang="ru-RU" sz="3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тимбилдингу</a:t>
            </a:r>
            <a:r>
              <a:rPr lang="ru-RU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 </a:t>
            </a:r>
            <a:r>
              <a:rPr lang="ru-RU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 дети</a:t>
            </a: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571480"/>
            <a:ext cx="87154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2C2F34"/>
                </a:solidFill>
              </a:rPr>
              <a:t>-Приобретают уверенность в себе и целеустремленность;</a:t>
            </a:r>
          </a:p>
          <a:p>
            <a:r>
              <a:rPr lang="ru-RU" sz="2400" dirty="0" smtClean="0">
                <a:solidFill>
                  <a:srgbClr val="2C2F34"/>
                </a:solidFill>
              </a:rPr>
              <a:t>-Начинают чувствовать свою собственную значимость;</a:t>
            </a:r>
          </a:p>
          <a:p>
            <a:r>
              <a:rPr lang="ru-RU" sz="2400" dirty="0" smtClean="0">
                <a:solidFill>
                  <a:srgbClr val="2C2F34"/>
                </a:solidFill>
              </a:rPr>
              <a:t>-Проявляют </a:t>
            </a:r>
            <a:r>
              <a:rPr lang="ru-RU" sz="2400" dirty="0">
                <a:solidFill>
                  <a:srgbClr val="2C2F34"/>
                </a:solidFill>
              </a:rPr>
              <a:t>инициативу, </a:t>
            </a:r>
            <a:r>
              <a:rPr lang="ru-RU" sz="2400" dirty="0" err="1" smtClean="0">
                <a:solidFill>
                  <a:srgbClr val="2C2F34"/>
                </a:solidFill>
              </a:rPr>
              <a:t>креативность</a:t>
            </a:r>
            <a:r>
              <a:rPr lang="ru-RU" sz="2400" dirty="0" smtClean="0"/>
              <a:t>;</a:t>
            </a:r>
          </a:p>
          <a:p>
            <a:pPr lvl="0"/>
            <a:r>
              <a:rPr lang="ru-RU" sz="2400" dirty="0" smtClean="0"/>
              <a:t>-Формируется стратегическое, «долговременное» тактическое мышление;</a:t>
            </a:r>
          </a:p>
          <a:p>
            <a:pPr lvl="0"/>
            <a:r>
              <a:rPr lang="ru-RU" sz="2400" dirty="0" smtClean="0"/>
              <a:t>-Формируется навык моделирования кризисных ситуаций</a:t>
            </a:r>
          </a:p>
          <a:p>
            <a:pPr lvl="0"/>
            <a:r>
              <a:rPr lang="ru-RU" sz="2400" dirty="0" smtClean="0"/>
              <a:t> и совершенствуется умение находить из них выход при помощи совместных </a:t>
            </a:r>
            <a:r>
              <a:rPr lang="ru-RU" sz="2400" dirty="0" smtClean="0"/>
              <a:t>усилий.</a:t>
            </a:r>
            <a:endParaRPr lang="en-US" sz="24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42860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solidFill>
                <a:srgbClr val="2C2F34"/>
              </a:solidFill>
              <a:latin typeface="-apple-system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2285992"/>
            <a:ext cx="439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r="33672"/>
          <a:stretch>
            <a:fillRect/>
          </a:stretch>
        </p:blipFill>
        <p:spPr bwMode="auto">
          <a:xfrm>
            <a:off x="4786314" y="3500438"/>
            <a:ext cx="328614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46939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allpapers2.hellowallpaper.com/cartoon_south-park_13-1440x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573016"/>
            <a:ext cx="4932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71540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Определены принципы технологии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тимбилдинг</a:t>
            </a:r>
            <a:r>
              <a:rPr lang="ru-RU" sz="3200" b="1" i="1" dirty="0" smtClean="0">
                <a:solidFill>
                  <a:srgbClr val="C00000"/>
                </a:solidFill>
              </a:rPr>
              <a:t> :</a:t>
            </a:r>
          </a:p>
          <a:p>
            <a:r>
              <a:rPr lang="ru-RU" sz="2800" dirty="0" smtClean="0"/>
              <a:t>- Не сравнивать детей, ни по каким параметрам;</a:t>
            </a:r>
          </a:p>
          <a:p>
            <a:r>
              <a:rPr lang="ru-RU" sz="2800" dirty="0" smtClean="0"/>
              <a:t>- В играх чаще использовать местоимение </a:t>
            </a:r>
            <a:r>
              <a:rPr lang="ru-RU" sz="2800" i="1" dirty="0" smtClean="0"/>
              <a:t>«мы»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- Выделять значимость каждого участника;</a:t>
            </a:r>
          </a:p>
          <a:p>
            <a:r>
              <a:rPr lang="ru-RU" sz="2800" dirty="0" smtClean="0"/>
              <a:t>- Похвалы достоин каждый участник, но с оценкой его деятельности;</a:t>
            </a:r>
          </a:p>
          <a:p>
            <a:r>
              <a:rPr lang="ru-RU" sz="2800" dirty="0" smtClean="0"/>
              <a:t>- Оценивать поступок, а не личность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478" y="3214686"/>
            <a:ext cx="3448879" cy="25866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6939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boben.ru/hhj/10/bliki_cvetnoy_yarkiy_krasochnyy_fon_1920x10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08875" y="222490"/>
            <a:ext cx="6192688" cy="30654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Тимбилдинг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является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увлекательным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мощным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инструментом,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закладывающий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фундамент психологически стабильного и успешного человека в будущем.</a:t>
            </a:r>
            <a:endParaRPr lang="ru-RU" sz="28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0246" name="Picture 6" descr="http://cis.edu.yar.ru/data/projects/files/105/14471/144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199" y="3287945"/>
            <a:ext cx="2538283" cy="3384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3" name="Picture 13" descr="http://www.richardyoshimura.com/wp-content/uploads/2013/07/Depositphotos_6487763_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797" y="1415031"/>
            <a:ext cx="2082568" cy="1872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3571876"/>
            <a:ext cx="3481394" cy="302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606889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1868</TotalTime>
  <Words>223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мк</dc:creator>
  <cp:lastModifiedBy>ДС Айыукай</cp:lastModifiedBy>
  <cp:revision>139</cp:revision>
  <dcterms:created xsi:type="dcterms:W3CDTF">2016-02-20T05:13:28Z</dcterms:created>
  <dcterms:modified xsi:type="dcterms:W3CDTF">2022-12-12T07:08:26Z</dcterms:modified>
</cp:coreProperties>
</file>