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71" r:id="rId4"/>
  </p:sldMasterIdLst>
  <p:notesMasterIdLst>
    <p:notesMasterId r:id="rId12"/>
  </p:notesMasterIdLst>
  <p:handoutMasterIdLst>
    <p:handoutMasterId r:id="rId13"/>
  </p:handoutMasterIdLst>
  <p:sldIdLst>
    <p:sldId id="256" r:id="rId5"/>
    <p:sldId id="262" r:id="rId6"/>
    <p:sldId id="266" r:id="rId7"/>
    <p:sldId id="265" r:id="rId8"/>
    <p:sldId id="267" r:id="rId9"/>
    <p:sldId id="264" r:id="rId10"/>
    <p:sldId id="268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357" autoAdjust="0"/>
  </p:normalViewPr>
  <p:slideViewPr>
    <p:cSldViewPr snapToGrid="0">
      <p:cViewPr varScale="1">
        <p:scale>
          <a:sx n="77" d="100"/>
          <a:sy n="77" d="100"/>
        </p:scale>
        <p:origin x="96" y="2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9" d="100"/>
          <a:sy n="89" d="100"/>
        </p:scale>
        <p:origin x="300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0CCD18-55E0-41B3-9DC7-739DEE0AD340}" type="datetime1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2E95664-4811-4F2E-9C58-5236E9ABD6FD}" type="datetime1">
              <a:rPr lang="ru-RU" noProof="0" smtClean="0"/>
              <a:t>11.12.2022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1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56126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68249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4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29186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noProof="0" smtClean="0"/>
              <a:t>6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68957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572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0484594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03063142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44967202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3606522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31202100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92721705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3795338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8684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5838" r="1073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1183" r="13010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ОБРАЗЕЦ</a:t>
            </a:r>
          </a:p>
        </p:txBody>
      </p:sp>
      <p:sp>
        <p:nvSpPr>
          <p:cNvPr id="42" name="Рисунок 26">
            <a:extLst>
              <a:ext uri="{FF2B5EF4-FFF2-40B4-BE49-F238E27FC236}">
                <a16:creationId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45" name="Текст 44">
            <a:extLst>
              <a:ext uri="{FF2B5EF4-FFF2-40B4-BE49-F238E27FC236}">
                <a16:creationId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МЕСЯЦ</a:t>
            </a:r>
            <a:br>
              <a:rPr lang="ru-RU" noProof="0"/>
            </a:br>
            <a:r>
              <a:rPr lang="ru-RU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25266697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афический объект 35">
            <a:extLst>
              <a:ext uri="{FF2B5EF4-FFF2-40B4-BE49-F238E27FC236}">
                <a16:creationId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Полилиния: Фигура 41">
              <a:extLst>
                <a:ext uri="{FF2B5EF4-FFF2-40B4-BE49-F238E27FC236}">
                  <a16:creationId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4" name="Полилиния: Фигура 13">
            <a:extLst>
              <a:ext uri="{FF2B5EF4-FFF2-40B4-BE49-F238E27FC236}">
                <a16:creationId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0" name="Полилиния: Фигура 9">
            <a:extLst>
              <a:ext uri="{FF2B5EF4-FFF2-40B4-BE49-F238E27FC236}">
                <a16:creationId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Полилиния: Фигура 8">
            <a:extLst>
              <a:ext uri="{FF2B5EF4-FFF2-40B4-BE49-F238E27FC236}">
                <a16:creationId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6306" r="1769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612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6186" r="8111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grpSp>
        <p:nvGrpSpPr>
          <p:cNvPr id="23" name="Графический объект 21">
            <a:extLst>
              <a:ext uri="{FF2B5EF4-FFF2-40B4-BE49-F238E27FC236}">
                <a16:creationId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0" name="Рисунок 28">
            <a:extLst>
              <a:ext uri="{FF2B5EF4-FFF2-40B4-BE49-F238E27FC236}">
                <a16:creationId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84824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Рисунок 15">
            <a:extLst>
              <a:ext uri="{FF2B5EF4-FFF2-40B4-BE49-F238E27FC236}">
                <a16:creationId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10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11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7710788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1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19" name="Графический объект 17">
            <a:extLst>
              <a:ext uri="{FF2B5EF4-FFF2-40B4-BE49-F238E27FC236}">
                <a16:creationId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1" name="Полилиния: Фигура 20">
              <a:extLst>
                <a:ext uri="{FF2B5EF4-FFF2-40B4-BE49-F238E27FC236}">
                  <a16:creationId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2" name="Полилиния: фигура 21">
              <a:extLst>
                <a:ext uri="{FF2B5EF4-FFF2-40B4-BE49-F238E27FC236}">
                  <a16:creationId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4" name="Рисунок 23">
            <a:extLst>
              <a:ext uri="{FF2B5EF4-FFF2-40B4-BE49-F238E27FC236}">
                <a16:creationId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8">
              <a:extLst>
                <a:ext uri="{FF2B5EF4-FFF2-40B4-BE49-F238E27FC236}">
                  <a16:creationId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Графический объект 23">
              <a:extLst>
                <a:ext uri="{FF2B5EF4-FFF2-40B4-BE49-F238E27FC236}">
                  <a16:creationId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Графический объект 6">
              <a:extLst>
                <a:ext uri="{FF2B5EF4-FFF2-40B4-BE49-F238E27FC236}">
                  <a16:creationId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2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16">
            <a:extLst>
              <a:ext uri="{FF2B5EF4-FFF2-40B4-BE49-F238E27FC236}">
                <a16:creationId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grpSp>
        <p:nvGrpSpPr>
          <p:cNvPr id="22" name="Графический объект 20">
            <a:extLst>
              <a:ext uri="{FF2B5EF4-FFF2-40B4-BE49-F238E27FC236}">
                <a16:creationId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Полилиния: Фигура 22">
              <a:extLst>
                <a:ext uri="{FF2B5EF4-FFF2-40B4-BE49-F238E27FC236}">
                  <a16:creationId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4" name="Полилиния: Фигура 23">
              <a:extLst>
                <a:ext uri="{FF2B5EF4-FFF2-40B4-BE49-F238E27FC236}">
                  <a16:creationId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 24">
              <a:extLst>
                <a:ext uri="{FF2B5EF4-FFF2-40B4-BE49-F238E27FC236}">
                  <a16:creationId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7" name="Рисунок 26">
            <a:extLst>
              <a:ext uri="{FF2B5EF4-FFF2-40B4-BE49-F238E27FC236}">
                <a16:creationId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афический объект 16">
            <a:extLst>
              <a:ext uri="{FF2B5EF4-FFF2-40B4-BE49-F238E27FC236}">
                <a16:creationId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0" name="Полилиния: Фигура 19">
              <a:extLst>
                <a:ext uri="{FF2B5EF4-FFF2-40B4-BE49-F238E27FC236}">
                  <a16:creationId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Сравнение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Полилиния: Фигура 22">
            <a:extLst>
              <a:ext uri="{FF2B5EF4-FFF2-40B4-BE49-F238E27FC236}">
                <a16:creationId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702" r="5240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диаграммы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Диаграмма 21">
            <a:extLst>
              <a:ext uri="{FF2B5EF4-FFF2-40B4-BE49-F238E27FC236}">
                <a16:creationId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565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таблицы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аблица 14">
            <a:extLst>
              <a:ext uri="{FF2B5EF4-FFF2-40B4-BE49-F238E27FC236}">
                <a16:creationId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702" r="6336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афический объект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 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9" name="Графический объект 4">
            <a:extLst>
              <a:ext uri="{FF2B5EF4-FFF2-40B4-BE49-F238E27FC236}">
                <a16:creationId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Текст 3">
            <a:extLst>
              <a:ext uri="{FF2B5EF4-FFF2-40B4-BE49-F238E27FC236}">
                <a16:creationId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22">
            <a:extLst>
              <a:ext uri="{FF2B5EF4-FFF2-40B4-BE49-F238E27FC236}">
                <a16:creationId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Большое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идео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афический объект 16">
            <a:extLst>
              <a:ext uri="{FF2B5EF4-FFF2-40B4-BE49-F238E27FC236}">
                <a16:creationId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10">
              <a:extLst>
                <a:ext uri="{FF2B5EF4-FFF2-40B4-BE49-F238E27FC236}">
                  <a16:creationId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3" name="Замещающее медиа 12">
            <a:extLst>
              <a:ext uri="{FF2B5EF4-FFF2-40B4-BE49-F238E27FC236}">
                <a16:creationId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медиа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3847" r="3068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ru-RU" noProof="0"/>
              <a:t> 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185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 25">
              <a:extLst>
                <a:ext uri="{FF2B5EF4-FFF2-40B4-BE49-F238E27FC236}">
                  <a16:creationId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8684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5838" r="1073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1183" r="13010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 30">
              <a:extLst>
                <a:ext uri="{FF2B5EF4-FFF2-40B4-BE49-F238E27FC236}">
                  <a16:creationId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презентации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4" name="Полилиния: Фигура 13">
              <a:extLst>
                <a:ext uri="{FF2B5EF4-FFF2-40B4-BE49-F238E27FC236}">
                  <a16:creationId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en-US" noProof="0" smtClean="0"/>
              <a:t>‹#›</a:t>
            </a:fld>
            <a:endParaRPr lang="en-US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n-US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" noProof="0"/>
              <a:t>Слайд-разделитель</a:t>
            </a:r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sp>
        <p:nvSpPr>
          <p:cNvPr id="21" name="Текст 2">
            <a:extLst>
              <a:ext uri="{FF2B5EF4-FFF2-40B4-BE49-F238E27FC236}">
                <a16:creationId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2" name="Объект 2">
            <a:extLst>
              <a:ext uri="{FF2B5EF4-FFF2-40B4-BE49-F238E27FC236}">
                <a16:creationId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" noProof="0" smtClean="0"/>
              <a:t>ДД.ММ.20XX</a:t>
            </a:r>
            <a:endParaRPr lang="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" noProof="0" smtClean="0"/>
              <a:t>ДОБАВИТЬ НИЖНИЙ КОЛОНТИТУЛ</a:t>
            </a:r>
            <a:endParaRPr lang="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en-US" noProof="0" smtClean="0"/>
              <a:t>‹#›</a:t>
            </a:fld>
            <a:endParaRPr lang="en-US" noProof="0"/>
          </a:p>
        </p:txBody>
      </p:sp>
      <p:grpSp>
        <p:nvGrpSpPr>
          <p:cNvPr id="7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9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  <p:grpSp>
        <p:nvGrpSpPr>
          <p:cNvPr id="10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11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2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3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  <p:sp>
          <p:nvSpPr>
            <p:cNvPr id="14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US" noProof="0"/>
            </a:p>
          </p:txBody>
        </p:sp>
      </p:grpSp>
    </p:spTree>
    <p:extLst>
      <p:ext uri="{BB962C8B-B14F-4D97-AF65-F5344CB8AC3E}">
        <p14:creationId xmlns:p14="http://schemas.microsoft.com/office/powerpoint/2010/main" val="6400918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Текст 2">
            <a:extLst>
              <a:ext uri="{FF2B5EF4-FFF2-40B4-BE49-F238E27FC236}">
                <a16:creationId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4">
            <a:extLst>
              <a:ext uri="{FF2B5EF4-FFF2-40B4-BE49-F238E27FC236}">
                <a16:creationId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0" name="Объект 5">
            <a:extLst>
              <a:ext uri="{FF2B5EF4-FFF2-40B4-BE49-F238E27FC236}">
                <a16:creationId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565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9" name="Текст 3">
            <a:extLst>
              <a:ext uri="{FF2B5EF4-FFF2-40B4-BE49-F238E27FC236}">
                <a16:creationId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565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Текст 3">
            <a:extLst>
              <a:ext uri="{FF2B5EF4-FFF2-40B4-BE49-F238E27FC236}">
                <a16:creationId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Вручную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6277755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10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1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13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14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5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6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7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134043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6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9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10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91911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5" name="Графический объект 16">
            <a:extLst>
              <a:ext uri="{FF2B5EF4-FFF2-40B4-BE49-F238E27FC236}">
                <a16:creationId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6" name="Полилиния: Фигура 31">
              <a:extLst>
                <a:ext uri="{FF2B5EF4-FFF2-40B4-BE49-F238E27FC236}">
                  <a16:creationId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7" name="Полилиния: Фигура 32">
              <a:extLst>
                <a:ext uri="{FF2B5EF4-FFF2-40B4-BE49-F238E27FC236}">
                  <a16:creationId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8" name="Графический объект 17">
            <a:extLst>
              <a:ext uri="{FF2B5EF4-FFF2-40B4-BE49-F238E27FC236}">
                <a16:creationId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9" name="Полилиния: Фигура 26">
              <a:extLst>
                <a:ext uri="{FF2B5EF4-FFF2-40B4-BE49-F238E27FC236}">
                  <a16:creationId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27">
              <a:extLst>
                <a:ext uri="{FF2B5EF4-FFF2-40B4-BE49-F238E27FC236}">
                  <a16:creationId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 28">
              <a:extLst>
                <a:ext uri="{FF2B5EF4-FFF2-40B4-BE49-F238E27FC236}">
                  <a16:creationId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Полилиния: Фигура 29">
              <a:extLst>
                <a:ext uri="{FF2B5EF4-FFF2-40B4-BE49-F238E27FC236}">
                  <a16:creationId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696932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11">
              <a:extLst>
                <a:ext uri="{FF2B5EF4-FFF2-40B4-BE49-F238E27FC236}">
                  <a16:creationId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12">
              <a:extLst>
                <a:ext uri="{FF2B5EF4-FFF2-40B4-BE49-F238E27FC236}">
                  <a16:creationId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1" name="Графический объект 23">
            <a:extLst>
              <a:ext uri="{FF2B5EF4-FFF2-40B4-BE49-F238E27FC236}">
                <a16:creationId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Графический объект 6">
            <a:extLst>
              <a:ext uri="{FF2B5EF4-FFF2-40B4-BE49-F238E27FC236}">
                <a16:creationId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 26">
            <a:extLst>
              <a:ext uri="{FF2B5EF4-FFF2-40B4-BE49-F238E27FC236}">
                <a16:creationId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4" name="Полилиния: Фигура 27">
            <a:extLst>
              <a:ext uri="{FF2B5EF4-FFF2-40B4-BE49-F238E27FC236}">
                <a16:creationId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565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10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‹#›</a:t>
            </a:fld>
            <a:endParaRPr lang="ru-RU" noProof="0"/>
          </a:p>
        </p:txBody>
      </p:sp>
      <p:grpSp>
        <p:nvGrpSpPr>
          <p:cNvPr id="8" name="Графический объект 16">
            <a:extLst>
              <a:ext uri="{FF2B5EF4-FFF2-40B4-BE49-F238E27FC236}">
                <a16:creationId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6">
              <a:extLst>
                <a:ext uri="{FF2B5EF4-FFF2-40B4-BE49-F238E27FC236}">
                  <a16:creationId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 7">
              <a:extLst>
                <a:ext uri="{FF2B5EF4-FFF2-40B4-BE49-F238E27FC236}">
                  <a16:creationId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992000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ДД.ММ.20XX</a:t>
            </a:r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ДОБАВИТЬ НИЖНИЙ КОЛОНТИТУЛ</a:t>
            </a:r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98C0CDE5-970C-4CC4-BF43-0DA127E73E8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83744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50" r:id="rId19"/>
    <p:sldLayoutId id="2147483651" r:id="rId20"/>
    <p:sldLayoutId id="2147483652" r:id="rId21"/>
    <p:sldLayoutId id="2147483653" r:id="rId22"/>
    <p:sldLayoutId id="2147483654" r:id="rId23"/>
    <p:sldLayoutId id="2147483661" r:id="rId24"/>
    <p:sldLayoutId id="2147483655" r:id="rId25"/>
    <p:sldLayoutId id="2147483657" r:id="rId26"/>
    <p:sldLayoutId id="2147483662" r:id="rId27"/>
    <p:sldLayoutId id="2147483663" r:id="rId28"/>
    <p:sldLayoutId id="2147483664" r:id="rId29"/>
    <p:sldLayoutId id="2147483665" r:id="rId30"/>
    <p:sldLayoutId id="2147483666" r:id="rId31"/>
    <p:sldLayoutId id="2147483669" r:id="rId32"/>
    <p:sldLayoutId id="2147483670" r:id="rId33"/>
    <p:sldLayoutId id="2147483667" r:id="rId34"/>
    <p:sldLayoutId id="2147483668" r:id="rId35"/>
    <p:sldLayoutId id="2147483660" r:id="rId3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Дети за партой, смотрящие в записную книжку">
            <a:extLst>
              <a:ext uri="{FF2B5EF4-FFF2-40B4-BE49-F238E27FC236}">
                <a16:creationId xmlns:a16="http://schemas.microsoft.com/office/drawing/2014/main" id="{F1EACC03-9DC7-4C77-9BAE-11CBF767B5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" r="26"/>
          <a:stretch/>
        </p:blipFill>
        <p:spPr/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840000">
            <a:off x="7262451" y="2730476"/>
            <a:ext cx="4851352" cy="1827069"/>
          </a:xfrm>
        </p:spPr>
        <p:txBody>
          <a:bodyPr rtlCol="0">
            <a:noAutofit/>
          </a:bodyPr>
          <a:lstStyle/>
          <a:p>
            <a:pPr rtl="0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знаю, как научить ребенка смело отвечать у доски!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7671E014-38A6-4604-84E2-0E92500FBC5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 rot="720000">
            <a:off x="9545596" y="580664"/>
            <a:ext cx="1391775" cy="858837"/>
          </a:xfrm>
        </p:spPr>
        <p:txBody>
          <a:bodyPr rtlCol="0">
            <a:normAutofit fontScale="85000" lnSpcReduction="10000"/>
          </a:bodyPr>
          <a:lstStyle/>
          <a:p>
            <a:pPr rt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Декабрь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rtl="0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FF535A0-9A52-40AD-972C-D0F96C905295}"/>
              </a:ext>
            </a:extLst>
          </p:cNvPr>
          <p:cNvSpPr txBox="1">
            <a:spLocks/>
          </p:cNvSpPr>
          <p:nvPr/>
        </p:nvSpPr>
        <p:spPr>
          <a:xfrm rot="642759">
            <a:off x="7841932" y="4555881"/>
            <a:ext cx="4851352" cy="182706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5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Лаврова Кристина Максимовна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Студентка 43Н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64327" y="6172941"/>
            <a:ext cx="3449172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Воронеж</a:t>
            </a:r>
            <a:br>
              <a:rPr lang="ru-RU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2022г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FCA1C1A-BC0A-4E81-82F8-5ACE20F86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rtl="0"/>
            <a:r>
              <a:rPr lang="ru-RU" sz="34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 выступления</a:t>
            </a:r>
            <a:endParaRPr lang="ru-RU" sz="3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 descr="Набор для рисования">
            <a:extLst>
              <a:ext uri="{FF2B5EF4-FFF2-40B4-BE49-F238E27FC236}">
                <a16:creationId xmlns:a16="http://schemas.microsoft.com/office/drawing/2014/main" id="{71721CA4-A4DE-4064-A8E6-96148525225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586" b="16586"/>
          <a:stretch/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1C507F06-C190-4897-A2E9-0AA8E6684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25000" lnSpcReduction="20000"/>
          </a:bodyPr>
          <a:lstStyle/>
          <a:p>
            <a:pPr lvl="0"/>
            <a:r>
              <a:rPr lang="ru-RU" dirty="0" smtClean="0"/>
              <a:t>1. </a:t>
            </a:r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Введение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2. Почему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ребенок боится отвечать у доски?</a:t>
            </a:r>
          </a:p>
          <a:p>
            <a:pPr lvl="0"/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3. Рекомендации 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для решения данной проблемы.</a:t>
            </a:r>
          </a:p>
          <a:p>
            <a:pPr lvl="0"/>
            <a:r>
              <a:rPr lang="ru-RU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4. Заключение</a:t>
            </a:r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rtl="0"/>
            <a:endParaRPr lang="ru-RU" dirty="0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7725C8C-B6FF-4BEE-B7F0-3DFD7C27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577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Введение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367337"/>
            <a:ext cx="9398483" cy="1039149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что делать, если ребёнок боится отвечать у доски, начинает потеть, бледнеть, краснеть или вообще отказывается от ответа? 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Давайте разбираться.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3</a:t>
            </a:fld>
            <a:endParaRPr lang="ru-RU" noProof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29" r="10462"/>
          <a:stretch/>
        </p:blipFill>
        <p:spPr>
          <a:xfrm rot="21313329">
            <a:off x="4002138" y="-241941"/>
            <a:ext cx="8236062" cy="525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887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240191"/>
            <a:ext cx="4391191" cy="1325563"/>
          </a:xfrm>
        </p:spPr>
        <p:txBody>
          <a:bodyPr rtlCol="0">
            <a:normAutofit/>
          </a:bodyPr>
          <a:lstStyle/>
          <a:p>
            <a:pPr rtl="0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Почему ребенок боится отвечать у доски?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BE29131-0256-478D-B4FF-734E0F94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t>4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159148" y="1924502"/>
            <a:ext cx="9646852" cy="4255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Основные факторы, вызывающие такое поведение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Слабое 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знание предмета. </a:t>
            </a:r>
            <a:endParaRPr lang="ru-RU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Речевые 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трудности.</a:t>
            </a: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3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Плохие 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отношения с одноклассниками.</a:t>
            </a: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3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Завышенные 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требования взрослых.</a:t>
            </a: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3200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3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Неграмотное </a:t>
            </a:r>
            <a:r>
              <a:rPr lang="ru-RU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поведение учителя.</a:t>
            </a: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544" y="993319"/>
            <a:ext cx="4921986" cy="284936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Рекомендации по решению данной проблемы.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5</a:t>
            </a:fld>
            <a:endParaRPr lang="ru-RU" noProof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991" y="3299596"/>
            <a:ext cx="5042339" cy="336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81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AA4C6-BA7F-40BC-AD51-EFDDDBEA5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  <p:pic>
        <p:nvPicPr>
          <p:cNvPr id="7" name="Рисунок 6" descr="Мальчик, несущий красный рюкзак">
            <a:extLst>
              <a:ext uri="{FF2B5EF4-FFF2-40B4-BE49-F238E27FC236}">
                <a16:creationId xmlns:a16="http://schemas.microsoft.com/office/drawing/2014/main" id="{10962572-14B4-44BB-89AB-9ADA56D6B40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" b="28"/>
          <a:stretch/>
        </p:blipFill>
        <p:spPr/>
      </p:pic>
    </p:spTree>
    <p:extLst>
      <p:ext uri="{BB962C8B-B14F-4D97-AF65-F5344CB8AC3E}">
        <p14:creationId xmlns:p14="http://schemas.microsoft.com/office/powerpoint/2010/main" val="1923331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t>7</a:t>
            </a:fld>
            <a:endParaRPr lang="ru-RU" noProof="0"/>
          </a:p>
        </p:txBody>
      </p:sp>
      <p:sp>
        <p:nvSpPr>
          <p:cNvPr id="4" name="Прямоугольник 3"/>
          <p:cNvSpPr/>
          <p:nvPr/>
        </p:nvSpPr>
        <p:spPr>
          <a:xfrm>
            <a:off x="1820090" y="1663167"/>
            <a:ext cx="9056269" cy="28296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Список использованных источников: </a:t>
            </a:r>
            <a:endParaRPr lang="ru-RU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https://rosuchebnik.ru/material/rebenok-boitsya-otvechat-u-doski/</a:t>
            </a:r>
            <a:endParaRPr lang="ru-RU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https://shkolala.ru/uchat-v-shkole/obshhie-voprosyi/rebenok-boitsya-otvechat-na-urokah/</a:t>
            </a:r>
            <a:endParaRPr lang="ru-RU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61580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F2E390-9EA7-455D-AC1E-A444746248A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3EDE487-EF5C-4E3A-89EA-C4A4C06ADA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CE4DFFA-4044-499B-B253-CECDC4E80F8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0</TotalTime>
  <Words>147</Words>
  <Application>Microsoft Office PowerPoint</Application>
  <PresentationFormat>Широкоэкранный</PresentationFormat>
  <Paragraphs>35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Franklin Gothic Book</vt:lpstr>
      <vt:lpstr>Times New Roman</vt:lpstr>
      <vt:lpstr>Trebuchet MS</vt:lpstr>
      <vt:lpstr>Wingdings 3</vt:lpstr>
      <vt:lpstr>Аспект</vt:lpstr>
      <vt:lpstr>Я знаю, как научить ребенка смело отвечать у доски!</vt:lpstr>
      <vt:lpstr>План выступления</vt:lpstr>
      <vt:lpstr>Введение</vt:lpstr>
      <vt:lpstr>Почему ребенок боится отвечать у доски?</vt:lpstr>
      <vt:lpstr>Рекомендации по решению данной проблемы.</vt:lpstr>
      <vt:lpstr>Спасибо за внимание!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2021-12-20T08:01:24Z</dcterms:created>
  <dcterms:modified xsi:type="dcterms:W3CDTF">2022-12-10T21:47:17Z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