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2" r:id="rId1"/>
  </p:sldMasterIdLst>
  <p:notesMasterIdLst>
    <p:notesMasterId r:id="rId10"/>
  </p:notesMasterIdLst>
  <p:sldIdLst>
    <p:sldId id="313" r:id="rId2"/>
    <p:sldId id="345" r:id="rId3"/>
    <p:sldId id="315" r:id="rId4"/>
    <p:sldId id="346" r:id="rId5"/>
    <p:sldId id="347" r:id="rId6"/>
    <p:sldId id="348" r:id="rId7"/>
    <p:sldId id="349" r:id="rId8"/>
    <p:sldId id="350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A2C23A88-2669-486F-80C9-AD9B34D11971}">
  <a:tblStyle styleId="{A2C23A88-2669-486F-80C9-AD9B34D1197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9" autoAdjust="0"/>
    <p:restoredTop sz="94660"/>
  </p:normalViewPr>
  <p:slideViewPr>
    <p:cSldViewPr>
      <p:cViewPr varScale="1">
        <p:scale>
          <a:sx n="110" d="100"/>
          <a:sy n="110" d="100"/>
        </p:scale>
        <p:origin x="-780" y="3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-730625" y="4473225"/>
            <a:ext cx="4115987" cy="769394"/>
          </a:xfrm>
          <a:custGeom>
            <a:avLst/>
            <a:gdLst/>
            <a:ahLst/>
            <a:cxnLst/>
            <a:rect l="l" t="t" r="r" b="b"/>
            <a:pathLst>
              <a:path w="85129" h="15913" extrusionOk="0">
                <a:moveTo>
                  <a:pt x="81192" y="11976"/>
                </a:moveTo>
                <a:cubicBezTo>
                  <a:pt x="76022" y="6973"/>
                  <a:pt x="68016" y="4037"/>
                  <a:pt x="61511" y="7073"/>
                </a:cubicBezTo>
                <a:cubicBezTo>
                  <a:pt x="58643" y="8407"/>
                  <a:pt x="56207" y="10575"/>
                  <a:pt x="53005" y="11075"/>
                </a:cubicBezTo>
                <a:cubicBezTo>
                  <a:pt x="51437" y="11342"/>
                  <a:pt x="49803" y="11242"/>
                  <a:pt x="48202" y="10975"/>
                </a:cubicBezTo>
                <a:cubicBezTo>
                  <a:pt x="46434" y="10608"/>
                  <a:pt x="44666" y="10008"/>
                  <a:pt x="43031" y="9241"/>
                </a:cubicBezTo>
                <a:cubicBezTo>
                  <a:pt x="38795" y="7239"/>
                  <a:pt x="34992" y="4304"/>
                  <a:pt x="30689" y="2403"/>
                </a:cubicBezTo>
                <a:cubicBezTo>
                  <a:pt x="26353" y="568"/>
                  <a:pt x="21016" y="1"/>
                  <a:pt x="17180" y="2803"/>
                </a:cubicBezTo>
                <a:cubicBezTo>
                  <a:pt x="15745" y="3870"/>
                  <a:pt x="14611" y="5338"/>
                  <a:pt x="13143" y="6405"/>
                </a:cubicBezTo>
                <a:cubicBezTo>
                  <a:pt x="10942" y="8040"/>
                  <a:pt x="8140" y="8640"/>
                  <a:pt x="5671" y="9741"/>
                </a:cubicBezTo>
                <a:cubicBezTo>
                  <a:pt x="3336" y="10842"/>
                  <a:pt x="1335" y="13210"/>
                  <a:pt x="1" y="15912"/>
                </a:cubicBezTo>
                <a:lnTo>
                  <a:pt x="44032" y="15912"/>
                </a:lnTo>
                <a:lnTo>
                  <a:pt x="85128" y="15912"/>
                </a:lnTo>
                <a:cubicBezTo>
                  <a:pt x="83727" y="14678"/>
                  <a:pt x="82526" y="13244"/>
                  <a:pt x="81192" y="11976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6965275" y="-156625"/>
            <a:ext cx="2453450" cy="1580500"/>
          </a:xfrm>
          <a:custGeom>
            <a:avLst/>
            <a:gdLst/>
            <a:ahLst/>
            <a:cxnLst/>
            <a:rect l="l" t="t" r="r" b="b"/>
            <a:pathLst>
              <a:path w="98138" h="63220" extrusionOk="0">
                <a:moveTo>
                  <a:pt x="2536" y="0"/>
                </a:moveTo>
                <a:cubicBezTo>
                  <a:pt x="768" y="2535"/>
                  <a:pt x="1" y="5704"/>
                  <a:pt x="535" y="8740"/>
                </a:cubicBezTo>
                <a:cubicBezTo>
                  <a:pt x="2036" y="17146"/>
                  <a:pt x="12410" y="20982"/>
                  <a:pt x="15879" y="28721"/>
                </a:cubicBezTo>
                <a:cubicBezTo>
                  <a:pt x="17914" y="33257"/>
                  <a:pt x="17280" y="38561"/>
                  <a:pt x="16513" y="43465"/>
                </a:cubicBezTo>
                <a:cubicBezTo>
                  <a:pt x="16079" y="46100"/>
                  <a:pt x="15612" y="48869"/>
                  <a:pt x="16446" y="51437"/>
                </a:cubicBezTo>
                <a:cubicBezTo>
                  <a:pt x="17046" y="53238"/>
                  <a:pt x="18181" y="54739"/>
                  <a:pt x="19448" y="56107"/>
                </a:cubicBezTo>
                <a:cubicBezTo>
                  <a:pt x="23932" y="60782"/>
                  <a:pt x="30436" y="63219"/>
                  <a:pt x="36910" y="63219"/>
                </a:cubicBezTo>
                <a:cubicBezTo>
                  <a:pt x="41754" y="63219"/>
                  <a:pt x="46583" y="61855"/>
                  <a:pt x="50537" y="59042"/>
                </a:cubicBezTo>
                <a:cubicBezTo>
                  <a:pt x="56375" y="54873"/>
                  <a:pt x="60044" y="48301"/>
                  <a:pt x="65548" y="43732"/>
                </a:cubicBezTo>
                <a:cubicBezTo>
                  <a:pt x="70526" y="39593"/>
                  <a:pt x="76988" y="37341"/>
                  <a:pt x="83454" y="37341"/>
                </a:cubicBezTo>
                <a:cubicBezTo>
                  <a:pt x="84180" y="37341"/>
                  <a:pt x="84905" y="37370"/>
                  <a:pt x="85629" y="37427"/>
                </a:cubicBezTo>
                <a:cubicBezTo>
                  <a:pt x="89591" y="37744"/>
                  <a:pt x="93614" y="38905"/>
                  <a:pt x="97525" y="38905"/>
                </a:cubicBezTo>
                <a:cubicBezTo>
                  <a:pt x="97730" y="38905"/>
                  <a:pt x="97934" y="38901"/>
                  <a:pt x="98138" y="38895"/>
                </a:cubicBezTo>
                <a:lnTo>
                  <a:pt x="98138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6836925" y="-539850"/>
            <a:ext cx="3075550" cy="1928900"/>
          </a:xfrm>
          <a:custGeom>
            <a:avLst/>
            <a:gdLst/>
            <a:ahLst/>
            <a:cxnLst/>
            <a:rect l="l" t="t" r="r" b="b"/>
            <a:pathLst>
              <a:path w="123022" h="77156" extrusionOk="0">
                <a:moveTo>
                  <a:pt x="5338" y="334"/>
                </a:moveTo>
                <a:cubicBezTo>
                  <a:pt x="0" y="9707"/>
                  <a:pt x="4504" y="20548"/>
                  <a:pt x="12242" y="26986"/>
                </a:cubicBezTo>
                <a:cubicBezTo>
                  <a:pt x="16345" y="30355"/>
                  <a:pt x="21582" y="31990"/>
                  <a:pt x="25519" y="35626"/>
                </a:cubicBezTo>
                <a:cubicBezTo>
                  <a:pt x="30622" y="40363"/>
                  <a:pt x="29121" y="47801"/>
                  <a:pt x="27754" y="53806"/>
                </a:cubicBezTo>
                <a:cubicBezTo>
                  <a:pt x="26586" y="58876"/>
                  <a:pt x="25585" y="64380"/>
                  <a:pt x="28521" y="69083"/>
                </a:cubicBezTo>
                <a:cubicBezTo>
                  <a:pt x="31089" y="73253"/>
                  <a:pt x="36526" y="75421"/>
                  <a:pt x="41130" y="76088"/>
                </a:cubicBezTo>
                <a:cubicBezTo>
                  <a:pt x="46600" y="76889"/>
                  <a:pt x="51537" y="74254"/>
                  <a:pt x="55907" y="71351"/>
                </a:cubicBezTo>
                <a:cubicBezTo>
                  <a:pt x="60977" y="67982"/>
                  <a:pt x="65614" y="63913"/>
                  <a:pt x="71451" y="61845"/>
                </a:cubicBezTo>
                <a:cubicBezTo>
                  <a:pt x="76121" y="60177"/>
                  <a:pt x="81225" y="60143"/>
                  <a:pt x="86095" y="60577"/>
                </a:cubicBezTo>
                <a:cubicBezTo>
                  <a:pt x="91466" y="61077"/>
                  <a:pt x="97103" y="62145"/>
                  <a:pt x="102007" y="64413"/>
                </a:cubicBezTo>
                <a:cubicBezTo>
                  <a:pt x="109412" y="67849"/>
                  <a:pt x="114315" y="75221"/>
                  <a:pt x="122488" y="77056"/>
                </a:cubicBezTo>
                <a:cubicBezTo>
                  <a:pt x="122855" y="77156"/>
                  <a:pt x="123022" y="76555"/>
                  <a:pt x="122655" y="76488"/>
                </a:cubicBezTo>
                <a:cubicBezTo>
                  <a:pt x="117184" y="75254"/>
                  <a:pt x="113014" y="71418"/>
                  <a:pt x="108745" y="68082"/>
                </a:cubicBezTo>
                <a:cubicBezTo>
                  <a:pt x="104342" y="64680"/>
                  <a:pt x="99772" y="62545"/>
                  <a:pt x="94334" y="61344"/>
                </a:cubicBezTo>
                <a:cubicBezTo>
                  <a:pt x="88497" y="60043"/>
                  <a:pt x="82393" y="59343"/>
                  <a:pt x="76422" y="60077"/>
                </a:cubicBezTo>
                <a:cubicBezTo>
                  <a:pt x="70751" y="60811"/>
                  <a:pt x="65947" y="63546"/>
                  <a:pt x="61378" y="66748"/>
                </a:cubicBezTo>
                <a:cubicBezTo>
                  <a:pt x="56441" y="70217"/>
                  <a:pt x="51571" y="74354"/>
                  <a:pt x="45466" y="75488"/>
                </a:cubicBezTo>
                <a:cubicBezTo>
                  <a:pt x="39295" y="76655"/>
                  <a:pt x="31423" y="73320"/>
                  <a:pt x="28421" y="67716"/>
                </a:cubicBezTo>
                <a:cubicBezTo>
                  <a:pt x="25252" y="61811"/>
                  <a:pt x="28621" y="54239"/>
                  <a:pt x="29521" y="48168"/>
                </a:cubicBezTo>
                <a:cubicBezTo>
                  <a:pt x="30189" y="43398"/>
                  <a:pt x="29388" y="38695"/>
                  <a:pt x="25919" y="35192"/>
                </a:cubicBezTo>
                <a:cubicBezTo>
                  <a:pt x="23717" y="32991"/>
                  <a:pt x="20749" y="31556"/>
                  <a:pt x="18047" y="30122"/>
                </a:cubicBezTo>
                <a:cubicBezTo>
                  <a:pt x="14778" y="28321"/>
                  <a:pt x="11842" y="26152"/>
                  <a:pt x="9340" y="23384"/>
                </a:cubicBezTo>
                <a:cubicBezTo>
                  <a:pt x="3736" y="17313"/>
                  <a:pt x="1602" y="8106"/>
                  <a:pt x="5871" y="701"/>
                </a:cubicBezTo>
                <a:cubicBezTo>
                  <a:pt x="6071" y="301"/>
                  <a:pt x="5538" y="0"/>
                  <a:pt x="5338" y="33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3995726">
            <a:off x="-130622" y="3655115"/>
            <a:ext cx="2199510" cy="1987525"/>
          </a:xfrm>
          <a:custGeom>
            <a:avLst/>
            <a:gdLst/>
            <a:ahLst/>
            <a:cxnLst/>
            <a:rect l="l" t="t" r="r" b="b"/>
            <a:pathLst>
              <a:path w="69217" h="62546" extrusionOk="0">
                <a:moveTo>
                  <a:pt x="68549" y="368"/>
                </a:moveTo>
                <a:cubicBezTo>
                  <a:pt x="68015" y="5004"/>
                  <a:pt x="65680" y="9007"/>
                  <a:pt x="62211" y="12043"/>
                </a:cubicBezTo>
                <a:cubicBezTo>
                  <a:pt x="58542" y="15312"/>
                  <a:pt x="54005" y="16446"/>
                  <a:pt x="49202" y="16313"/>
                </a:cubicBezTo>
                <a:cubicBezTo>
                  <a:pt x="44932" y="16179"/>
                  <a:pt x="41163" y="16413"/>
                  <a:pt x="38327" y="19948"/>
                </a:cubicBezTo>
                <a:cubicBezTo>
                  <a:pt x="35592" y="23284"/>
                  <a:pt x="35559" y="27821"/>
                  <a:pt x="35259" y="31857"/>
                </a:cubicBezTo>
                <a:cubicBezTo>
                  <a:pt x="34825" y="37328"/>
                  <a:pt x="32824" y="41564"/>
                  <a:pt x="27553" y="43766"/>
                </a:cubicBezTo>
                <a:cubicBezTo>
                  <a:pt x="23550" y="45433"/>
                  <a:pt x="19080" y="45433"/>
                  <a:pt x="14844" y="45667"/>
                </a:cubicBezTo>
                <a:cubicBezTo>
                  <a:pt x="11141" y="45867"/>
                  <a:pt x="7305" y="46501"/>
                  <a:pt x="4470" y="49136"/>
                </a:cubicBezTo>
                <a:cubicBezTo>
                  <a:pt x="1201" y="52172"/>
                  <a:pt x="467" y="57942"/>
                  <a:pt x="33" y="62145"/>
                </a:cubicBezTo>
                <a:cubicBezTo>
                  <a:pt x="0" y="62546"/>
                  <a:pt x="634" y="62546"/>
                  <a:pt x="667" y="62145"/>
                </a:cubicBezTo>
                <a:cubicBezTo>
                  <a:pt x="1234" y="56541"/>
                  <a:pt x="2469" y="49803"/>
                  <a:pt x="8239" y="47468"/>
                </a:cubicBezTo>
                <a:cubicBezTo>
                  <a:pt x="12342" y="45800"/>
                  <a:pt x="17079" y="46367"/>
                  <a:pt x="21382" y="45867"/>
                </a:cubicBezTo>
                <a:cubicBezTo>
                  <a:pt x="24751" y="45500"/>
                  <a:pt x="28520" y="44633"/>
                  <a:pt x="31222" y="42398"/>
                </a:cubicBezTo>
                <a:cubicBezTo>
                  <a:pt x="34525" y="39696"/>
                  <a:pt x="35492" y="35993"/>
                  <a:pt x="35859" y="31857"/>
                </a:cubicBezTo>
                <a:cubicBezTo>
                  <a:pt x="36326" y="26720"/>
                  <a:pt x="36493" y="21016"/>
                  <a:pt x="41396" y="17980"/>
                </a:cubicBezTo>
                <a:cubicBezTo>
                  <a:pt x="43698" y="16613"/>
                  <a:pt x="46667" y="16813"/>
                  <a:pt x="49202" y="16880"/>
                </a:cubicBezTo>
                <a:cubicBezTo>
                  <a:pt x="51337" y="16946"/>
                  <a:pt x="53372" y="16846"/>
                  <a:pt x="55440" y="16313"/>
                </a:cubicBezTo>
                <a:cubicBezTo>
                  <a:pt x="62745" y="14478"/>
                  <a:pt x="68349" y="7706"/>
                  <a:pt x="69183" y="334"/>
                </a:cubicBezTo>
                <a:cubicBezTo>
                  <a:pt x="69216" y="1"/>
                  <a:pt x="68582" y="1"/>
                  <a:pt x="68549" y="36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 rot="-644234">
            <a:off x="6088289" y="3622766"/>
            <a:ext cx="3520410" cy="1799358"/>
          </a:xfrm>
          <a:custGeom>
            <a:avLst/>
            <a:gdLst/>
            <a:ahLst/>
            <a:cxnLst/>
            <a:rect l="l" t="t" r="r" b="b"/>
            <a:pathLst>
              <a:path w="48102" h="24585" extrusionOk="0">
                <a:moveTo>
                  <a:pt x="46834" y="4870"/>
                </a:moveTo>
                <a:cubicBezTo>
                  <a:pt x="45533" y="1835"/>
                  <a:pt x="41997" y="0"/>
                  <a:pt x="38762" y="601"/>
                </a:cubicBezTo>
                <a:cubicBezTo>
                  <a:pt x="35626" y="1168"/>
                  <a:pt x="33358" y="3536"/>
                  <a:pt x="31023" y="5838"/>
                </a:cubicBezTo>
                <a:cubicBezTo>
                  <a:pt x="29121" y="7706"/>
                  <a:pt x="27153" y="9540"/>
                  <a:pt x="24652" y="10308"/>
                </a:cubicBezTo>
                <a:cubicBezTo>
                  <a:pt x="19314" y="11875"/>
                  <a:pt x="13544" y="7939"/>
                  <a:pt x="8173" y="9273"/>
                </a:cubicBezTo>
                <a:cubicBezTo>
                  <a:pt x="4671" y="10141"/>
                  <a:pt x="2202" y="13043"/>
                  <a:pt x="968" y="16512"/>
                </a:cubicBezTo>
                <a:cubicBezTo>
                  <a:pt x="368" y="18146"/>
                  <a:pt x="34" y="19881"/>
                  <a:pt x="1" y="21582"/>
                </a:cubicBezTo>
                <a:cubicBezTo>
                  <a:pt x="1" y="22583"/>
                  <a:pt x="34" y="23584"/>
                  <a:pt x="268" y="24584"/>
                </a:cubicBezTo>
                <a:lnTo>
                  <a:pt x="7439" y="24584"/>
                </a:lnTo>
                <a:lnTo>
                  <a:pt x="37194" y="24584"/>
                </a:lnTo>
                <a:cubicBezTo>
                  <a:pt x="37928" y="23384"/>
                  <a:pt x="38795" y="22216"/>
                  <a:pt x="39696" y="21149"/>
                </a:cubicBezTo>
                <a:cubicBezTo>
                  <a:pt x="41764" y="18747"/>
                  <a:pt x="44032" y="16545"/>
                  <a:pt x="45667" y="13843"/>
                </a:cubicBezTo>
                <a:cubicBezTo>
                  <a:pt x="47268" y="11175"/>
                  <a:pt x="48102" y="7772"/>
                  <a:pt x="46834" y="487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-798250" y="-738525"/>
            <a:ext cx="3075543" cy="2222829"/>
          </a:xfrm>
          <a:custGeom>
            <a:avLst/>
            <a:gdLst/>
            <a:ahLst/>
            <a:cxnLst/>
            <a:rect l="l" t="t" r="r" b="b"/>
            <a:pathLst>
              <a:path w="37294" h="26954" extrusionOk="0">
                <a:moveTo>
                  <a:pt x="37060" y="8807"/>
                </a:moveTo>
                <a:cubicBezTo>
                  <a:pt x="36994" y="7840"/>
                  <a:pt x="36727" y="6872"/>
                  <a:pt x="36193" y="6138"/>
                </a:cubicBezTo>
                <a:cubicBezTo>
                  <a:pt x="32390" y="668"/>
                  <a:pt x="24718" y="7406"/>
                  <a:pt x="20282" y="3303"/>
                </a:cubicBezTo>
                <a:cubicBezTo>
                  <a:pt x="18180" y="1268"/>
                  <a:pt x="17546" y="1"/>
                  <a:pt x="14111" y="1068"/>
                </a:cubicBezTo>
                <a:cubicBezTo>
                  <a:pt x="11342" y="1902"/>
                  <a:pt x="8940" y="4270"/>
                  <a:pt x="8507" y="7206"/>
                </a:cubicBezTo>
                <a:cubicBezTo>
                  <a:pt x="8240" y="8707"/>
                  <a:pt x="8507" y="10275"/>
                  <a:pt x="8407" y="11842"/>
                </a:cubicBezTo>
                <a:cubicBezTo>
                  <a:pt x="8373" y="12743"/>
                  <a:pt x="8206" y="13644"/>
                  <a:pt x="7706" y="14411"/>
                </a:cubicBezTo>
                <a:cubicBezTo>
                  <a:pt x="6272" y="16813"/>
                  <a:pt x="2836" y="17280"/>
                  <a:pt x="1435" y="19715"/>
                </a:cubicBezTo>
                <a:cubicBezTo>
                  <a:pt x="1" y="22350"/>
                  <a:pt x="2269" y="25986"/>
                  <a:pt x="5238" y="26453"/>
                </a:cubicBezTo>
                <a:cubicBezTo>
                  <a:pt x="8206" y="26953"/>
                  <a:pt x="11209" y="25085"/>
                  <a:pt x="12876" y="22550"/>
                </a:cubicBezTo>
                <a:cubicBezTo>
                  <a:pt x="13911" y="20916"/>
                  <a:pt x="14611" y="19048"/>
                  <a:pt x="16045" y="17747"/>
                </a:cubicBezTo>
                <a:cubicBezTo>
                  <a:pt x="17880" y="16145"/>
                  <a:pt x="20482" y="15912"/>
                  <a:pt x="22984" y="16145"/>
                </a:cubicBezTo>
                <a:cubicBezTo>
                  <a:pt x="23351" y="16179"/>
                  <a:pt x="23684" y="16212"/>
                  <a:pt x="24051" y="16246"/>
                </a:cubicBezTo>
                <a:cubicBezTo>
                  <a:pt x="26853" y="16579"/>
                  <a:pt x="29722" y="17146"/>
                  <a:pt x="32357" y="16145"/>
                </a:cubicBezTo>
                <a:cubicBezTo>
                  <a:pt x="35326" y="15011"/>
                  <a:pt x="37294" y="11876"/>
                  <a:pt x="37060" y="880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15;p2"/>
          <p:cNvSpPr/>
          <p:nvPr/>
        </p:nvSpPr>
        <p:spPr>
          <a:xfrm rot="430479">
            <a:off x="48915" y="-222860"/>
            <a:ext cx="2155859" cy="1948081"/>
          </a:xfrm>
          <a:custGeom>
            <a:avLst/>
            <a:gdLst/>
            <a:ahLst/>
            <a:cxnLst/>
            <a:rect l="l" t="t" r="r" b="b"/>
            <a:pathLst>
              <a:path w="69217" h="62546" extrusionOk="0">
                <a:moveTo>
                  <a:pt x="68549" y="368"/>
                </a:moveTo>
                <a:cubicBezTo>
                  <a:pt x="68015" y="5004"/>
                  <a:pt x="65680" y="9007"/>
                  <a:pt x="62211" y="12043"/>
                </a:cubicBezTo>
                <a:cubicBezTo>
                  <a:pt x="58542" y="15312"/>
                  <a:pt x="54005" y="16446"/>
                  <a:pt x="49202" y="16313"/>
                </a:cubicBezTo>
                <a:cubicBezTo>
                  <a:pt x="44932" y="16179"/>
                  <a:pt x="41163" y="16413"/>
                  <a:pt x="38327" y="19948"/>
                </a:cubicBezTo>
                <a:cubicBezTo>
                  <a:pt x="35592" y="23284"/>
                  <a:pt x="35559" y="27821"/>
                  <a:pt x="35259" y="31857"/>
                </a:cubicBezTo>
                <a:cubicBezTo>
                  <a:pt x="34825" y="37328"/>
                  <a:pt x="32824" y="41564"/>
                  <a:pt x="27553" y="43766"/>
                </a:cubicBezTo>
                <a:cubicBezTo>
                  <a:pt x="23550" y="45433"/>
                  <a:pt x="19080" y="45433"/>
                  <a:pt x="14844" y="45667"/>
                </a:cubicBezTo>
                <a:cubicBezTo>
                  <a:pt x="11141" y="45867"/>
                  <a:pt x="7305" y="46501"/>
                  <a:pt x="4470" y="49136"/>
                </a:cubicBezTo>
                <a:cubicBezTo>
                  <a:pt x="1201" y="52172"/>
                  <a:pt x="467" y="57942"/>
                  <a:pt x="33" y="62145"/>
                </a:cubicBezTo>
                <a:cubicBezTo>
                  <a:pt x="0" y="62546"/>
                  <a:pt x="634" y="62546"/>
                  <a:pt x="667" y="62145"/>
                </a:cubicBezTo>
                <a:cubicBezTo>
                  <a:pt x="1234" y="56541"/>
                  <a:pt x="2469" y="49803"/>
                  <a:pt x="8239" y="47468"/>
                </a:cubicBezTo>
                <a:cubicBezTo>
                  <a:pt x="12342" y="45800"/>
                  <a:pt x="17079" y="46367"/>
                  <a:pt x="21382" y="45867"/>
                </a:cubicBezTo>
                <a:cubicBezTo>
                  <a:pt x="24751" y="45500"/>
                  <a:pt x="28520" y="44633"/>
                  <a:pt x="31222" y="42398"/>
                </a:cubicBezTo>
                <a:cubicBezTo>
                  <a:pt x="34525" y="39696"/>
                  <a:pt x="35492" y="35993"/>
                  <a:pt x="35859" y="31857"/>
                </a:cubicBezTo>
                <a:cubicBezTo>
                  <a:pt x="36326" y="26720"/>
                  <a:pt x="36493" y="21016"/>
                  <a:pt x="41396" y="17980"/>
                </a:cubicBezTo>
                <a:cubicBezTo>
                  <a:pt x="43698" y="16613"/>
                  <a:pt x="46667" y="16813"/>
                  <a:pt x="49202" y="16880"/>
                </a:cubicBezTo>
                <a:cubicBezTo>
                  <a:pt x="51337" y="16946"/>
                  <a:pt x="53372" y="16846"/>
                  <a:pt x="55440" y="16313"/>
                </a:cubicBezTo>
                <a:cubicBezTo>
                  <a:pt x="62745" y="14478"/>
                  <a:pt x="68349" y="7706"/>
                  <a:pt x="69183" y="334"/>
                </a:cubicBezTo>
                <a:cubicBezTo>
                  <a:pt x="69216" y="1"/>
                  <a:pt x="68582" y="1"/>
                  <a:pt x="68549" y="368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7098900" y="3115900"/>
            <a:ext cx="2290125" cy="2206451"/>
          </a:xfrm>
          <a:custGeom>
            <a:avLst/>
            <a:gdLst/>
            <a:ahLst/>
            <a:cxnLst/>
            <a:rect l="l" t="t" r="r" b="b"/>
            <a:pathLst>
              <a:path w="76689" h="73887" extrusionOk="0">
                <a:moveTo>
                  <a:pt x="76355" y="6972"/>
                </a:moveTo>
                <a:cubicBezTo>
                  <a:pt x="71552" y="4170"/>
                  <a:pt x="66648" y="1468"/>
                  <a:pt x="60977" y="1368"/>
                </a:cubicBezTo>
                <a:cubicBezTo>
                  <a:pt x="56341" y="1301"/>
                  <a:pt x="52304" y="3603"/>
                  <a:pt x="49969" y="7606"/>
                </a:cubicBezTo>
                <a:cubicBezTo>
                  <a:pt x="47601" y="11675"/>
                  <a:pt x="47201" y="16645"/>
                  <a:pt x="45700" y="21049"/>
                </a:cubicBezTo>
                <a:cubicBezTo>
                  <a:pt x="43798" y="26786"/>
                  <a:pt x="39429" y="32290"/>
                  <a:pt x="34592" y="35859"/>
                </a:cubicBezTo>
                <a:cubicBezTo>
                  <a:pt x="32257" y="37560"/>
                  <a:pt x="29522" y="38695"/>
                  <a:pt x="26653" y="38961"/>
                </a:cubicBezTo>
                <a:cubicBezTo>
                  <a:pt x="23284" y="39228"/>
                  <a:pt x="19981" y="37827"/>
                  <a:pt x="16946" y="36660"/>
                </a:cubicBezTo>
                <a:cubicBezTo>
                  <a:pt x="12476" y="34925"/>
                  <a:pt x="7239" y="33691"/>
                  <a:pt x="3269" y="37160"/>
                </a:cubicBezTo>
                <a:cubicBezTo>
                  <a:pt x="0" y="40029"/>
                  <a:pt x="101" y="44665"/>
                  <a:pt x="2169" y="48068"/>
                </a:cubicBezTo>
                <a:cubicBezTo>
                  <a:pt x="3336" y="50003"/>
                  <a:pt x="5104" y="51537"/>
                  <a:pt x="6639" y="53172"/>
                </a:cubicBezTo>
                <a:cubicBezTo>
                  <a:pt x="8840" y="55440"/>
                  <a:pt x="10508" y="57942"/>
                  <a:pt x="11575" y="60944"/>
                </a:cubicBezTo>
                <a:cubicBezTo>
                  <a:pt x="12943" y="64947"/>
                  <a:pt x="12843" y="69350"/>
                  <a:pt x="11575" y="73353"/>
                </a:cubicBezTo>
                <a:cubicBezTo>
                  <a:pt x="11442" y="73720"/>
                  <a:pt x="12009" y="73886"/>
                  <a:pt x="12142" y="73519"/>
                </a:cubicBezTo>
                <a:cubicBezTo>
                  <a:pt x="13644" y="69016"/>
                  <a:pt x="13543" y="63913"/>
                  <a:pt x="11675" y="59543"/>
                </a:cubicBezTo>
                <a:cubicBezTo>
                  <a:pt x="10775" y="57341"/>
                  <a:pt x="9507" y="55407"/>
                  <a:pt x="7939" y="53605"/>
                </a:cubicBezTo>
                <a:cubicBezTo>
                  <a:pt x="6038" y="51504"/>
                  <a:pt x="3870" y="49702"/>
                  <a:pt x="2369" y="47267"/>
                </a:cubicBezTo>
                <a:cubicBezTo>
                  <a:pt x="701" y="44599"/>
                  <a:pt x="968" y="41430"/>
                  <a:pt x="2602" y="38861"/>
                </a:cubicBezTo>
                <a:cubicBezTo>
                  <a:pt x="4771" y="35426"/>
                  <a:pt x="9040" y="35225"/>
                  <a:pt x="12643" y="35993"/>
                </a:cubicBezTo>
                <a:cubicBezTo>
                  <a:pt x="18147" y="37160"/>
                  <a:pt x="22717" y="40429"/>
                  <a:pt x="28554" y="39328"/>
                </a:cubicBezTo>
                <a:cubicBezTo>
                  <a:pt x="33491" y="38394"/>
                  <a:pt x="37527" y="34592"/>
                  <a:pt x="40596" y="30922"/>
                </a:cubicBezTo>
                <a:cubicBezTo>
                  <a:pt x="43965" y="26853"/>
                  <a:pt x="46167" y="22383"/>
                  <a:pt x="47468" y="17246"/>
                </a:cubicBezTo>
                <a:cubicBezTo>
                  <a:pt x="48769" y="12075"/>
                  <a:pt x="49836" y="6405"/>
                  <a:pt x="54806" y="3503"/>
                </a:cubicBezTo>
                <a:cubicBezTo>
                  <a:pt x="60710" y="0"/>
                  <a:pt x="68049" y="3136"/>
                  <a:pt x="73453" y="6071"/>
                </a:cubicBezTo>
                <a:cubicBezTo>
                  <a:pt x="74320" y="6538"/>
                  <a:pt x="75154" y="7039"/>
                  <a:pt x="75988" y="7539"/>
                </a:cubicBezTo>
                <a:cubicBezTo>
                  <a:pt x="76388" y="7706"/>
                  <a:pt x="76689" y="7172"/>
                  <a:pt x="76355" y="697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1597000" y="1369050"/>
            <a:ext cx="5115900" cy="1917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Font typeface="Commissioner"/>
              <a:buNone/>
              <a:defRPr sz="5000">
                <a:latin typeface="Commissioner ExtraBold"/>
                <a:ea typeface="Commissioner ExtraBold"/>
                <a:cs typeface="Commissioner ExtraBold"/>
                <a:sym typeface="Commissioner ExtraBold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762900" y="3607600"/>
            <a:ext cx="3563100" cy="294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/>
          <p:nvPr/>
        </p:nvSpPr>
        <p:spPr>
          <a:xfrm>
            <a:off x="-1276825" y="-338425"/>
            <a:ext cx="3566904" cy="891281"/>
          </a:xfrm>
          <a:custGeom>
            <a:avLst/>
            <a:gdLst/>
            <a:ahLst/>
            <a:cxnLst/>
            <a:rect l="l" t="t" r="r" b="b"/>
            <a:pathLst>
              <a:path w="62079" h="15512" extrusionOk="0">
                <a:moveTo>
                  <a:pt x="34" y="1"/>
                </a:moveTo>
                <a:cubicBezTo>
                  <a:pt x="1" y="2502"/>
                  <a:pt x="201" y="4971"/>
                  <a:pt x="1202" y="7206"/>
                </a:cubicBezTo>
                <a:cubicBezTo>
                  <a:pt x="2669" y="10541"/>
                  <a:pt x="5772" y="13043"/>
                  <a:pt x="9241" y="14211"/>
                </a:cubicBezTo>
                <a:cubicBezTo>
                  <a:pt x="9608" y="14344"/>
                  <a:pt x="10008" y="14478"/>
                  <a:pt x="10408" y="14544"/>
                </a:cubicBezTo>
                <a:cubicBezTo>
                  <a:pt x="14378" y="15512"/>
                  <a:pt x="18581" y="14945"/>
                  <a:pt x="22384" y="13477"/>
                </a:cubicBezTo>
                <a:cubicBezTo>
                  <a:pt x="23084" y="13177"/>
                  <a:pt x="23851" y="12876"/>
                  <a:pt x="24552" y="12543"/>
                </a:cubicBezTo>
                <a:cubicBezTo>
                  <a:pt x="27187" y="11342"/>
                  <a:pt x="29722" y="9974"/>
                  <a:pt x="32524" y="9341"/>
                </a:cubicBezTo>
                <a:cubicBezTo>
                  <a:pt x="35927" y="8540"/>
                  <a:pt x="39462" y="8974"/>
                  <a:pt x="42965" y="9207"/>
                </a:cubicBezTo>
                <a:cubicBezTo>
                  <a:pt x="46034" y="9474"/>
                  <a:pt x="49069" y="9574"/>
                  <a:pt x="51971" y="8840"/>
                </a:cubicBezTo>
                <a:cubicBezTo>
                  <a:pt x="56475" y="7673"/>
                  <a:pt x="60277" y="4270"/>
                  <a:pt x="62079" y="1"/>
                </a:cubicBezTo>
                <a:lnTo>
                  <a:pt x="3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4"/>
          <p:cNvSpPr/>
          <p:nvPr/>
        </p:nvSpPr>
        <p:spPr>
          <a:xfrm rot="10800000">
            <a:off x="6583825" y="4295000"/>
            <a:ext cx="3566904" cy="891281"/>
          </a:xfrm>
          <a:custGeom>
            <a:avLst/>
            <a:gdLst/>
            <a:ahLst/>
            <a:cxnLst/>
            <a:rect l="l" t="t" r="r" b="b"/>
            <a:pathLst>
              <a:path w="62079" h="15512" extrusionOk="0">
                <a:moveTo>
                  <a:pt x="34" y="1"/>
                </a:moveTo>
                <a:cubicBezTo>
                  <a:pt x="1" y="2502"/>
                  <a:pt x="201" y="4971"/>
                  <a:pt x="1202" y="7206"/>
                </a:cubicBezTo>
                <a:cubicBezTo>
                  <a:pt x="2669" y="10541"/>
                  <a:pt x="5772" y="13043"/>
                  <a:pt x="9241" y="14211"/>
                </a:cubicBezTo>
                <a:cubicBezTo>
                  <a:pt x="9608" y="14344"/>
                  <a:pt x="10008" y="14478"/>
                  <a:pt x="10408" y="14544"/>
                </a:cubicBezTo>
                <a:cubicBezTo>
                  <a:pt x="14378" y="15512"/>
                  <a:pt x="18581" y="14945"/>
                  <a:pt x="22384" y="13477"/>
                </a:cubicBezTo>
                <a:cubicBezTo>
                  <a:pt x="23084" y="13177"/>
                  <a:pt x="23851" y="12876"/>
                  <a:pt x="24552" y="12543"/>
                </a:cubicBezTo>
                <a:cubicBezTo>
                  <a:pt x="27187" y="11342"/>
                  <a:pt x="29722" y="9974"/>
                  <a:pt x="32524" y="9341"/>
                </a:cubicBezTo>
                <a:cubicBezTo>
                  <a:pt x="35927" y="8540"/>
                  <a:pt x="39462" y="8974"/>
                  <a:pt x="42965" y="9207"/>
                </a:cubicBezTo>
                <a:cubicBezTo>
                  <a:pt x="46034" y="9474"/>
                  <a:pt x="49069" y="9574"/>
                  <a:pt x="51971" y="8840"/>
                </a:cubicBezTo>
                <a:cubicBezTo>
                  <a:pt x="56475" y="7673"/>
                  <a:pt x="60277" y="4270"/>
                  <a:pt x="62079" y="1"/>
                </a:cubicBezTo>
                <a:lnTo>
                  <a:pt x="34" y="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4"/>
          <p:cNvSpPr/>
          <p:nvPr/>
        </p:nvSpPr>
        <p:spPr>
          <a:xfrm>
            <a:off x="-706900" y="-259775"/>
            <a:ext cx="2531000" cy="1293450"/>
          </a:xfrm>
          <a:custGeom>
            <a:avLst/>
            <a:gdLst/>
            <a:ahLst/>
            <a:cxnLst/>
            <a:rect l="l" t="t" r="r" b="b"/>
            <a:pathLst>
              <a:path w="101240" h="51738" extrusionOk="0">
                <a:moveTo>
                  <a:pt x="100572" y="234"/>
                </a:moveTo>
                <a:cubicBezTo>
                  <a:pt x="96369" y="2669"/>
                  <a:pt x="93000" y="6139"/>
                  <a:pt x="90531" y="10342"/>
                </a:cubicBezTo>
                <a:cubicBezTo>
                  <a:pt x="89364" y="12343"/>
                  <a:pt x="88530" y="14511"/>
                  <a:pt x="87930" y="16746"/>
                </a:cubicBezTo>
                <a:cubicBezTo>
                  <a:pt x="87162" y="19581"/>
                  <a:pt x="87029" y="22584"/>
                  <a:pt x="86162" y="25352"/>
                </a:cubicBezTo>
                <a:cubicBezTo>
                  <a:pt x="83827" y="32624"/>
                  <a:pt x="75354" y="33091"/>
                  <a:pt x="69150" y="31490"/>
                </a:cubicBezTo>
                <a:cubicBezTo>
                  <a:pt x="64513" y="30322"/>
                  <a:pt x="59476" y="27687"/>
                  <a:pt x="55206" y="31223"/>
                </a:cubicBezTo>
                <a:cubicBezTo>
                  <a:pt x="53572" y="32624"/>
                  <a:pt x="52671" y="34726"/>
                  <a:pt x="51737" y="36594"/>
                </a:cubicBezTo>
                <a:cubicBezTo>
                  <a:pt x="50369" y="39362"/>
                  <a:pt x="48702" y="41797"/>
                  <a:pt x="46133" y="43632"/>
                </a:cubicBezTo>
                <a:cubicBezTo>
                  <a:pt x="40162" y="47802"/>
                  <a:pt x="34692" y="43899"/>
                  <a:pt x="29488" y="40763"/>
                </a:cubicBezTo>
                <a:cubicBezTo>
                  <a:pt x="20582" y="35326"/>
                  <a:pt x="9307" y="37494"/>
                  <a:pt x="3002" y="45700"/>
                </a:cubicBezTo>
                <a:cubicBezTo>
                  <a:pt x="1701" y="47368"/>
                  <a:pt x="801" y="49236"/>
                  <a:pt x="134" y="51204"/>
                </a:cubicBezTo>
                <a:cubicBezTo>
                  <a:pt x="0" y="51571"/>
                  <a:pt x="567" y="51738"/>
                  <a:pt x="701" y="51371"/>
                </a:cubicBezTo>
                <a:cubicBezTo>
                  <a:pt x="2702" y="45667"/>
                  <a:pt x="7139" y="41297"/>
                  <a:pt x="12843" y="39296"/>
                </a:cubicBezTo>
                <a:cubicBezTo>
                  <a:pt x="19181" y="37061"/>
                  <a:pt x="25485" y="38862"/>
                  <a:pt x="30889" y="42364"/>
                </a:cubicBezTo>
                <a:cubicBezTo>
                  <a:pt x="35092" y="45033"/>
                  <a:pt x="39195" y="47301"/>
                  <a:pt x="44198" y="45400"/>
                </a:cubicBezTo>
                <a:cubicBezTo>
                  <a:pt x="48802" y="43665"/>
                  <a:pt x="51037" y="39462"/>
                  <a:pt x="53138" y="35359"/>
                </a:cubicBezTo>
                <a:cubicBezTo>
                  <a:pt x="54639" y="32457"/>
                  <a:pt x="56574" y="30222"/>
                  <a:pt x="60076" y="30056"/>
                </a:cubicBezTo>
                <a:cubicBezTo>
                  <a:pt x="63345" y="29889"/>
                  <a:pt x="66648" y="31523"/>
                  <a:pt x="69717" y="32324"/>
                </a:cubicBezTo>
                <a:cubicBezTo>
                  <a:pt x="74220" y="33458"/>
                  <a:pt x="79724" y="33491"/>
                  <a:pt x="83493" y="30322"/>
                </a:cubicBezTo>
                <a:cubicBezTo>
                  <a:pt x="87729" y="26787"/>
                  <a:pt x="87396" y="21216"/>
                  <a:pt x="88730" y="16312"/>
                </a:cubicBezTo>
                <a:cubicBezTo>
                  <a:pt x="90231" y="10809"/>
                  <a:pt x="93800" y="5938"/>
                  <a:pt x="98304" y="2469"/>
                </a:cubicBezTo>
                <a:cubicBezTo>
                  <a:pt x="99138" y="1835"/>
                  <a:pt x="100038" y="1302"/>
                  <a:pt x="100906" y="768"/>
                </a:cubicBezTo>
                <a:cubicBezTo>
                  <a:pt x="101239" y="568"/>
                  <a:pt x="100906" y="1"/>
                  <a:pt x="100572" y="234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title"/>
          </p:nvPr>
        </p:nvSpPr>
        <p:spPr>
          <a:xfrm>
            <a:off x="713250" y="469500"/>
            <a:ext cx="7717500" cy="45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800"/>
              <a:buNone/>
              <a:defRPr sz="3100">
                <a:latin typeface="Commissioner ExtraBold"/>
                <a:ea typeface="Commissioner ExtraBold"/>
                <a:cs typeface="Commissioner ExtraBold"/>
                <a:sym typeface="Commissioner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ubTitle" idx="1"/>
          </p:nvPr>
        </p:nvSpPr>
        <p:spPr>
          <a:xfrm>
            <a:off x="713200" y="1525025"/>
            <a:ext cx="7717500" cy="31695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  <a:defRPr sz="12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 sz="1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 sz="1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 sz="1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 sz="1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 sz="1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  <a:defRPr sz="1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  <a:defRPr sz="1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romanLcPeriod"/>
              <a:defRPr sz="1200"/>
            </a:lvl9pPr>
          </a:lstStyle>
          <a:p>
            <a:endParaRPr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Barlow SemiBold"/>
              <a:buNone/>
              <a:defRPr sz="3100">
                <a:solidFill>
                  <a:schemeClr val="dk2"/>
                </a:solidFill>
                <a:latin typeface="Commissioner ExtraBold"/>
                <a:ea typeface="Commissioner ExtraBold"/>
                <a:cs typeface="Commissioner ExtraBold"/>
                <a:sym typeface="Commissioner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Barlow SemiBold"/>
              <a:buNone/>
              <a:defRPr sz="28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Barlow SemiBold"/>
              <a:buNone/>
              <a:defRPr sz="28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Barlow SemiBold"/>
              <a:buNone/>
              <a:defRPr sz="28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Barlow SemiBold"/>
              <a:buNone/>
              <a:defRPr sz="28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Barlow SemiBold"/>
              <a:buNone/>
              <a:defRPr sz="28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Barlow SemiBold"/>
              <a:buNone/>
              <a:defRPr sz="28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Barlow SemiBold"/>
              <a:buNone/>
              <a:defRPr sz="28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Barlow SemiBold"/>
              <a:buNone/>
              <a:defRPr sz="2800">
                <a:solidFill>
                  <a:schemeClr val="dk2"/>
                </a:solidFill>
                <a:latin typeface="Barlow SemiBold"/>
                <a:ea typeface="Barlow SemiBold"/>
                <a:cs typeface="Barlow SemiBold"/>
                <a:sym typeface="Barlow SemiBol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Syne"/>
              <a:buChar char="●"/>
              <a:defRPr sz="1800">
                <a:solidFill>
                  <a:schemeClr val="dk1"/>
                </a:solidFill>
                <a:latin typeface="Syne"/>
                <a:ea typeface="Syne"/>
                <a:cs typeface="Syne"/>
                <a:sym typeface="Syne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yne"/>
              <a:buChar char="○"/>
              <a:defRPr>
                <a:solidFill>
                  <a:schemeClr val="dk1"/>
                </a:solidFill>
                <a:latin typeface="Syne"/>
                <a:ea typeface="Syne"/>
                <a:cs typeface="Syne"/>
                <a:sym typeface="Syne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yne"/>
              <a:buChar char="■"/>
              <a:defRPr>
                <a:solidFill>
                  <a:schemeClr val="dk1"/>
                </a:solidFill>
                <a:latin typeface="Syne"/>
                <a:ea typeface="Syne"/>
                <a:cs typeface="Syne"/>
                <a:sym typeface="Syne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yne"/>
              <a:buChar char="●"/>
              <a:defRPr>
                <a:solidFill>
                  <a:schemeClr val="dk1"/>
                </a:solidFill>
                <a:latin typeface="Syne"/>
                <a:ea typeface="Syne"/>
                <a:cs typeface="Syne"/>
                <a:sym typeface="Syne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yne"/>
              <a:buChar char="○"/>
              <a:defRPr>
                <a:solidFill>
                  <a:schemeClr val="dk1"/>
                </a:solidFill>
                <a:latin typeface="Syne"/>
                <a:ea typeface="Syne"/>
                <a:cs typeface="Syne"/>
                <a:sym typeface="Syne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yne"/>
              <a:buChar char="■"/>
              <a:defRPr>
                <a:solidFill>
                  <a:schemeClr val="dk1"/>
                </a:solidFill>
                <a:latin typeface="Syne"/>
                <a:ea typeface="Syne"/>
                <a:cs typeface="Syne"/>
                <a:sym typeface="Syne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yne"/>
              <a:buChar char="●"/>
              <a:defRPr>
                <a:solidFill>
                  <a:schemeClr val="dk1"/>
                </a:solidFill>
                <a:latin typeface="Syne"/>
                <a:ea typeface="Syne"/>
                <a:cs typeface="Syne"/>
                <a:sym typeface="Syne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yne"/>
              <a:buChar char="○"/>
              <a:defRPr>
                <a:solidFill>
                  <a:schemeClr val="dk1"/>
                </a:solidFill>
                <a:latin typeface="Syne"/>
                <a:ea typeface="Syne"/>
                <a:cs typeface="Syne"/>
                <a:sym typeface="Syne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Syne"/>
              <a:buChar char="■"/>
              <a:defRPr>
                <a:solidFill>
                  <a:schemeClr val="dk1"/>
                </a:solidFill>
                <a:latin typeface="Syne"/>
                <a:ea typeface="Syne"/>
                <a:cs typeface="Syne"/>
                <a:sym typeface="Syn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8" r:id="rId3"/>
  </p:sldLayoutIdLst>
  <p:transition>
    <p:wipe dir="u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z74hxbvt22" TargetMode="External"/><Relationship Id="rId2" Type="http://schemas.openxmlformats.org/officeDocument/2006/relationships/hyperlink" Target="https://learningapps.org/watch?v=p32q9yhjt22" TargetMode="Externa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pwg3f7cn22" TargetMode="External"/><Relationship Id="rId2" Type="http://schemas.openxmlformats.org/officeDocument/2006/relationships/hyperlink" Target="https://learningapps.org/watch?v=p1hwawx5c22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hyperlink" Target="https://learningapps.org/watch?v=pfa5ao9u22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42ngdkkk22" TargetMode="External"/><Relationship Id="rId2" Type="http://schemas.openxmlformats.org/officeDocument/2006/relationships/hyperlink" Target="https://learningapps.org/watch?v=pu3xv44m322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1357304"/>
            <a:ext cx="6357982" cy="1488972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+mj-lt"/>
              </a:rPr>
              <a:t>Планеты солнечной системы</a:t>
            </a:r>
            <a:br>
              <a:rPr lang="ru-RU" sz="3600" dirty="0" smtClean="0">
                <a:solidFill>
                  <a:schemeClr val="tx1"/>
                </a:solidFill>
                <a:latin typeface="+mj-lt"/>
              </a:rPr>
            </a:br>
            <a:r>
              <a:rPr lang="ru-RU" sz="2800" dirty="0" smtClean="0">
                <a:solidFill>
                  <a:schemeClr val="tx1"/>
                </a:solidFill>
                <a:latin typeface="+mj-lt"/>
              </a:rPr>
              <a:t>уровневые учебные задания для учеников 4 класса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714758"/>
            <a:ext cx="4809364" cy="750100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</a:rPr>
              <a:t>Выполнила</a:t>
            </a:r>
            <a:r>
              <a:rPr lang="ru-RU" sz="2000" dirty="0" smtClean="0">
                <a:solidFill>
                  <a:schemeClr val="tx1"/>
                </a:solidFill>
              </a:rPr>
              <a:t>: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err="1" smtClean="0"/>
              <a:t>Камилла</a:t>
            </a:r>
            <a:r>
              <a:rPr lang="ru-RU" sz="2000" dirty="0" smtClean="0"/>
              <a:t> </a:t>
            </a:r>
            <a:r>
              <a:rPr lang="ru-RU" sz="2000" dirty="0" smtClean="0"/>
              <a:t>Викторовна </a:t>
            </a:r>
            <a:r>
              <a:rPr lang="ru-RU" sz="2000" dirty="0" err="1" smtClean="0"/>
              <a:t>Геннадевна</a:t>
            </a:r>
            <a:endParaRPr lang="ru-RU" sz="2000" dirty="0" smtClean="0"/>
          </a:p>
          <a:p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Пояснительная записка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1071552"/>
            <a:ext cx="5786478" cy="3169500"/>
          </a:xfrm>
        </p:spPr>
        <p:txBody>
          <a:bodyPr/>
          <a:lstStyle/>
          <a:p>
            <a:pPr marL="88900" indent="0">
              <a:buFont typeface="Arial" pitchFamily="34" charset="0"/>
              <a:buChar char="•"/>
            </a:pPr>
            <a:r>
              <a:rPr lang="ru-RU" sz="2400" dirty="0" smtClean="0">
                <a:latin typeface="+mn-lt"/>
              </a:rPr>
              <a:t>Данные уровневые учебные задания предназначены для учеников 4 класса</a:t>
            </a:r>
          </a:p>
          <a:p>
            <a:pPr marL="88900" indent="0"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Всего представлено 15 заданий, в том </a:t>
            </a:r>
            <a:r>
              <a:rPr lang="ru-RU" sz="2400" smtClean="0">
                <a:solidFill>
                  <a:schemeClr val="tx1"/>
                </a:solidFill>
                <a:latin typeface="+mn-lt"/>
              </a:rPr>
              <a:t>числе 7 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на основе интерактивного ресурса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learningapps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, который работает в режиме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онлайн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сети Интернет. </a:t>
            </a:r>
            <a:endParaRPr lang="en-US" sz="2400" dirty="0" smtClean="0">
              <a:solidFill>
                <a:schemeClr val="tx1"/>
              </a:solidFill>
              <a:latin typeface="+mn-lt"/>
            </a:endParaRPr>
          </a:p>
          <a:p>
            <a:pPr marL="88900" indent="0" algn="just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Использование ресурса возможно только при условии «быстрого» выхода в сеть Интернет</a:t>
            </a:r>
          </a:p>
          <a:p>
            <a:pPr marL="0" indent="0" algn="just">
              <a:buNone/>
            </a:pPr>
            <a:endParaRPr lang="ru-RU" sz="2400" dirty="0" smtClean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7715304" cy="1071552"/>
          </a:xfrm>
        </p:spPr>
        <p:txBody>
          <a:bodyPr/>
          <a:lstStyle/>
          <a:p>
            <a:r>
              <a:rPr lang="ru-RU" sz="2800" dirty="0" smtClean="0">
                <a:latin typeface="+mj-lt"/>
              </a:rPr>
              <a:t>Структура разработанных уровневых заданий</a:t>
            </a:r>
            <a:r>
              <a:rPr lang="ru-RU" dirty="0" smtClean="0">
                <a:latin typeface="+mj-lt"/>
              </a:rPr>
              <a:t> </a:t>
            </a:r>
            <a:endParaRPr lang="ru-RU" dirty="0">
              <a:latin typeface="+mj-lt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928676"/>
          <a:ext cx="7786742" cy="4002957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500198"/>
                <a:gridCol w="3857652"/>
                <a:gridCol w="2428892"/>
              </a:tblGrid>
              <a:tr h="438233"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Цель задания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Виды упражнений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</a:tr>
              <a:tr h="540287">
                <a:tc>
                  <a:txBody>
                    <a:bodyPr/>
                    <a:lstStyle/>
                    <a:p>
                      <a:r>
                        <a:rPr lang="ru-RU" sz="1100" b="1" u="none" dirty="0" smtClean="0">
                          <a:solidFill>
                            <a:srgbClr val="002060"/>
                          </a:solidFill>
                          <a:latin typeface="+mn-lt"/>
                          <a:hlinkClick r:id="rId2" action="ppaction://hlinksldjump"/>
                        </a:rPr>
                        <a:t>Узнавание </a:t>
                      </a:r>
                      <a:endParaRPr lang="ru-RU" sz="1100" b="1" u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актуализация имеющихся знаний учащихся по теме «Планеты солнечной системы» без их видоизменений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- Ввод текста</a:t>
                      </a:r>
                      <a:r>
                        <a:rPr lang="ru-RU" sz="11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algn="just"/>
                      <a:r>
                        <a:rPr lang="ru-RU" sz="11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- Найти пару</a:t>
                      </a:r>
                    </a:p>
                    <a:p>
                      <a:pPr algn="just"/>
                      <a:r>
                        <a:rPr lang="ru-RU" sz="11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- Рассмотрите иллюстрацию</a:t>
                      </a:r>
                    </a:p>
                  </a:txBody>
                  <a:tcPr marL="68580" marR="68580"/>
                </a:tc>
              </a:tr>
              <a:tr h="684364">
                <a:tc>
                  <a:txBody>
                    <a:bodyPr/>
                    <a:lstStyle/>
                    <a:p>
                      <a:r>
                        <a:rPr lang="ru-RU" sz="1100" b="1" u="none" dirty="0" smtClean="0">
                          <a:solidFill>
                            <a:srgbClr val="002060"/>
                          </a:solidFill>
                          <a:latin typeface="+mn-lt"/>
                          <a:hlinkClick r:id="rId3" action="ppaction://hlinksldjump"/>
                        </a:rPr>
                        <a:t>Воспроизведение </a:t>
                      </a:r>
                      <a:endParaRPr lang="ru-RU" sz="1100" b="1" u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воспроизведение усвоенных ранее знаний по теме «Планеты солнечной системы</a:t>
                      </a:r>
                      <a:r>
                        <a:rPr lang="ru-RU" sz="11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» </a:t>
                      </a:r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от буквальной копии до применения в типовых ситуациях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- Заполни пропуски </a:t>
                      </a:r>
                    </a:p>
                    <a:p>
                      <a:pPr algn="just"/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 -Простой порядок</a:t>
                      </a:r>
                    </a:p>
                    <a:p>
                      <a:pPr algn="just"/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- Опиши предмет</a:t>
                      </a:r>
                      <a:r>
                        <a:rPr lang="ru-RU" sz="11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по плану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</a:tr>
              <a:tr h="684364">
                <a:tc>
                  <a:txBody>
                    <a:bodyPr/>
                    <a:lstStyle/>
                    <a:p>
                      <a:r>
                        <a:rPr lang="ru-RU" sz="1100" b="1" u="none" dirty="0" smtClean="0">
                          <a:solidFill>
                            <a:srgbClr val="002060"/>
                          </a:solidFill>
                          <a:latin typeface="+mn-lt"/>
                          <a:hlinkClick r:id="rId4" action="ppaction://hlinksldjump"/>
                        </a:rPr>
                        <a:t>Понимание </a:t>
                      </a:r>
                      <a:endParaRPr lang="ru-RU" sz="1100" b="1" u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формирование умение выполнять задания используя</a:t>
                      </a:r>
                      <a:r>
                        <a:rPr lang="ru-RU" sz="11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знания по теме «</a:t>
                      </a:r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Планеты солнечной системы</a:t>
                      </a:r>
                      <a:r>
                        <a:rPr lang="ru-RU" sz="11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»</a:t>
                      </a:r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, которое создается в ходе выполняемого действия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- Классификация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-Что общего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- Закончи фразу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</a:tr>
              <a:tr h="684364">
                <a:tc>
                  <a:txBody>
                    <a:bodyPr/>
                    <a:lstStyle/>
                    <a:p>
                      <a:r>
                        <a:rPr lang="ru-RU" sz="1100" b="1" u="none" dirty="0" smtClean="0">
                          <a:solidFill>
                            <a:srgbClr val="002060"/>
                          </a:solidFill>
                          <a:latin typeface="+mn-lt"/>
                          <a:hlinkClick r:id="rId5" action="ppaction://hlinksldjump"/>
                        </a:rPr>
                        <a:t>Применение</a:t>
                      </a:r>
                      <a:r>
                        <a:rPr lang="ru-RU" sz="1100" b="1" u="none" baseline="0" dirty="0" smtClean="0">
                          <a:solidFill>
                            <a:srgbClr val="002060"/>
                          </a:solidFill>
                          <a:latin typeface="+mn-lt"/>
                          <a:hlinkClick r:id="rId5" action="ppaction://hlinksldjump"/>
                        </a:rPr>
                        <a:t> </a:t>
                      </a:r>
                    </a:p>
                    <a:p>
                      <a:r>
                        <a:rPr lang="ru-RU" sz="1100" b="1" u="none" baseline="0" dirty="0" smtClean="0">
                          <a:solidFill>
                            <a:srgbClr val="002060"/>
                          </a:solidFill>
                          <a:latin typeface="+mn-lt"/>
                          <a:hlinkClick r:id="rId5" action="ppaction://hlinksldjump"/>
                        </a:rPr>
                        <a:t>в знакомых условиях </a:t>
                      </a:r>
                      <a:endParaRPr lang="ru-RU" sz="1100" b="1" u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самостоятельное преобразование усвоенной информации по теме «Планеты солнечной системы» в знакомых условиях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- Заполнить таблицу</a:t>
                      </a:r>
                    </a:p>
                    <a:p>
                      <a:pPr algn="just"/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-Таблица соответствий</a:t>
                      </a:r>
                    </a:p>
                    <a:p>
                      <a:pPr algn="just"/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-Допиши основное п</a:t>
                      </a:r>
                      <a:r>
                        <a:rPr lang="ru-RU" sz="1100" b="1" i="0" u="none" strike="noStrike" cap="none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ризнаки планет, по которым их легко узнать</a:t>
                      </a:r>
                      <a:r>
                        <a:rPr lang="ru-RU" sz="1100" b="1" i="0" u="none" strike="noStrike" cap="none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</a:tr>
              <a:tr h="540287">
                <a:tc>
                  <a:txBody>
                    <a:bodyPr/>
                    <a:lstStyle/>
                    <a:p>
                      <a:r>
                        <a:rPr lang="ru-RU" sz="1100" b="1" u="none" dirty="0" smtClean="0">
                          <a:solidFill>
                            <a:srgbClr val="002060"/>
                          </a:solidFill>
                          <a:latin typeface="+mn-lt"/>
                          <a:hlinkClick r:id="rId6" action="ppaction://hlinksldjump"/>
                        </a:rPr>
                        <a:t>Применение </a:t>
                      </a:r>
                    </a:p>
                    <a:p>
                      <a:r>
                        <a:rPr lang="ru-RU" sz="1100" b="1" u="none" dirty="0" smtClean="0">
                          <a:solidFill>
                            <a:srgbClr val="002060"/>
                          </a:solidFill>
                          <a:latin typeface="+mn-lt"/>
                          <a:hlinkClick r:id="rId6" action="ppaction://hlinksldjump"/>
                        </a:rPr>
                        <a:t>в новых условиях </a:t>
                      </a:r>
                      <a:endParaRPr lang="ru-RU" sz="1100" b="1" u="none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самостоятельное преобразование усвоенной информации по теме «Планеты солнечной системы» в   новых условиях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-Сочини сказку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-</a:t>
                      </a:r>
                      <a:r>
                        <a:rPr lang="ru-RU" sz="1100" b="1" i="0" u="none" strike="noStrike" cap="none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Нарисуй «планету мечты»</a:t>
                      </a:r>
                      <a:endParaRPr lang="ru-RU" sz="1100" b="1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  <a:p>
                      <a:pPr algn="just"/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-Составь алгоритм 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</a:tr>
            </a:tbl>
          </a:graphicData>
        </a:graphic>
      </p:graphicFrame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250" y="0"/>
            <a:ext cx="7717500" cy="571486"/>
          </a:xfrm>
        </p:spPr>
        <p:txBody>
          <a:bodyPr/>
          <a:lstStyle/>
          <a:p>
            <a:r>
              <a:rPr lang="ru-RU" dirty="0" smtClean="0"/>
              <a:t>Уровень узнавания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571486"/>
          <a:ext cx="7643865" cy="4000528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547955"/>
                <a:gridCol w="2547955"/>
                <a:gridCol w="2547955"/>
              </a:tblGrid>
              <a:tr h="354745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Вид упражнения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Инструкция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к выполнению 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Критерии оценивания 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</a:tr>
              <a:tr h="1064235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1.Ввод текста</a:t>
                      </a:r>
                      <a:r>
                        <a:rPr lang="ru-RU" sz="12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1" baseline="0" dirty="0" smtClean="0">
                          <a:solidFill>
                            <a:srgbClr val="002060"/>
                          </a:solidFill>
                          <a:latin typeface="+mn-lt"/>
                          <a:hlinkClick r:id="rId2"/>
                        </a:rPr>
                        <a:t>https://learningapps.org/watch?v=p32q9yhjt22</a:t>
                      </a:r>
                      <a:endParaRPr lang="ru-RU" sz="1200" b="1" baseline="0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  <a:p>
                      <a:pPr marL="342900" indent="-342900">
                        <a:buNone/>
                      </a:pPr>
                      <a:endParaRPr lang="ru-RU" sz="1200" b="0" baseline="0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1. Нажать на ссылку</a:t>
                      </a:r>
                    </a:p>
                    <a:p>
                      <a:pPr algn="l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2. Прочитать задание</a:t>
                      </a:r>
                    </a:p>
                    <a:p>
                      <a:pPr algn="l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3. Выполнить задание</a:t>
                      </a:r>
                    </a:p>
                    <a:p>
                      <a:pPr algn="l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4. Запомнить количество попыток </a:t>
                      </a:r>
                    </a:p>
                    <a:p>
                      <a:pPr algn="l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5.Оценить себя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 балл – выполнено задание с 1ой попытки </a:t>
                      </a:r>
                    </a:p>
                    <a:p>
                      <a:pPr algn="l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0 баллов – во всех остальных случаях 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</a:tr>
              <a:tr h="9989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2.Найти пару</a:t>
                      </a:r>
                    </a:p>
                    <a:p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+mn-lt"/>
                          <a:hlinkClick r:id="rId3"/>
                        </a:rPr>
                        <a:t>https://learningapps.org/watch?v=pz74hxbvt22</a:t>
                      </a:r>
                      <a:endParaRPr lang="ru-RU" sz="1200" b="1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  <a:p>
                      <a:endParaRPr lang="ru-RU" sz="1200" b="0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  <a:p>
                      <a:endParaRPr lang="ru-RU" sz="12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1. Нажать на ссылку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2. Прочитать задание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3. Выполнить задание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4. Запомнить количество попыток 5.Оценить себя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 балл – выполнено задание с 1ой попытки 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0 баллов – во всех остальных случаях 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</a:tr>
              <a:tr h="15757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3.Рассмотрите иллюстрацию</a:t>
                      </a:r>
                    </a:p>
                    <a:p>
                      <a:endParaRPr lang="ru-RU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1. Учитель показывает рисунки и задает вопрос «Что изображено на рисунке». Какая</a:t>
                      </a:r>
                      <a:r>
                        <a:rPr lang="ru-RU" sz="12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тема нашего урока?</a:t>
                      </a:r>
                      <a:endParaRPr lang="ru-RU" sz="1200" b="0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2. Обучающиеся отвечают.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3.Оценивают себя в соответствии с критериями оценивания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 балл – отвечают правильно, что изображено на рисунке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0 баллов – во всех остальных случаях</a:t>
                      </a:r>
                    </a:p>
                    <a:p>
                      <a:endParaRPr lang="ru-RU" sz="120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/>
          <a:srcRect l="9609" t="19102" r="24604" b="25706"/>
          <a:stretch>
            <a:fillRect/>
          </a:stretch>
        </p:blipFill>
        <p:spPr bwMode="auto">
          <a:xfrm>
            <a:off x="1071538" y="3357568"/>
            <a:ext cx="2017272" cy="951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>
            <a:hlinkClick r:id="rId5" action="ppaction://hlinksldjump"/>
          </p:cNvPr>
          <p:cNvSpPr/>
          <p:nvPr/>
        </p:nvSpPr>
        <p:spPr>
          <a:xfrm>
            <a:off x="8429652" y="4572014"/>
            <a:ext cx="428628" cy="4286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250" y="0"/>
            <a:ext cx="7717500" cy="642924"/>
          </a:xfrm>
        </p:spPr>
        <p:txBody>
          <a:bodyPr/>
          <a:lstStyle/>
          <a:p>
            <a:r>
              <a:rPr lang="ru-RU" dirty="0" smtClean="0"/>
              <a:t>Уровень воспроизведения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571486"/>
          <a:ext cx="7715304" cy="4071966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571768"/>
                <a:gridCol w="2643206"/>
                <a:gridCol w="2500330"/>
              </a:tblGrid>
              <a:tr h="306065"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Вид упражнения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Инструкция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к выполнению 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Критерии оценивания 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</a:tr>
              <a:tr h="957820">
                <a:tc>
                  <a:txBody>
                    <a:bodyPr/>
                    <a:lstStyle/>
                    <a:p>
                      <a:pPr marL="342900" marR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1.Заполни пропуски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1" baseline="0" dirty="0" smtClean="0">
                          <a:solidFill>
                            <a:srgbClr val="002060"/>
                          </a:solidFill>
                          <a:latin typeface="+mn-lt"/>
                          <a:hlinkClick r:id="rId2"/>
                        </a:rPr>
                        <a:t>https://learningapps.org/watch?v=p1hwawx5c22</a:t>
                      </a:r>
                      <a:endParaRPr lang="ru-RU" sz="1200" b="1" baseline="0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  <a:p>
                      <a:pPr marL="342900" marR="0" indent="-34290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ru-RU" sz="1200" b="0" baseline="0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  <a:p>
                      <a:pPr algn="just"/>
                      <a:endParaRPr lang="ru-RU" sz="12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1. Нажать на ссылку</a:t>
                      </a:r>
                    </a:p>
                    <a:p>
                      <a:pPr algn="just"/>
                      <a:r>
                        <a:rPr lang="ru-RU" sz="11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2. Прочитать задание</a:t>
                      </a:r>
                    </a:p>
                    <a:p>
                      <a:pPr algn="just"/>
                      <a:r>
                        <a:rPr lang="ru-RU" sz="11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3. Выполнить задание</a:t>
                      </a:r>
                    </a:p>
                    <a:p>
                      <a:pPr algn="just"/>
                      <a:r>
                        <a:rPr lang="ru-RU" sz="11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4. Запомнить количество попыток</a:t>
                      </a:r>
                    </a:p>
                    <a:p>
                      <a:pPr algn="just"/>
                      <a:r>
                        <a:rPr lang="ru-RU" sz="11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5.Оценить себя</a:t>
                      </a:r>
                      <a:endParaRPr lang="ru-RU" sz="11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 балл – выполнено задание с 1ой попытки </a:t>
                      </a:r>
                    </a:p>
                    <a:p>
                      <a:pPr algn="just"/>
                      <a:r>
                        <a:rPr lang="ru-RU" sz="11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0 баллов – во всех остальных случаях </a:t>
                      </a:r>
                      <a:endParaRPr lang="ru-RU" sz="11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</a:tr>
              <a:tr h="95782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2.Простой порядок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1" baseline="0" dirty="0" smtClean="0">
                          <a:solidFill>
                            <a:srgbClr val="002060"/>
                          </a:solidFill>
                          <a:latin typeface="+mn-lt"/>
                          <a:hlinkClick r:id="rId3"/>
                        </a:rPr>
                        <a:t>https://learningapps.org/watch?v=ppwg3f7cn22</a:t>
                      </a:r>
                      <a:endParaRPr lang="ru-RU" sz="1200" b="1" baseline="0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  <a:p>
                      <a:pPr algn="just"/>
                      <a:endParaRPr lang="ru-RU" sz="1200" b="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1. Нажать на ссылку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2. Прочитать задание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3. Выполнить задание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4. Запомнить количество попыток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5.Оценить себя 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 балл – выполнено задание с 1ой попытки 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0 баллов – во всех остальных случаях 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</a:tr>
              <a:tr h="1754221">
                <a:tc>
                  <a:txBody>
                    <a:bodyPr/>
                    <a:lstStyle/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3.Опиши предмет по плану</a:t>
                      </a:r>
                    </a:p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1. Какой это </a:t>
                      </a:r>
                      <a:r>
                        <a:rPr lang="ru-RU" sz="1200" b="0" i="0" u="none" strike="noStrike" cap="none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космический объект</a:t>
                      </a:r>
                      <a:r>
                        <a:rPr lang="ru-RU" sz="12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: </a:t>
                      </a:r>
                      <a:r>
                        <a:rPr lang="ru-RU" sz="1200" b="0" i="0" u="none" strike="noStrike" cap="none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планета </a:t>
                      </a:r>
                      <a:r>
                        <a:rPr lang="ru-RU" sz="12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или </a:t>
                      </a:r>
                      <a:r>
                        <a:rPr lang="ru-RU" sz="1200" b="0" i="0" u="none" strike="noStrike" cap="none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звезда</a:t>
                      </a:r>
                      <a:r>
                        <a:rPr lang="ru-RU" sz="12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?</a:t>
                      </a:r>
                    </a:p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2.Какая это планета с жизнью или нет?</a:t>
                      </a:r>
                    </a:p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3. Является ли она планетой млечного пути?</a:t>
                      </a:r>
                    </a:p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предложенному учителем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1.</a:t>
                      </a:r>
                      <a:r>
                        <a:rPr lang="ru-RU" sz="12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Учителем называется или показывается изображение предмета.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2. Учителем показывается план описания предмета.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3. Обучающиеся описывают предмет по предложенному плану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4.Оценить себя в соответствии с критериями оценивания 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 балла – предмет описан в соответствии со всем планом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 балл – предмет описан на 50% предложенного плана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0 баллов – предмет описан менее чем на 50% плана или  предмет не описан совсем </a:t>
                      </a:r>
                    </a:p>
                  </a:txBody>
                  <a:tcPr marL="68580" marR="68580"/>
                </a:tc>
              </a:tr>
            </a:tbl>
          </a:graphicData>
        </a:graphic>
      </p:graphicFrame>
      <p:sp>
        <p:nvSpPr>
          <p:cNvPr id="5" name="Овал 4">
            <a:hlinkClick r:id="rId4" action="ppaction://hlinksldjump"/>
          </p:cNvPr>
          <p:cNvSpPr/>
          <p:nvPr/>
        </p:nvSpPr>
        <p:spPr>
          <a:xfrm>
            <a:off x="8429652" y="4572014"/>
            <a:ext cx="428628" cy="4286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250" y="0"/>
            <a:ext cx="7717500" cy="642924"/>
          </a:xfrm>
        </p:spPr>
        <p:txBody>
          <a:bodyPr/>
          <a:lstStyle/>
          <a:p>
            <a:r>
              <a:rPr lang="ru-RU" dirty="0" smtClean="0"/>
              <a:t>Уровень понимания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9" y="500048"/>
          <a:ext cx="8143931" cy="4400552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505600"/>
                <a:gridCol w="3637935"/>
                <a:gridCol w="3000396"/>
              </a:tblGrid>
              <a:tr h="28575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Вид упражнения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Инструкция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к выполнению 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Критерии оценивания 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</a:tr>
              <a:tr h="1000132">
                <a:tc>
                  <a:txBody>
                    <a:bodyPr/>
                    <a:lstStyle/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1.Классификация</a:t>
                      </a:r>
                    </a:p>
                    <a:p>
                      <a:pPr marL="0" marR="0" indent="0" algn="just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+mn-lt"/>
                          <a:hlinkClick r:id="rId2"/>
                        </a:rPr>
                        <a:t>https://learningapps.org/watch?v=pfa5ao9u222</a:t>
                      </a:r>
                      <a:endParaRPr lang="ru-RU" sz="1200" b="1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1. Нажать на ссылку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2. Прочитать задание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3. Выполнить задание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4. Запомнить количество попыток 5.Оценить себя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 балла – выполнено задание с 1ой попытки 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 балла –со 2-ой попытки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 балл –с 3-ей попытки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0 баллов – во всех остальных случаях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</a:tr>
              <a:tr h="577876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2.Что общего </a:t>
                      </a:r>
                    </a:p>
                    <a:p>
                      <a:pPr algn="just"/>
                      <a:endParaRPr lang="ru-RU" sz="12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1.</a:t>
                      </a:r>
                      <a:r>
                        <a:rPr lang="ru-RU" sz="12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Учителем называется или показывается изображение двух (трех) предметов (объектов).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2. Учителем задается вопрос «Что общего между этими предметами (объектами). Ответ обоснуйте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3. Обучающиеся пытается найти общее в двух предметах.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4.Оценить себя в соответствии с критериями оценивания 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 балла – найдены и обоснованы все общие черты предметов (объектов)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 балла – найдены и обоснованы 75%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 балл – найдены и обоснованы 50%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0 баллов – во всех остальных случаях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</a:tr>
              <a:tr h="577876"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3.Закончи фразу</a:t>
                      </a:r>
                    </a:p>
                    <a:p>
                      <a:pPr marL="0" indent="0" algn="just">
                        <a:buNone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</a:rPr>
                        <a:t>Солнце - это звезда …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1.</a:t>
                      </a:r>
                      <a:r>
                        <a:rPr lang="ru-RU" sz="12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Учителем называется или раздаёт</a:t>
                      </a:r>
                      <a:r>
                        <a:rPr lang="ru-RU" sz="12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на карточках незаконченную фразу</a:t>
                      </a: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2. Обучающиеся заканчиваю фразу и поясняют почему они заделали это именно так.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4.Оценить себя в соответствии с критериями оценивания 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 балла – предмет описан в соответствии со всем планом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 балл – предмет описан на 50% предложенного плана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0 баллов – предмет описан менее чем на 50% плана или  предмет не описан совсем </a:t>
                      </a:r>
                    </a:p>
                  </a:txBody>
                  <a:tcPr marL="68580" marR="68580"/>
                </a:tc>
              </a:tr>
            </a:tbl>
          </a:graphicData>
        </a:graphic>
      </p:graphicFrame>
      <p:sp>
        <p:nvSpPr>
          <p:cNvPr id="5" name="Овал 4">
            <a:hlinkClick r:id="rId3" action="ppaction://hlinksldjump"/>
          </p:cNvPr>
          <p:cNvSpPr/>
          <p:nvPr/>
        </p:nvSpPr>
        <p:spPr>
          <a:xfrm>
            <a:off x="8501090" y="4572014"/>
            <a:ext cx="428628" cy="4286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s://free-png.ru/wp-content/uploads/2022/07/free-png.ru-83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214560"/>
            <a:ext cx="570600" cy="563468"/>
          </a:xfrm>
          <a:prstGeom prst="rect">
            <a:avLst/>
          </a:prstGeom>
          <a:noFill/>
        </p:spPr>
      </p:pic>
      <p:pic>
        <p:nvPicPr>
          <p:cNvPr id="5130" name="Picture 10" descr="https://klike.net/uploads/posts/2019-12/1576140020_5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2786064"/>
            <a:ext cx="655694" cy="64294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250" y="142858"/>
            <a:ext cx="7930716" cy="780542"/>
          </a:xfrm>
        </p:spPr>
        <p:txBody>
          <a:bodyPr/>
          <a:lstStyle/>
          <a:p>
            <a:r>
              <a:rPr lang="ru-RU" dirty="0" smtClean="0"/>
              <a:t>Уровень применения в знакомых условиях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6" y="714362"/>
          <a:ext cx="7715304" cy="4034792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071702"/>
                <a:gridCol w="2571768"/>
                <a:gridCol w="3071834"/>
              </a:tblGrid>
              <a:tr h="28575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Вид упражнения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Инструкция</a:t>
                      </a:r>
                      <a:r>
                        <a:rPr lang="ru-RU" sz="12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к выполнению 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Критерии оценивания 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</a:tr>
              <a:tr h="5305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1.Заполнить таблицу</a:t>
                      </a:r>
                    </a:p>
                    <a:p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+mn-lt"/>
                          <a:hlinkClick r:id="rId2"/>
                        </a:rPr>
                        <a:t>https://learningapps.org/watch?v=pu3xv44m322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1. Нажать на ссылку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2. Прочитать задание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3. Выполнить задание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4. Запомнить количество попыток 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5.Оценить себя 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4 балла - с 1ой попытки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 балла –со 2-ой попытки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 балла –с 3-ей попытки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 балл – с 4ой попытки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0 баллов – во всех остальных случаях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</a:tr>
              <a:tr h="5305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2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2.Таблица соответствий</a:t>
                      </a:r>
                    </a:p>
                    <a:p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+mn-lt"/>
                          <a:hlinkClick r:id="rId3"/>
                        </a:rPr>
                        <a:t>https://learningapps.org/watch?v=p42ngdkkk22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1. Нажать на ссылку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2. Прочитать задание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3. Выполнить задание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4. Запомнить количество попыток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5.Оценить себя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4 балла - с 1ой попытки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 балла – со 2-ой попытки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 балла – с 3-ей попытки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 балл – с 4ой попытки</a:t>
                      </a:r>
                    </a:p>
                    <a:p>
                      <a:pPr algn="just"/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0 баллов – во всех остальных случаях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</a:tr>
              <a:tr h="530556"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3.Допиши  основные п</a:t>
                      </a:r>
                      <a:r>
                        <a:rPr lang="ru-RU" sz="1200" b="0" i="0" u="none" strike="noStrike" cap="none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ризнаки планет, по которым их легко узнать</a:t>
                      </a:r>
                      <a:r>
                        <a:rPr lang="ru-RU" sz="1200" b="0" i="0" u="none" strike="noStrike" cap="none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в выбранной карточке.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1. Выбрать одну из 3х карточек.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2. Прочитать задание.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3. Дописать п</a:t>
                      </a:r>
                      <a:r>
                        <a:rPr lang="ru-RU" sz="1200" b="0" i="0" u="none" strike="noStrike" cap="none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ризнаки планет, по которым их легко узнать</a:t>
                      </a: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.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4.Оценить себя в соответствии с критериями оценивания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4 балла –соответствует эталону на 100% (не допущены ошибки)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 балла – соответствует эталону на 75% (допущена 1-2 ошибки)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 балла –соответствует эталону на 50 % (допущены 3-4 ошибки)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 балл –соответствует эталону на 30 % (допущены 5 ошибок)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0 баллов – во всех остальных случаях</a:t>
                      </a:r>
                      <a:endParaRPr lang="ru-RU" sz="12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</a:tr>
            </a:tbl>
          </a:graphicData>
        </a:graphic>
      </p:graphicFrame>
      <p:sp>
        <p:nvSpPr>
          <p:cNvPr id="5" name="Овал 4">
            <a:hlinkClick r:id="rId4" action="ppaction://hlinksldjump"/>
          </p:cNvPr>
          <p:cNvSpPr/>
          <p:nvPr/>
        </p:nvSpPr>
        <p:spPr>
          <a:xfrm>
            <a:off x="8429652" y="4572014"/>
            <a:ext cx="428628" cy="4286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14296"/>
            <a:ext cx="7358114" cy="571504"/>
          </a:xfrm>
        </p:spPr>
        <p:txBody>
          <a:bodyPr/>
          <a:lstStyle/>
          <a:p>
            <a:r>
              <a:rPr lang="ru-RU" dirty="0" smtClean="0"/>
              <a:t>Уровень применения в новых условиях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8662" y="785800"/>
          <a:ext cx="7500990" cy="4000872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643074"/>
                <a:gridCol w="2928958"/>
                <a:gridCol w="2928958"/>
              </a:tblGrid>
              <a:tr h="271826"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Вид упражнения</a:t>
                      </a:r>
                      <a:r>
                        <a:rPr lang="ru-RU" sz="11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Инструкция</a:t>
                      </a:r>
                      <a:r>
                        <a:rPr lang="ru-RU" sz="1100" b="1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 к выполнению 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Критерии оценивания 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8580" marR="68580"/>
                </a:tc>
              </a:tr>
              <a:tr h="1214446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1. Сочини сказку про</a:t>
                      </a:r>
                      <a:r>
                        <a:rPr lang="ru-RU" sz="900" b="0" baseline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 </a:t>
                      </a:r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Планеты солнечной системы</a:t>
                      </a:r>
                      <a:endParaRPr lang="ru-RU" sz="900" b="0" dirty="0">
                        <a:solidFill>
                          <a:srgbClr val="00206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1.Придумать главного и второстепенных героев для своей сказки.</a:t>
                      </a:r>
                    </a:p>
                    <a:p>
                      <a:pPr algn="just"/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2. Придумать препятствия, которые они преодолевают.</a:t>
                      </a:r>
                    </a:p>
                    <a:p>
                      <a:pPr algn="just"/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3. Сюжет и герои должны быть связаны с предложенной темой.</a:t>
                      </a:r>
                    </a:p>
                    <a:p>
                      <a:pPr algn="just"/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4. Написать вывод - жизненные уроки, которые персонаж извлекает в итоге. </a:t>
                      </a:r>
                    </a:p>
                    <a:p>
                      <a:pPr algn="just"/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5. Придумать название собственной сказки</a:t>
                      </a:r>
                      <a:endParaRPr lang="ru-RU" sz="900" b="0" dirty="0">
                        <a:solidFill>
                          <a:srgbClr val="00206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«5» - вся предложенная структура сказки выдержана</a:t>
                      </a:r>
                    </a:p>
                    <a:p>
                      <a:pPr algn="just"/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«4» - имеются незначительные замечания по структуре сказки </a:t>
                      </a:r>
                    </a:p>
                    <a:p>
                      <a:pPr algn="just"/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«3» - имеются значительные недочеты по структуре сказки </a:t>
                      </a:r>
                    </a:p>
                    <a:p>
                      <a:pPr algn="just"/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  <a:cs typeface="Arial" pitchFamily="34" charset="0"/>
                        </a:rPr>
                        <a:t>«2» - сказка не соответствует предложенной структуре </a:t>
                      </a:r>
                      <a:endParaRPr lang="ru-RU" sz="900" b="0" dirty="0">
                        <a:solidFill>
                          <a:srgbClr val="002060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68580" marR="68580"/>
                </a:tc>
              </a:tr>
              <a:tr h="12144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900" b="0" i="0" u="none" strike="noStrike" cap="none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2.Нарисуй «планету мечты»</a:t>
                      </a:r>
                    </a:p>
                    <a:p>
                      <a:endParaRPr lang="ru-RU" sz="9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1. На альбомной листе нарисовать сваю «</a:t>
                      </a:r>
                      <a:r>
                        <a:rPr lang="ru-RU" sz="900" b="0" i="0" u="none" strike="noStrike" cap="none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планету мечты»</a:t>
                      </a:r>
                      <a:r>
                        <a:rPr lang="ru-RU" sz="900" b="0" i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.</a:t>
                      </a:r>
                    </a:p>
                    <a:p>
                      <a:pPr algn="just"/>
                      <a:r>
                        <a:rPr lang="ru-RU" sz="900" b="0" i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2.С помощью карандашей, фломастеров, а также должна</a:t>
                      </a:r>
                      <a:r>
                        <a:rPr lang="ru-RU" sz="900" b="0" i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быть </a:t>
                      </a:r>
                      <a:r>
                        <a:rPr lang="ru-RU" sz="900" b="0" i="0" u="none" strike="noStrike" cap="none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Законченность работы.</a:t>
                      </a:r>
                      <a:endParaRPr lang="ru-RU" sz="900" b="0" i="0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  <a:p>
                      <a:pPr algn="just"/>
                      <a:r>
                        <a:rPr lang="ru-RU" sz="900" b="0" i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3. Учесть, что должно</a:t>
                      </a:r>
                      <a:r>
                        <a:rPr lang="ru-RU" sz="900" b="0" i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быть</a:t>
                      </a:r>
                      <a:r>
                        <a:rPr lang="ru-RU" sz="900" b="0" i="0" u="none" strike="noStrike" cap="none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ru-RU" sz="900" b="0" i="0" u="none" strike="noStrike" cap="none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наличия сюжета в работе также красочность оригинальность.</a:t>
                      </a:r>
                      <a:endParaRPr lang="ru-RU" sz="900" b="0" i="0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5» - соблюдены все требования.</a:t>
                      </a:r>
                    </a:p>
                    <a:p>
                      <a:pPr algn="just"/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«4» - имеются замечания по эстетике представления.</a:t>
                      </a:r>
                    </a:p>
                    <a:p>
                      <a:pPr algn="just"/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«3» - имеются замечания по эстетике представления, не наблюдается сюжет в работе</a:t>
                      </a:r>
                      <a:r>
                        <a:rPr lang="ru-RU" sz="9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.</a:t>
                      </a:r>
                      <a:endParaRPr lang="ru-RU" sz="900" b="0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  <a:p>
                      <a:pPr algn="just"/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«2» -</a:t>
                      </a:r>
                      <a:r>
                        <a:rPr lang="ru-RU" sz="9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имеются замечания по эстетике представления, не наблюдается сюжет в работе, нету законченности работы</a:t>
                      </a:r>
                      <a:r>
                        <a:rPr lang="ru-RU" sz="9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.</a:t>
                      </a:r>
                      <a:endParaRPr lang="ru-RU" sz="900" b="0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</a:tr>
              <a:tr h="363877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3.Составить алгоритм изучения планет солнечной системы </a:t>
                      </a:r>
                      <a:endParaRPr lang="ru-RU" sz="9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1. Придумать логику изучения планет солнечной системы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2. На листе А4 написать по пунктам как изучить данную тему</a:t>
                      </a: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«5» - алгоритм отражает в полном объеме особенности изучения темы…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«4» - имеются незначительные замечания в нарушении логики созданного алгоритма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«3» - имеются значительные замечания в нарушении логики созданного алгоритма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«2» - предложенный алгоритм нелогичен при изучении </a:t>
                      </a:r>
                    </a:p>
                  </a:txBody>
                  <a:tcPr marL="68580" marR="68580"/>
                </a:tc>
              </a:tr>
            </a:tbl>
          </a:graphicData>
        </a:graphic>
      </p:graphicFrame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8501090" y="4500576"/>
            <a:ext cx="428628" cy="4286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d Energy Supplier Pitch Deck by Slidesgo">
  <a:themeElements>
    <a:clrScheme name="Simple Light">
      <a:dk1>
        <a:srgbClr val="2E3338"/>
      </a:dk1>
      <a:lt1>
        <a:srgbClr val="F6EFDC"/>
      </a:lt1>
      <a:dk2>
        <a:srgbClr val="164A4A"/>
      </a:dk2>
      <a:lt2>
        <a:srgbClr val="3F4853"/>
      </a:lt2>
      <a:accent1>
        <a:srgbClr val="81B5A8"/>
      </a:accent1>
      <a:accent2>
        <a:srgbClr val="ADDBD0"/>
      </a:accent2>
      <a:accent3>
        <a:srgbClr val="454318"/>
      </a:accent3>
      <a:accent4>
        <a:srgbClr val="FFFFFF"/>
      </a:accent4>
      <a:accent5>
        <a:srgbClr val="FFFFFF"/>
      </a:accent5>
      <a:accent6>
        <a:srgbClr val="FFFFFF"/>
      </a:accent6>
      <a:hlink>
        <a:srgbClr val="2E333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1267</Words>
  <Application>Microsoft Office PowerPoint</Application>
  <PresentationFormat>Экран (16:9)</PresentationFormat>
  <Paragraphs>196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Wind Energy Supplier Pitch Deck by Slidesgo</vt:lpstr>
      <vt:lpstr>Планеты солнечной системы уровневые учебные задания для учеников 4 класса  </vt:lpstr>
      <vt:lpstr>Пояснительная записка</vt:lpstr>
      <vt:lpstr>Структура разработанных уровневых заданий </vt:lpstr>
      <vt:lpstr>Уровень узнавания </vt:lpstr>
      <vt:lpstr>Уровень воспроизведения </vt:lpstr>
      <vt:lpstr>Уровень понимания </vt:lpstr>
      <vt:lpstr>Уровень применения в знакомых условиях </vt:lpstr>
      <vt:lpstr>Уровень применения в новых условиях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 ENERGY SUPPLIER PITCH DECK</dc:title>
  <cp:lastModifiedBy>админ</cp:lastModifiedBy>
  <cp:revision>14</cp:revision>
  <dcterms:modified xsi:type="dcterms:W3CDTF">2022-12-15T15:42:44Z</dcterms:modified>
</cp:coreProperties>
</file>