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8" r:id="rId2"/>
    <p:sldId id="257" r:id="rId3"/>
    <p:sldId id="258" r:id="rId4"/>
    <p:sldId id="260" r:id="rId5"/>
    <p:sldId id="262" r:id="rId6"/>
    <p:sldId id="261" r:id="rId7"/>
    <p:sldId id="263" r:id="rId8"/>
    <p:sldId id="264" r:id="rId9"/>
    <p:sldId id="265" r:id="rId10"/>
    <p:sldId id="266" r:id="rId11"/>
    <p:sldId id="256" r:id="rId12"/>
    <p:sldId id="269" r:id="rId13"/>
    <p:sldId id="276" r:id="rId14"/>
    <p:sldId id="271" r:id="rId15"/>
    <p:sldId id="272" r:id="rId16"/>
    <p:sldId id="267" r:id="rId17"/>
    <p:sldId id="270" r:id="rId18"/>
    <p:sldId id="273" r:id="rId19"/>
    <p:sldId id="274" r:id="rId20"/>
    <p:sldId id="275" r:id="rId21"/>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8FB4FF"/>
    <a:srgbClr val="E1EDF7"/>
    <a:srgbClr val="CCE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39" autoAdjust="0"/>
    <p:restoredTop sz="94660"/>
  </p:normalViewPr>
  <p:slideViewPr>
    <p:cSldViewPr snapToGrid="0">
      <p:cViewPr varScale="1">
        <p:scale>
          <a:sx n="73" d="100"/>
          <a:sy n="73" d="100"/>
        </p:scale>
        <p:origin x="618"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3037830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2564310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420860094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39792986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387863596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6CAE23AD-64F2-48D8-B2FB-5E7E07324FCA}" type="datetimeFigureOut">
              <a:rPr lang="ru-RU" smtClean="0"/>
              <a:t>13.12.2021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145196825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6CAE23AD-64F2-48D8-B2FB-5E7E07324FCA}" type="datetimeFigureOut">
              <a:rPr lang="ru-RU" smtClean="0"/>
              <a:t>13.12.2021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38534140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6CAE23AD-64F2-48D8-B2FB-5E7E07324FCA}" type="datetimeFigureOut">
              <a:rPr lang="ru-RU" smtClean="0"/>
              <a:t>13.12.2021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472107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6CAE23AD-64F2-48D8-B2FB-5E7E07324FCA}" type="datetimeFigureOut">
              <a:rPr lang="ru-RU" smtClean="0"/>
              <a:t>13.12.2021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279602816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CAE23AD-64F2-48D8-B2FB-5E7E07324FCA}" type="datetimeFigureOut">
              <a:rPr lang="ru-RU" smtClean="0"/>
              <a:t>13.12.2021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375256516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6CAE23AD-64F2-48D8-B2FB-5E7E07324FCA}" type="datetimeFigureOut">
              <a:rPr lang="ru-RU" smtClean="0"/>
              <a:t>13.12.2021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2BB4217-3EA5-4EBB-9AA6-65A415E58E84}" type="slidenum">
              <a:rPr lang="ru-RU" smtClean="0"/>
              <a:t>‹#›</a:t>
            </a:fld>
            <a:endParaRPr lang="ru-RU"/>
          </a:p>
        </p:txBody>
      </p:sp>
    </p:spTree>
    <p:extLst>
      <p:ext uri="{BB962C8B-B14F-4D97-AF65-F5344CB8AC3E}">
        <p14:creationId xmlns:p14="http://schemas.microsoft.com/office/powerpoint/2010/main" val="194734470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19000">
              <a:schemeClr val="accent1">
                <a:lumMod val="5000"/>
                <a:lumOff val="95000"/>
              </a:schemeClr>
            </a:gs>
            <a:gs pos="44000">
              <a:srgbClr val="CCECFF"/>
            </a:gs>
            <a:gs pos="81000">
              <a:srgbClr val="B8D1FB"/>
            </a:gs>
            <a:gs pos="99000">
              <a:srgbClr val="8FB4FF"/>
            </a:gs>
          </a:gsLst>
          <a:lin ang="18900000" scaled="1"/>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AE23AD-64F2-48D8-B2FB-5E7E07324FCA}" type="datetimeFigureOut">
              <a:rPr lang="ru-RU" smtClean="0"/>
              <a:t>13.12.2021</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2BB4217-3EA5-4EBB-9AA6-65A415E58E84}" type="slidenum">
              <a:rPr lang="ru-RU" smtClean="0"/>
              <a:t>‹#›</a:t>
            </a:fld>
            <a:endParaRPr lang="ru-RU"/>
          </a:p>
        </p:txBody>
      </p:sp>
    </p:spTree>
    <p:extLst>
      <p:ext uri="{BB962C8B-B14F-4D97-AF65-F5344CB8AC3E}">
        <p14:creationId xmlns:p14="http://schemas.microsoft.com/office/powerpoint/2010/main" val="105977413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3" Type="http://schemas.openxmlformats.org/officeDocument/2006/relationships/image" Target="../media/image13.png"/><Relationship Id="rId7" Type="http://schemas.openxmlformats.org/officeDocument/2006/relationships/image" Target="../media/image12.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1.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7.xml"/><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7.xml"/><Relationship Id="rId5" Type="http://schemas.openxmlformats.org/officeDocument/2006/relationships/image" Target="../media/image13.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6" Type="http://schemas.openxmlformats.org/officeDocument/2006/relationships/image" Target="../media/image5.png"/><Relationship Id="rId5" Type="http://schemas.openxmlformats.org/officeDocument/2006/relationships/image" Target="../media/image6.pn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9.png"/><Relationship Id="rId1" Type="http://schemas.openxmlformats.org/officeDocument/2006/relationships/slideLayout" Target="../slideLayouts/slideLayout7.xml"/><Relationship Id="rId6" Type="http://schemas.openxmlformats.org/officeDocument/2006/relationships/image" Target="../media/image17.png"/><Relationship Id="rId5" Type="http://schemas.openxmlformats.org/officeDocument/2006/relationships/image" Target="../media/image8.png"/><Relationship Id="rId4" Type="http://schemas.openxmlformats.org/officeDocument/2006/relationships/image" Target="../media/image1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Рисунок 2" descr="Шапка, Трилби, Чернить, Краев, Сгиб"/>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40462" y="0"/>
            <a:ext cx="1946275" cy="1271588"/>
          </a:xfrm>
          <a:prstGeom prst="rect">
            <a:avLst/>
          </a:prstGeom>
          <a:noFill/>
          <a:ln>
            <a:noFill/>
          </a:ln>
        </p:spPr>
      </p:pic>
      <p:sp>
        <p:nvSpPr>
          <p:cNvPr id="4" name="Прямоугольник 3"/>
          <p:cNvSpPr/>
          <p:nvPr/>
        </p:nvSpPr>
        <p:spPr>
          <a:xfrm>
            <a:off x="504569" y="361721"/>
            <a:ext cx="11442700" cy="6108211"/>
          </a:xfrm>
          <a:prstGeom prst="rect">
            <a:avLst/>
          </a:prstGeom>
        </p:spPr>
        <p:txBody>
          <a:bodyPr wrap="square">
            <a:spAutoFit/>
          </a:bodyPr>
          <a:lstStyle/>
          <a:p>
            <a:pPr algn="ctr">
              <a:lnSpc>
                <a:spcPct val="107000"/>
              </a:lnSpc>
              <a:spcAft>
                <a:spcPts val="0"/>
              </a:spcAft>
            </a:pPr>
            <a:r>
              <a:rPr lang="ru-RU" sz="3200" b="1" u="sng" dirty="0">
                <a:latin typeface="+mj-lt"/>
                <a:cs typeface="Times New Roman" panose="02020603050405020304" pitchFamily="18" charset="0"/>
              </a:rPr>
              <a:t>Задание </a:t>
            </a:r>
            <a:r>
              <a:rPr lang="ru-RU" sz="3200" b="1" u="sng" dirty="0" smtClean="0">
                <a:latin typeface="+mj-lt"/>
                <a:cs typeface="Times New Roman" panose="02020603050405020304" pitchFamily="18" charset="0"/>
              </a:rPr>
              <a:t>«Чёрной шляпы»:</a:t>
            </a:r>
          </a:p>
          <a:p>
            <a:pPr algn="ctr">
              <a:lnSpc>
                <a:spcPct val="107000"/>
              </a:lnSpc>
              <a:spcAft>
                <a:spcPts val="0"/>
              </a:spcAft>
            </a:pPr>
            <a:r>
              <a:rPr lang="ru-RU" sz="3200" b="1" dirty="0" smtClean="0">
                <a:latin typeface="+mj-lt"/>
                <a:ea typeface="Calibri" panose="020F0502020204030204" pitchFamily="34" charset="0"/>
                <a:cs typeface="Times New Roman" panose="02020603050405020304" pitchFamily="18" charset="0"/>
              </a:rPr>
              <a:t>(Критик)</a:t>
            </a:r>
          </a:p>
          <a:p>
            <a:pPr algn="ctr">
              <a:lnSpc>
                <a:spcPct val="107000"/>
              </a:lnSpc>
              <a:spcAft>
                <a:spcPts val="0"/>
              </a:spcAft>
            </a:pPr>
            <a:r>
              <a:rPr lang="ru-RU" sz="3200" b="1" dirty="0" smtClean="0">
                <a:latin typeface="+mj-lt"/>
                <a:ea typeface="Calibri" panose="020F0502020204030204" pitchFamily="34" charset="0"/>
                <a:cs typeface="Times New Roman" panose="02020603050405020304" pitchFamily="18" charset="0"/>
              </a:rPr>
              <a:t>Подумай, почему это нельзя делать. Акцент на критическое восприятие.</a:t>
            </a:r>
          </a:p>
          <a:p>
            <a:pPr>
              <a:spcAft>
                <a:spcPts val="0"/>
              </a:spcAft>
            </a:pPr>
            <a:r>
              <a:rPr lang="ru-RU" sz="2800" b="1" dirty="0" smtClean="0">
                <a:latin typeface="+mj-lt"/>
              </a:rPr>
              <a:t>Предложите </a:t>
            </a:r>
            <a:r>
              <a:rPr lang="ru-RU" sz="2800" b="1" dirty="0">
                <a:latin typeface="+mj-lt"/>
              </a:rPr>
              <a:t>способ(ы) разрешения конфликта на основе стратегий поведения Павлика.</a:t>
            </a:r>
            <a:endParaRPr lang="ru-RU" sz="2000" b="1" dirty="0">
              <a:latin typeface="+mj-lt"/>
              <a:ea typeface="Times New Roman" panose="02020603050405020304" pitchFamily="18" charset="0"/>
            </a:endParaRPr>
          </a:p>
          <a:p>
            <a:pPr fontAlgn="t">
              <a:lnSpc>
                <a:spcPct val="107000"/>
              </a:lnSpc>
              <a:spcAft>
                <a:spcPts val="0"/>
              </a:spcAft>
            </a:pPr>
            <a:r>
              <a:rPr lang="ru-RU" sz="2800" b="1" dirty="0">
                <a:latin typeface="+mj-lt"/>
                <a:ea typeface="Times New Roman" panose="02020603050405020304" pitchFamily="18" charset="0"/>
                <a:cs typeface="Times New Roman" panose="02020603050405020304" pitchFamily="18" charset="0"/>
              </a:rPr>
              <a:t> </a:t>
            </a:r>
            <a:endParaRPr lang="ru-RU" b="1" dirty="0">
              <a:latin typeface="+mj-lt"/>
              <a:ea typeface="Calibri" panose="020F0502020204030204" pitchFamily="34" charset="0"/>
              <a:cs typeface="Times New Roman" panose="02020603050405020304" pitchFamily="18" charset="0"/>
            </a:endParaRPr>
          </a:p>
          <a:p>
            <a:pPr>
              <a:spcAft>
                <a:spcPts val="0"/>
              </a:spcAft>
            </a:pPr>
            <a:r>
              <a:rPr lang="ru-RU" sz="2800" b="1" u="sng" dirty="0">
                <a:latin typeface="+mj-lt"/>
              </a:rPr>
              <a:t>Инструкция по выполнению задания</a:t>
            </a:r>
            <a:endParaRPr lang="ru-RU" sz="2400" b="1" dirty="0">
              <a:latin typeface="+mj-lt"/>
              <a:ea typeface="Times New Roman" panose="02020603050405020304" pitchFamily="18" charset="0"/>
            </a:endParaRPr>
          </a:p>
          <a:p>
            <a:pPr>
              <a:spcAft>
                <a:spcPts val="0"/>
              </a:spcAft>
            </a:pPr>
            <a:r>
              <a:rPr lang="ru-RU" sz="2800" b="1" dirty="0">
                <a:latin typeface="+mj-lt"/>
              </a:rPr>
              <a:t>1. Прочитайте текст.</a:t>
            </a:r>
            <a:endParaRPr lang="ru-RU" sz="2400" b="1" dirty="0">
              <a:latin typeface="+mj-lt"/>
              <a:ea typeface="Times New Roman" panose="02020603050405020304" pitchFamily="18" charset="0"/>
            </a:endParaRPr>
          </a:p>
          <a:p>
            <a:pPr>
              <a:spcAft>
                <a:spcPts val="0"/>
              </a:spcAft>
            </a:pPr>
            <a:r>
              <a:rPr lang="ru-RU" sz="2800" b="1" dirty="0">
                <a:latin typeface="+mj-lt"/>
              </a:rPr>
              <a:t>2. Прокомментируйте ситуацию с   Леной, бабушкой, братом.</a:t>
            </a:r>
            <a:endParaRPr lang="ru-RU" sz="2400" b="1" dirty="0">
              <a:latin typeface="+mj-lt"/>
              <a:ea typeface="Times New Roman" panose="02020603050405020304" pitchFamily="18" charset="0"/>
            </a:endParaRPr>
          </a:p>
          <a:p>
            <a:pPr>
              <a:spcAft>
                <a:spcPts val="0"/>
              </a:spcAft>
            </a:pPr>
            <a:r>
              <a:rPr lang="ru-RU" sz="2800" b="1" dirty="0">
                <a:latin typeface="+mj-lt"/>
              </a:rPr>
              <a:t>3. Выявите проблему. </a:t>
            </a:r>
            <a:endParaRPr lang="ru-RU" sz="2400" b="1" dirty="0">
              <a:latin typeface="+mj-lt"/>
              <a:ea typeface="Times New Roman" panose="02020603050405020304" pitchFamily="18" charset="0"/>
            </a:endParaRPr>
          </a:p>
          <a:p>
            <a:pPr>
              <a:spcAft>
                <a:spcPts val="0"/>
              </a:spcAft>
            </a:pPr>
            <a:r>
              <a:rPr lang="ru-RU" sz="2800" b="1" dirty="0">
                <a:latin typeface="+mj-lt"/>
              </a:rPr>
              <a:t>4. Предложите способ(ы) ее разрешения, заполните таблицу.</a:t>
            </a:r>
            <a:endParaRPr lang="ru-RU" sz="2400" b="1" dirty="0">
              <a:latin typeface="+mj-lt"/>
              <a:ea typeface="Times New Roman" panose="02020603050405020304" pitchFamily="18" charset="0"/>
            </a:endParaRPr>
          </a:p>
          <a:p>
            <a:pPr>
              <a:spcAft>
                <a:spcPts val="0"/>
              </a:spcAft>
            </a:pPr>
            <a:r>
              <a:rPr lang="ru-RU" sz="2800" b="1" dirty="0">
                <a:latin typeface="+mj-lt"/>
              </a:rPr>
              <a:t>5. </a:t>
            </a:r>
            <a:r>
              <a:rPr lang="ru-RU" sz="2800" b="1" u="sng" dirty="0">
                <a:latin typeface="+mj-lt"/>
              </a:rPr>
              <a:t>Сделайте вывод</a:t>
            </a:r>
            <a:r>
              <a:rPr lang="ru-RU" sz="2800" b="1" dirty="0">
                <a:latin typeface="+mj-lt"/>
              </a:rPr>
              <a:t>: Как можно было бы избежать подобных ситуаций?</a:t>
            </a:r>
            <a:endParaRPr lang="ru-RU" sz="2400" b="1" dirty="0">
              <a:effectLst/>
              <a:latin typeface="+mj-lt"/>
              <a:ea typeface="Times New Roman" panose="02020603050405020304" pitchFamily="18" charset="0"/>
            </a:endParaRPr>
          </a:p>
        </p:txBody>
      </p:sp>
    </p:spTree>
    <p:extLst>
      <p:ext uri="{BB962C8B-B14F-4D97-AF65-F5344CB8AC3E}">
        <p14:creationId xmlns:p14="http://schemas.microsoft.com/office/powerpoint/2010/main" val="258262273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rcRect/>
          <a:stretch>
            <a:fillRect/>
          </a:stretch>
        </p:blipFill>
        <p:spPr bwMode="auto">
          <a:xfrm>
            <a:off x="-4171949" y="-3048000"/>
            <a:ext cx="3848100" cy="3149600"/>
          </a:xfrm>
          <a:prstGeom prst="rect">
            <a:avLst/>
          </a:prstGeom>
          <a:noFill/>
        </p:spPr>
      </p:pic>
      <p:pic>
        <p:nvPicPr>
          <p:cNvPr id="4" name="Рисунок 3"/>
          <p:cNvPicPr/>
          <p:nvPr/>
        </p:nvPicPr>
        <p:blipFill>
          <a:blip r:embed="rId3">
            <a:extLst>
              <a:ext uri="{28A0092B-C50C-407E-A947-70E740481C1C}">
                <a14:useLocalDpi xmlns:a14="http://schemas.microsoft.com/office/drawing/2010/main" val="0"/>
              </a:ext>
            </a:extLst>
          </a:blip>
          <a:srcRect/>
          <a:stretch>
            <a:fillRect/>
          </a:stretch>
        </p:blipFill>
        <p:spPr bwMode="auto">
          <a:xfrm>
            <a:off x="12909557" y="-3048000"/>
            <a:ext cx="3724272" cy="3194050"/>
          </a:xfrm>
          <a:prstGeom prst="rect">
            <a:avLst/>
          </a:prstGeom>
          <a:noFill/>
        </p:spPr>
      </p:pic>
      <p:pic>
        <p:nvPicPr>
          <p:cNvPr id="5" name="Рисунок 4"/>
          <p:cNvPicPr/>
          <p:nvPr/>
        </p:nvPicPr>
        <p:blipFill>
          <a:blip r:embed="rId4">
            <a:extLst>
              <a:ext uri="{28A0092B-C50C-407E-A947-70E740481C1C}">
                <a14:useLocalDpi xmlns:a14="http://schemas.microsoft.com/office/drawing/2010/main" val="0"/>
              </a:ext>
            </a:extLst>
          </a:blip>
          <a:srcRect/>
          <a:stretch>
            <a:fillRect/>
          </a:stretch>
        </p:blipFill>
        <p:spPr bwMode="auto">
          <a:xfrm>
            <a:off x="4337054" y="-4337050"/>
            <a:ext cx="3911600" cy="3149600"/>
          </a:xfrm>
          <a:prstGeom prst="rect">
            <a:avLst/>
          </a:prstGeom>
          <a:noFill/>
        </p:spPr>
      </p:pic>
      <p:pic>
        <p:nvPicPr>
          <p:cNvPr id="6" name="Рисунок 5"/>
          <p:cNvPicPr/>
          <p:nvPr/>
        </p:nvPicPr>
        <p:blipFill>
          <a:blip r:embed="rId5">
            <a:extLst>
              <a:ext uri="{28A0092B-C50C-407E-A947-70E740481C1C}">
                <a14:useLocalDpi xmlns:a14="http://schemas.microsoft.com/office/drawing/2010/main" val="0"/>
              </a:ext>
            </a:extLst>
          </a:blip>
          <a:srcRect/>
          <a:stretch>
            <a:fillRect/>
          </a:stretch>
        </p:blipFill>
        <p:spPr bwMode="auto">
          <a:xfrm>
            <a:off x="-4972050" y="5997575"/>
            <a:ext cx="3959227" cy="3105150"/>
          </a:xfrm>
          <a:prstGeom prst="rect">
            <a:avLst/>
          </a:prstGeom>
          <a:noFill/>
        </p:spPr>
      </p:pic>
      <p:pic>
        <p:nvPicPr>
          <p:cNvPr id="7" name="Рисунок 6"/>
          <p:cNvPicPr/>
          <p:nvPr/>
        </p:nvPicPr>
        <p:blipFill>
          <a:blip r:embed="rId6">
            <a:extLst>
              <a:ext uri="{28A0092B-C50C-407E-A947-70E740481C1C}">
                <a14:useLocalDpi xmlns:a14="http://schemas.microsoft.com/office/drawing/2010/main" val="0"/>
              </a:ext>
            </a:extLst>
          </a:blip>
          <a:srcRect/>
          <a:stretch>
            <a:fillRect/>
          </a:stretch>
        </p:blipFill>
        <p:spPr bwMode="auto">
          <a:xfrm>
            <a:off x="4727578" y="7772400"/>
            <a:ext cx="3848100" cy="3238500"/>
          </a:xfrm>
          <a:prstGeom prst="rect">
            <a:avLst/>
          </a:prstGeom>
          <a:noFill/>
        </p:spPr>
      </p:pic>
      <p:pic>
        <p:nvPicPr>
          <p:cNvPr id="9" name="Рисунок 8"/>
          <p:cNvPicPr/>
          <p:nvPr/>
        </p:nvPicPr>
        <p:blipFill>
          <a:blip r:embed="rId7">
            <a:extLst>
              <a:ext uri="{28A0092B-C50C-407E-A947-70E740481C1C}">
                <a14:useLocalDpi xmlns:a14="http://schemas.microsoft.com/office/drawing/2010/main" val="0"/>
              </a:ext>
            </a:extLst>
          </a:blip>
          <a:srcRect/>
          <a:stretch>
            <a:fillRect/>
          </a:stretch>
        </p:blipFill>
        <p:spPr bwMode="auto">
          <a:xfrm>
            <a:off x="13020684" y="7137400"/>
            <a:ext cx="3613145" cy="3327400"/>
          </a:xfrm>
          <a:prstGeom prst="rect">
            <a:avLst/>
          </a:prstGeom>
          <a:noFill/>
        </p:spPr>
      </p:pic>
    </p:spTree>
    <p:extLst>
      <p:ext uri="{BB962C8B-B14F-4D97-AF65-F5344CB8AC3E}">
        <p14:creationId xmlns:p14="http://schemas.microsoft.com/office/powerpoint/2010/main" val="4972889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5E-6 0.00324 L 0.37501 0.46203 " pathEditMode="relative" rAng="0" ptsTypes="AA">
                                      <p:cBhvr>
                                        <p:cTn id="6" dur="2000" fill="hold"/>
                                        <p:tgtEl>
                                          <p:spTgt spid="2"/>
                                        </p:tgtEl>
                                        <p:attrNameLst>
                                          <p:attrName>ppt_x</p:attrName>
                                          <p:attrName>ppt_y</p:attrName>
                                        </p:attrNameLst>
                                      </p:cBhvr>
                                      <p:rCtr x="18750" y="2294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16667E-6 -2.22222E-6 L -0.0349 0.63334 " pathEditMode="relative" rAng="0" ptsTypes="AA">
                                      <p:cBhvr>
                                        <p:cTn id="10" dur="2000" fill="hold"/>
                                        <p:tgtEl>
                                          <p:spTgt spid="5"/>
                                        </p:tgtEl>
                                        <p:attrNameLst>
                                          <p:attrName>ppt_x</p:attrName>
                                          <p:attrName>ppt_y</p:attrName>
                                        </p:attrNameLst>
                                      </p:cBhvr>
                                      <p:rCtr x="-1745" y="31667"/>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1.45833E-6 4.07407E-6 L -0.3819 0.46713 " pathEditMode="relative" rAng="0" ptsTypes="AA">
                                      <p:cBhvr>
                                        <p:cTn id="14" dur="2000" fill="hold"/>
                                        <p:tgtEl>
                                          <p:spTgt spid="4"/>
                                        </p:tgtEl>
                                        <p:attrNameLst>
                                          <p:attrName>ppt_x</p:attrName>
                                          <p:attrName>ppt_y</p:attrName>
                                        </p:attrNameLst>
                                      </p:cBhvr>
                                      <p:rCtr x="-19102" y="23356"/>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2.70833E-6 4.07407E-6 L 0.43919 -0.37871 " pathEditMode="relative" rAng="0" ptsTypes="AA">
                                      <p:cBhvr>
                                        <p:cTn id="18" dur="2000" fill="hold"/>
                                        <p:tgtEl>
                                          <p:spTgt spid="6"/>
                                        </p:tgtEl>
                                        <p:attrNameLst>
                                          <p:attrName>ppt_x</p:attrName>
                                          <p:attrName>ppt_y</p:attrName>
                                        </p:attrNameLst>
                                      </p:cBhvr>
                                      <p:rCtr x="21966" y="-18935"/>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2.91667E-6 -4.44444E-6 L -0.02994 -0.625 " pathEditMode="relative" rAng="0" ptsTypes="AA">
                                      <p:cBhvr>
                                        <p:cTn id="22" dur="2000" fill="hold"/>
                                        <p:tgtEl>
                                          <p:spTgt spid="7"/>
                                        </p:tgtEl>
                                        <p:attrNameLst>
                                          <p:attrName>ppt_x</p:attrName>
                                          <p:attrName>ppt_y</p:attrName>
                                        </p:attrNameLst>
                                      </p:cBhvr>
                                      <p:rCtr x="-1497" y="-31250"/>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nodeType="clickEffect">
                                  <p:stCondLst>
                                    <p:cond delay="0"/>
                                  </p:stCondLst>
                                  <p:childTnLst>
                                    <p:animMotion origin="layout" path="M 4.16667E-6 -3.33333E-6 L -0.38802 -0.56944 " pathEditMode="relative" rAng="0" ptsTypes="AA">
                                      <p:cBhvr>
                                        <p:cTn id="26" dur="2000" fill="hold"/>
                                        <p:tgtEl>
                                          <p:spTgt spid="9"/>
                                        </p:tgtEl>
                                        <p:attrNameLst>
                                          <p:attrName>ppt_x</p:attrName>
                                          <p:attrName>ppt_y</p:attrName>
                                        </p:attrNameLst>
                                      </p:cBhvr>
                                      <p:rCtr x="-19401" y="-2847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83458" y="249339"/>
            <a:ext cx="11636477" cy="6490674"/>
          </a:xfrm>
        </p:spPr>
        <p:txBody>
          <a:bodyPr>
            <a:normAutofit fontScale="90000"/>
          </a:bodyPr>
          <a:lstStyle/>
          <a:p>
            <a:pPr algn="l"/>
            <a:r>
              <a:rPr lang="ru-RU" sz="3200" b="1" dirty="0" smtClean="0"/>
              <a:t>                                     Задание </a:t>
            </a:r>
            <a:r>
              <a:rPr lang="ru-RU" sz="3200" b="1" dirty="0"/>
              <a:t>«Белой шляпы»:</a:t>
            </a:r>
            <a:br>
              <a:rPr lang="ru-RU" sz="3200" b="1" dirty="0"/>
            </a:br>
            <a:r>
              <a:rPr lang="ru-RU" sz="3200" b="1" dirty="0" smtClean="0"/>
              <a:t>                                                    ( Ученый )</a:t>
            </a:r>
            <a:br>
              <a:rPr lang="ru-RU" sz="3200" b="1" dirty="0" smtClean="0"/>
            </a:br>
            <a:r>
              <a:rPr lang="ru-RU" sz="3200" b="1" dirty="0" smtClean="0"/>
              <a:t>Что мы об этом знаем? Акцент  на изложение фактов. Никаких эмоций. </a:t>
            </a:r>
            <a:br>
              <a:rPr lang="ru-RU" sz="3200" b="1" dirty="0" smtClean="0"/>
            </a:br>
            <a:r>
              <a:rPr lang="ru-RU" sz="3200" dirty="0"/>
              <a:t/>
            </a:r>
            <a:br>
              <a:rPr lang="ru-RU" sz="3200" dirty="0"/>
            </a:br>
            <a:r>
              <a:rPr lang="ru-RU" sz="3100" dirty="0"/>
              <a:t>Опираясь на текст, составьте словесный портрет  мальчика, заполните таблицу.</a:t>
            </a:r>
            <a:r>
              <a:rPr lang="ru-RU" sz="3100" b="1" dirty="0"/>
              <a:t> </a:t>
            </a:r>
            <a:r>
              <a:rPr lang="ru-RU" sz="3100" dirty="0"/>
              <a:t>Составьте список «волшебных» слов.</a:t>
            </a:r>
            <a:r>
              <a:rPr lang="ru-RU" sz="5300" dirty="0"/>
              <a:t/>
            </a:r>
            <a:br>
              <a:rPr lang="ru-RU" sz="5300" dirty="0"/>
            </a:br>
            <a:r>
              <a:rPr lang="ru-RU" sz="5300" b="1" dirty="0"/>
              <a:t> </a:t>
            </a:r>
            <a:r>
              <a:rPr lang="ru-RU" sz="5300" dirty="0"/>
              <a:t/>
            </a:r>
            <a:br>
              <a:rPr lang="ru-RU" sz="5300" dirty="0"/>
            </a:br>
            <a:r>
              <a:rPr lang="ru-RU" sz="3100" b="1" dirty="0"/>
              <a:t>Инструкция по выполнению задания</a:t>
            </a:r>
            <a:r>
              <a:rPr lang="ru-RU" sz="3100" dirty="0"/>
              <a:t/>
            </a:r>
            <a:br>
              <a:rPr lang="ru-RU" sz="3100" dirty="0"/>
            </a:br>
            <a:r>
              <a:rPr lang="ru-RU" sz="3100" dirty="0"/>
              <a:t>1. Прочитайте текст.</a:t>
            </a:r>
            <a:br>
              <a:rPr lang="ru-RU" sz="3100" dirty="0"/>
            </a:br>
            <a:r>
              <a:rPr lang="ru-RU" sz="3100" dirty="0"/>
              <a:t>2. Прокомментируйте ситуацию с   Леной, бабушкой, братом.</a:t>
            </a:r>
            <a:br>
              <a:rPr lang="ru-RU" sz="3100" dirty="0"/>
            </a:br>
            <a:r>
              <a:rPr lang="ru-RU" sz="3100" dirty="0"/>
              <a:t>3. Выявите проблему. </a:t>
            </a:r>
            <a:br>
              <a:rPr lang="ru-RU" sz="3100" dirty="0"/>
            </a:br>
            <a:r>
              <a:rPr lang="ru-RU" sz="3100" dirty="0"/>
              <a:t>4.Заполните таблицу и ответе на вопрос: почему изменился Павлик.</a:t>
            </a:r>
            <a:br>
              <a:rPr lang="ru-RU" sz="3100" dirty="0"/>
            </a:br>
            <a:r>
              <a:rPr lang="ru-RU" sz="3100" dirty="0"/>
              <a:t>5. Сделайте вывод: Какую силу имеют «волшебные» слова при </a:t>
            </a:r>
            <a:r>
              <a:rPr lang="ru-RU" sz="3100" dirty="0" smtClean="0"/>
              <a:t>конфликте.</a:t>
            </a:r>
            <a:r>
              <a:rPr lang="ru-RU" sz="1600" dirty="0"/>
              <a:t> </a:t>
            </a:r>
            <a:r>
              <a:rPr lang="ru-RU" sz="3200" dirty="0"/>
              <a:t/>
            </a:r>
            <a:br>
              <a:rPr lang="ru-RU" sz="3200" dirty="0"/>
            </a:br>
            <a:endParaRPr lang="ru-RU" sz="3200" dirty="0"/>
          </a:p>
        </p:txBody>
      </p:sp>
      <p:sp>
        <p:nvSpPr>
          <p:cNvPr id="3" name="Подзаголовок 2"/>
          <p:cNvSpPr>
            <a:spLocks noGrp="1"/>
          </p:cNvSpPr>
          <p:nvPr>
            <p:ph type="subTitle" idx="1"/>
          </p:nvPr>
        </p:nvSpPr>
        <p:spPr>
          <a:xfrm flipV="1">
            <a:off x="383458" y="6740012"/>
            <a:ext cx="11636477" cy="117988"/>
          </a:xfrm>
        </p:spPr>
        <p:txBody>
          <a:bodyPr>
            <a:normAutofit fontScale="25000" lnSpcReduction="20000"/>
          </a:bodyPr>
          <a:lstStyle/>
          <a:p>
            <a:r>
              <a:rPr lang="ru-RU" dirty="0" smtClean="0"/>
              <a:t>  </a:t>
            </a:r>
            <a:endParaRPr lang="ru-RU" dirty="0"/>
          </a:p>
        </p:txBody>
      </p:sp>
      <p:pic>
        <p:nvPicPr>
          <p:cNvPr id="4" name="Рисунок 3" descr="Шляпа федора BAILEY арт. 21-240-48"/>
          <p:cNvPicPr/>
          <p:nvPr/>
        </p:nvPicPr>
        <p:blipFill>
          <a:blip r:embed="rId2" cstate="print">
            <a:extLst>
              <a:ext uri="{BEBA8EAE-BF5A-486C-A8C5-ECC9F3942E4B}">
                <a14:imgProps xmlns:a14="http://schemas.microsoft.com/office/drawing/2010/main">
                  <a14:imgLayer r:embed="rId3">
                    <a14:imgEffect>
                      <a14:backgroundRemoval t="1942" b="100000" l="971" r="100000"/>
                    </a14:imgEffect>
                  </a14:imgLayer>
                </a14:imgProps>
              </a:ext>
              <a:ext uri="{28A0092B-C50C-407E-A947-70E740481C1C}">
                <a14:useLocalDpi xmlns:a14="http://schemas.microsoft.com/office/drawing/2010/main" val="0"/>
              </a:ext>
            </a:extLst>
          </a:blip>
          <a:srcRect/>
          <a:stretch>
            <a:fillRect/>
          </a:stretch>
        </p:blipFill>
        <p:spPr bwMode="auto">
          <a:xfrm rot="2074079">
            <a:off x="9441873" y="-248444"/>
            <a:ext cx="1778154" cy="1731963"/>
          </a:xfrm>
          <a:prstGeom prst="rect">
            <a:avLst/>
          </a:prstGeom>
          <a:noFill/>
          <a:ln>
            <a:noFill/>
          </a:ln>
        </p:spPr>
      </p:pic>
      <p:sp>
        <p:nvSpPr>
          <p:cNvPr id="5" name="AutoShape 2" descr=" "/>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6" name="AutoShape 4" descr=" "/>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7" name="AutoShape 6" descr=" "/>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8" name="AutoShape 8" descr=" "/>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9" name="AutoShape 10" descr=" "/>
          <p:cNvSpPr>
            <a:spLocks noChangeAspect="1" noChangeArrowheads="1"/>
          </p:cNvSpPr>
          <p:nvPr/>
        </p:nvSpPr>
        <p:spPr bwMode="auto">
          <a:xfrm>
            <a:off x="765175" y="4651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
        <p:nvSpPr>
          <p:cNvPr id="10" name="AutoShape 12" descr=" "/>
          <p:cNvSpPr>
            <a:spLocks noChangeAspect="1" noChangeArrowheads="1"/>
          </p:cNvSpPr>
          <p:nvPr/>
        </p:nvSpPr>
        <p:spPr bwMode="auto">
          <a:xfrm>
            <a:off x="917575" y="6175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ru-RU"/>
          </a:p>
        </p:txBody>
      </p:sp>
    </p:spTree>
    <p:extLst>
      <p:ext uri="{BB962C8B-B14F-4D97-AF65-F5344CB8AC3E}">
        <p14:creationId xmlns:p14="http://schemas.microsoft.com/office/powerpoint/2010/main" val="143590997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4040901189"/>
              </p:ext>
            </p:extLst>
          </p:nvPr>
        </p:nvGraphicFramePr>
        <p:xfrm>
          <a:off x="165100" y="101602"/>
          <a:ext cx="11849100" cy="6573928"/>
        </p:xfrm>
        <a:graphic>
          <a:graphicData uri="http://schemas.openxmlformats.org/drawingml/2006/table">
            <a:tbl>
              <a:tblPr firstRow="1" firstCol="1" bandRow="1"/>
              <a:tblGrid>
                <a:gridCol w="3220455">
                  <a:extLst>
                    <a:ext uri="{9D8B030D-6E8A-4147-A177-3AD203B41FA5}">
                      <a16:colId xmlns:a16="http://schemas.microsoft.com/office/drawing/2014/main" val="4012604816"/>
                    </a:ext>
                  </a:extLst>
                </a:gridCol>
                <a:gridCol w="3827095">
                  <a:extLst>
                    <a:ext uri="{9D8B030D-6E8A-4147-A177-3AD203B41FA5}">
                      <a16:colId xmlns:a16="http://schemas.microsoft.com/office/drawing/2014/main" val="2882998821"/>
                    </a:ext>
                  </a:extLst>
                </a:gridCol>
                <a:gridCol w="4801550">
                  <a:extLst>
                    <a:ext uri="{9D8B030D-6E8A-4147-A177-3AD203B41FA5}">
                      <a16:colId xmlns:a16="http://schemas.microsoft.com/office/drawing/2014/main" val="1300959353"/>
                    </a:ext>
                  </a:extLst>
                </a:gridCol>
              </a:tblGrid>
              <a:tr h="298992">
                <a:tc>
                  <a:txBody>
                    <a:bodyPr/>
                    <a:lstStyle/>
                    <a:p>
                      <a:pPr algn="just">
                        <a:lnSpc>
                          <a:spcPct val="115000"/>
                        </a:lnSpc>
                        <a:spcAft>
                          <a:spcPts val="0"/>
                        </a:spcAft>
                      </a:pPr>
                      <a:r>
                        <a:rPr lang="ru-RU" sz="1200"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600" b="1" u="sng" kern="1200" dirty="0" smtClean="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Внешние признаки, эмоции</a:t>
                      </a:r>
                      <a:endParaRPr lang="ru-RU"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u="sng"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При встрече с дедушкой</a:t>
                      </a:r>
                      <a:endParaRPr lang="ru-RU"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ru-RU" sz="1600" b="1" u="sng"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После встречи с дедушкой</a:t>
                      </a:r>
                      <a:endParaRPr lang="ru-RU" sz="1100" b="1" u="sng"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636147332"/>
                  </a:ext>
                </a:extLst>
              </a:tr>
              <a:tr h="871089">
                <a:tc>
                  <a:txBody>
                    <a:bodyPr/>
                    <a:lstStyle/>
                    <a:p>
                      <a:pPr algn="just">
                        <a:lnSpc>
                          <a:spcPct val="115000"/>
                        </a:lnSpc>
                        <a:spcAft>
                          <a:spcPts val="0"/>
                        </a:spcAft>
                      </a:pPr>
                      <a:r>
                        <a:rPr lang="ru-RU" sz="1800" kern="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лицо</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040223"/>
                  </a:ext>
                </a:extLst>
              </a:tr>
              <a:tr h="580726">
                <a:tc>
                  <a:txBody>
                    <a:bodyPr/>
                    <a:lstStyle/>
                    <a:p>
                      <a:pPr algn="just">
                        <a:lnSpc>
                          <a:spcPct val="115000"/>
                        </a:lnSpc>
                        <a:spcAft>
                          <a:spcPts val="0"/>
                        </a:spcAft>
                      </a:pPr>
                      <a:r>
                        <a:rPr lang="ru-RU" sz="1800"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взгляд</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133205966"/>
                  </a:ext>
                </a:extLst>
              </a:tr>
              <a:tr h="871089">
                <a:tc>
                  <a:txBody>
                    <a:bodyPr/>
                    <a:lstStyle/>
                    <a:p>
                      <a:pPr algn="just">
                        <a:lnSpc>
                          <a:spcPct val="115000"/>
                        </a:lnSpc>
                        <a:spcAft>
                          <a:spcPts val="0"/>
                        </a:spcAft>
                      </a:pPr>
                      <a:r>
                        <a:rPr lang="ru-RU" sz="1800"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голос</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734897490"/>
                  </a:ext>
                </a:extLst>
              </a:tr>
              <a:tr h="1905617">
                <a:tc>
                  <a:txBody>
                    <a:bodyPr/>
                    <a:lstStyle/>
                    <a:p>
                      <a:pPr algn="just">
                        <a:lnSpc>
                          <a:spcPct val="115000"/>
                        </a:lnSpc>
                        <a:spcAft>
                          <a:spcPts val="0"/>
                        </a:spcAft>
                      </a:pPr>
                      <a:r>
                        <a:rPr lang="ru-RU" sz="1800" kern="120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 движения</a:t>
                      </a:r>
                      <a:endParaRPr lang="ru-RU" sz="110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995169852"/>
                  </a:ext>
                </a:extLst>
              </a:tr>
              <a:tr h="1023581">
                <a:tc>
                  <a:txBody>
                    <a:bodyPr/>
                    <a:lstStyle/>
                    <a:p>
                      <a:pPr algn="just">
                        <a:lnSpc>
                          <a:spcPct val="115000"/>
                        </a:lnSpc>
                        <a:spcAft>
                          <a:spcPts val="0"/>
                        </a:spcAft>
                      </a:pPr>
                      <a:r>
                        <a:rPr lang="ru-RU" sz="1800" kern="1200" dirty="0">
                          <a:solidFill>
                            <a:srgbClr val="000000"/>
                          </a:solidFill>
                          <a:effectLst/>
                          <a:latin typeface="Times New Roman" panose="02020603050405020304" pitchFamily="18" charset="0"/>
                          <a:ea typeface="Calibri" panose="020F0502020204030204" pitchFamily="34" charset="0"/>
                          <a:cs typeface="Times New Roman" panose="02020603050405020304" pitchFamily="18" charset="0"/>
                        </a:rPr>
                        <a:t>проявление чувств и эмоций</a:t>
                      </a:r>
                      <a:endParaRPr lang="ru-RU"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just">
                        <a:lnSpc>
                          <a:spcPct val="115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endParaRPr lang="ru-RU" sz="1800" b="1" dirty="0">
                        <a:effectLst/>
                        <a:latin typeface="Calibri" panose="020F0502020204030204" pitchFamily="34" charset="0"/>
                        <a:ea typeface="Calibri" panose="020F0502020204030204" pitchFamily="34" charset="0"/>
                        <a:cs typeface="Times New Roman" panose="02020603050405020304" pitchFamily="18" charset="0"/>
                      </a:endParaRPr>
                    </a:p>
                  </a:txBody>
                  <a:tcPr marL="35661" marR="35661" marT="4953"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40459038"/>
                  </a:ext>
                </a:extLst>
              </a:tr>
            </a:tbl>
          </a:graphicData>
        </a:graphic>
      </p:graphicFrame>
      <p:sp>
        <p:nvSpPr>
          <p:cNvPr id="3" name="Прямоугольник 2"/>
          <p:cNvSpPr/>
          <p:nvPr/>
        </p:nvSpPr>
        <p:spPr>
          <a:xfrm>
            <a:off x="-2821060" y="5229414"/>
            <a:ext cx="3251366" cy="33766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косится на деда</a:t>
            </a:r>
          </a:p>
        </p:txBody>
      </p:sp>
      <p:sp>
        <p:nvSpPr>
          <p:cNvPr id="4" name="Прямоугольник 3"/>
          <p:cNvSpPr/>
          <p:nvPr/>
        </p:nvSpPr>
        <p:spPr>
          <a:xfrm>
            <a:off x="-2741282" y="599858"/>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сердитое</a:t>
            </a:r>
          </a:p>
        </p:txBody>
      </p:sp>
      <p:sp>
        <p:nvSpPr>
          <p:cNvPr id="5" name="Прямоугольник 4"/>
          <p:cNvSpPr/>
          <p:nvPr/>
        </p:nvSpPr>
        <p:spPr>
          <a:xfrm>
            <a:off x="-2821059" y="1041293"/>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заплаканное</a:t>
            </a:r>
          </a:p>
        </p:txBody>
      </p:sp>
      <p:sp>
        <p:nvSpPr>
          <p:cNvPr id="6" name="Прямоугольник 5"/>
          <p:cNvSpPr/>
          <p:nvPr/>
        </p:nvSpPr>
        <p:spPr>
          <a:xfrm>
            <a:off x="-2681451" y="135994"/>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2000" b="1" dirty="0" smtClean="0">
                <a:solidFill>
                  <a:schemeClr val="accent5">
                    <a:lumMod val="75000"/>
                  </a:schemeClr>
                </a:solidFill>
              </a:rPr>
              <a:t>красное</a:t>
            </a:r>
            <a:endParaRPr lang="ru-RU" sz="20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Прямоугольник 6"/>
          <p:cNvSpPr/>
          <p:nvPr/>
        </p:nvSpPr>
        <p:spPr>
          <a:xfrm>
            <a:off x="-2624206" y="4476465"/>
            <a:ext cx="2228126" cy="58770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стукнул кулаком по скамейке</a:t>
            </a:r>
          </a:p>
        </p:txBody>
      </p:sp>
      <p:sp>
        <p:nvSpPr>
          <p:cNvPr id="8" name="Прямоугольник 7"/>
          <p:cNvSpPr/>
          <p:nvPr/>
        </p:nvSpPr>
        <p:spPr>
          <a:xfrm>
            <a:off x="-2821060" y="1724170"/>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злой</a:t>
            </a:r>
          </a:p>
        </p:txBody>
      </p:sp>
      <p:sp>
        <p:nvSpPr>
          <p:cNvPr id="9" name="Прямоугольник 8"/>
          <p:cNvSpPr/>
          <p:nvPr/>
        </p:nvSpPr>
        <p:spPr>
          <a:xfrm>
            <a:off x="-2741281" y="2131164"/>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обиженный</a:t>
            </a:r>
          </a:p>
        </p:txBody>
      </p:sp>
      <p:sp>
        <p:nvSpPr>
          <p:cNvPr id="10" name="Прямоугольник 9"/>
          <p:cNvSpPr/>
          <p:nvPr/>
        </p:nvSpPr>
        <p:spPr>
          <a:xfrm>
            <a:off x="-2768299" y="2526951"/>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резкий</a:t>
            </a:r>
          </a:p>
        </p:txBody>
      </p:sp>
      <p:sp>
        <p:nvSpPr>
          <p:cNvPr id="11" name="Прямоугольник 10"/>
          <p:cNvSpPr/>
          <p:nvPr/>
        </p:nvSpPr>
        <p:spPr>
          <a:xfrm>
            <a:off x="-2768298" y="3082123"/>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грубый</a:t>
            </a:r>
          </a:p>
        </p:txBody>
      </p:sp>
      <p:sp>
        <p:nvSpPr>
          <p:cNvPr id="12" name="Прямоугольник 11"/>
          <p:cNvSpPr/>
          <p:nvPr/>
        </p:nvSpPr>
        <p:spPr>
          <a:xfrm>
            <a:off x="-2768299" y="3976208"/>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сопит от обиды</a:t>
            </a:r>
          </a:p>
        </p:txBody>
      </p:sp>
      <p:sp>
        <p:nvSpPr>
          <p:cNvPr id="13" name="Прямоугольник 12"/>
          <p:cNvSpPr/>
          <p:nvPr/>
        </p:nvSpPr>
        <p:spPr>
          <a:xfrm>
            <a:off x="-2797179" y="5765265"/>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сердится, бурчит</a:t>
            </a:r>
          </a:p>
        </p:txBody>
      </p:sp>
      <p:sp>
        <p:nvSpPr>
          <p:cNvPr id="14" name="Прямоугольник 13"/>
          <p:cNvSpPr/>
          <p:nvPr/>
        </p:nvSpPr>
        <p:spPr>
          <a:xfrm>
            <a:off x="-2797177" y="6277545"/>
            <a:ext cx="3335060" cy="53831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восклицает</a:t>
            </a:r>
            <a:r>
              <a:rPr lang="ru-RU" sz="2000" b="1" dirty="0" smtClean="0">
                <a:solidFill>
                  <a:schemeClr val="accent5">
                    <a:lumMod val="75000"/>
                  </a:schemeClr>
                </a:solidFill>
              </a:rPr>
              <a:t>:</a:t>
            </a:r>
          </a:p>
          <a:p>
            <a:r>
              <a:rPr lang="ru-RU" sz="2000" b="1" dirty="0" smtClean="0">
                <a:solidFill>
                  <a:schemeClr val="accent5">
                    <a:lumMod val="75000"/>
                  </a:schemeClr>
                </a:solidFill>
              </a:rPr>
              <a:t> </a:t>
            </a:r>
            <a:r>
              <a:rPr lang="ru-RU" sz="2000" b="1" dirty="0">
                <a:solidFill>
                  <a:schemeClr val="accent5">
                    <a:lumMod val="75000"/>
                  </a:schemeClr>
                </a:solidFill>
              </a:rPr>
              <a:t>«Никто меня не жалеет!»</a:t>
            </a:r>
          </a:p>
        </p:txBody>
      </p:sp>
      <p:sp>
        <p:nvSpPr>
          <p:cNvPr id="15" name="Прямоугольник 14"/>
          <p:cNvSpPr/>
          <p:nvPr/>
        </p:nvSpPr>
        <p:spPr>
          <a:xfrm>
            <a:off x="-2768300" y="3529165"/>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громкий</a:t>
            </a:r>
          </a:p>
        </p:txBody>
      </p:sp>
      <p:sp>
        <p:nvSpPr>
          <p:cNvPr id="16" name="Прямоугольник 15"/>
          <p:cNvSpPr/>
          <p:nvPr/>
        </p:nvSpPr>
        <p:spPr>
          <a:xfrm>
            <a:off x="12612560" y="-204785"/>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спокойный</a:t>
            </a:r>
          </a:p>
        </p:txBody>
      </p:sp>
      <p:sp>
        <p:nvSpPr>
          <p:cNvPr id="17" name="Прямоугольник 16"/>
          <p:cNvSpPr/>
          <p:nvPr/>
        </p:nvSpPr>
        <p:spPr>
          <a:xfrm>
            <a:off x="12803930" y="234107"/>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тихий</a:t>
            </a:r>
          </a:p>
        </p:txBody>
      </p:sp>
      <p:sp>
        <p:nvSpPr>
          <p:cNvPr id="18" name="Прямоугольник 17"/>
          <p:cNvSpPr/>
          <p:nvPr/>
        </p:nvSpPr>
        <p:spPr>
          <a:xfrm>
            <a:off x="12777212" y="715292"/>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успокаивающий</a:t>
            </a:r>
          </a:p>
        </p:txBody>
      </p:sp>
      <p:sp>
        <p:nvSpPr>
          <p:cNvPr id="19" name="Прямоугольник 18"/>
          <p:cNvSpPr/>
          <p:nvPr/>
        </p:nvSpPr>
        <p:spPr>
          <a:xfrm>
            <a:off x="12612560" y="-1971887"/>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спокойное</a:t>
            </a:r>
          </a:p>
        </p:txBody>
      </p:sp>
      <p:sp>
        <p:nvSpPr>
          <p:cNvPr id="20" name="Прямоугольник 19"/>
          <p:cNvSpPr/>
          <p:nvPr/>
        </p:nvSpPr>
        <p:spPr>
          <a:xfrm>
            <a:off x="12612561" y="-1570484"/>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доброе</a:t>
            </a:r>
          </a:p>
        </p:txBody>
      </p:sp>
      <p:sp>
        <p:nvSpPr>
          <p:cNvPr id="21" name="Прямоугольник 20"/>
          <p:cNvSpPr/>
          <p:nvPr/>
        </p:nvSpPr>
        <p:spPr>
          <a:xfrm>
            <a:off x="12827586" y="7424273"/>
            <a:ext cx="3276772" cy="22641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положил руку на плечо</a:t>
            </a:r>
          </a:p>
        </p:txBody>
      </p:sp>
      <p:sp>
        <p:nvSpPr>
          <p:cNvPr id="22" name="Прямоугольник 21"/>
          <p:cNvSpPr/>
          <p:nvPr/>
        </p:nvSpPr>
        <p:spPr>
          <a:xfrm>
            <a:off x="12815303" y="1213915"/>
            <a:ext cx="3016100" cy="2877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говорил тихим голосом</a:t>
            </a:r>
          </a:p>
        </p:txBody>
      </p:sp>
      <p:sp>
        <p:nvSpPr>
          <p:cNvPr id="23" name="Прямоугольник 22"/>
          <p:cNvSpPr/>
          <p:nvPr/>
        </p:nvSpPr>
        <p:spPr>
          <a:xfrm>
            <a:off x="12821007" y="1693585"/>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смотрел в глаза</a:t>
            </a:r>
          </a:p>
        </p:txBody>
      </p:sp>
      <p:sp>
        <p:nvSpPr>
          <p:cNvPr id="24" name="Прямоугольник 23"/>
          <p:cNvSpPr/>
          <p:nvPr/>
        </p:nvSpPr>
        <p:spPr>
          <a:xfrm>
            <a:off x="12612562" y="-650407"/>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ласковый</a:t>
            </a:r>
          </a:p>
        </p:txBody>
      </p:sp>
      <p:sp>
        <p:nvSpPr>
          <p:cNvPr id="25" name="Прямоугольник 24"/>
          <p:cNvSpPr/>
          <p:nvPr/>
        </p:nvSpPr>
        <p:spPr>
          <a:xfrm>
            <a:off x="12612562" y="-110459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добрый</a:t>
            </a:r>
          </a:p>
        </p:txBody>
      </p:sp>
      <p:sp>
        <p:nvSpPr>
          <p:cNvPr id="26" name="Прямоугольник 25"/>
          <p:cNvSpPr/>
          <p:nvPr/>
        </p:nvSpPr>
        <p:spPr>
          <a:xfrm>
            <a:off x="12623161" y="6553849"/>
            <a:ext cx="3220633" cy="32305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подпрыгнул от радости</a:t>
            </a:r>
          </a:p>
        </p:txBody>
      </p:sp>
      <p:sp>
        <p:nvSpPr>
          <p:cNvPr id="28" name="Прямоугольник 27"/>
          <p:cNvSpPr/>
          <p:nvPr/>
        </p:nvSpPr>
        <p:spPr>
          <a:xfrm>
            <a:off x="12762837" y="2675489"/>
            <a:ext cx="4059434" cy="3375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думал о волшебном слове</a:t>
            </a:r>
          </a:p>
        </p:txBody>
      </p:sp>
      <p:sp>
        <p:nvSpPr>
          <p:cNvPr id="29" name="Прямоугольник 28"/>
          <p:cNvSpPr/>
          <p:nvPr/>
        </p:nvSpPr>
        <p:spPr>
          <a:xfrm>
            <a:off x="12777212" y="3167681"/>
            <a:ext cx="3327146" cy="26753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подпрыгнул от радости</a:t>
            </a:r>
          </a:p>
        </p:txBody>
      </p:sp>
      <p:sp>
        <p:nvSpPr>
          <p:cNvPr id="30" name="Прямоугольник 29"/>
          <p:cNvSpPr/>
          <p:nvPr/>
        </p:nvSpPr>
        <p:spPr>
          <a:xfrm>
            <a:off x="12806632" y="3592162"/>
            <a:ext cx="3773592" cy="34167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прошептал, глядя в глаза</a:t>
            </a:r>
          </a:p>
        </p:txBody>
      </p:sp>
      <p:sp>
        <p:nvSpPr>
          <p:cNvPr id="31" name="Прямоугольник 30"/>
          <p:cNvSpPr/>
          <p:nvPr/>
        </p:nvSpPr>
        <p:spPr>
          <a:xfrm>
            <a:off x="12806633" y="4007940"/>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прислушивался</a:t>
            </a:r>
          </a:p>
        </p:txBody>
      </p:sp>
      <p:sp>
        <p:nvSpPr>
          <p:cNvPr id="32" name="Прямоугольник 31"/>
          <p:cNvSpPr/>
          <p:nvPr/>
        </p:nvSpPr>
        <p:spPr>
          <a:xfrm>
            <a:off x="12762837" y="2218290"/>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сидел тихо</a:t>
            </a:r>
          </a:p>
        </p:txBody>
      </p:sp>
      <p:sp>
        <p:nvSpPr>
          <p:cNvPr id="33" name="Прямоугольник 32"/>
          <p:cNvSpPr/>
          <p:nvPr/>
        </p:nvSpPr>
        <p:spPr>
          <a:xfrm>
            <a:off x="12806633" y="4924614"/>
            <a:ext cx="3024770" cy="26333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положил руку на плечо</a:t>
            </a:r>
          </a:p>
        </p:txBody>
      </p:sp>
      <p:sp>
        <p:nvSpPr>
          <p:cNvPr id="34" name="Прямоугольник 33"/>
          <p:cNvSpPr/>
          <p:nvPr/>
        </p:nvSpPr>
        <p:spPr>
          <a:xfrm>
            <a:off x="12803929" y="4466277"/>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попросил тихо</a:t>
            </a:r>
          </a:p>
        </p:txBody>
      </p:sp>
      <p:sp>
        <p:nvSpPr>
          <p:cNvPr id="35" name="Прямоугольник 34"/>
          <p:cNvSpPr/>
          <p:nvPr/>
        </p:nvSpPr>
        <p:spPr>
          <a:xfrm>
            <a:off x="12827586" y="5412534"/>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спокойно себя ведет</a:t>
            </a:r>
          </a:p>
        </p:txBody>
      </p:sp>
      <p:sp>
        <p:nvSpPr>
          <p:cNvPr id="36" name="Прямоугольник 35"/>
          <p:cNvSpPr/>
          <p:nvPr/>
        </p:nvSpPr>
        <p:spPr>
          <a:xfrm>
            <a:off x="12623161" y="5997310"/>
            <a:ext cx="3760202" cy="3628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ru-RU" sz="2000" b="1" dirty="0">
                <a:solidFill>
                  <a:schemeClr val="accent5">
                    <a:lumMod val="75000"/>
                  </a:schemeClr>
                </a:solidFill>
              </a:rPr>
              <a:t>участвует в другом человеке</a:t>
            </a:r>
          </a:p>
        </p:txBody>
      </p:sp>
    </p:spTree>
    <p:extLst>
      <p:ext uri="{BB962C8B-B14F-4D97-AF65-F5344CB8AC3E}">
        <p14:creationId xmlns:p14="http://schemas.microsoft.com/office/powerpoint/2010/main" val="615282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16667E-6 3.33333E-6 L 0.49935 0.0368 " pathEditMode="relative" rAng="0" ptsTypes="AA">
                                      <p:cBhvr>
                                        <p:cTn id="6" dur="2000" fill="hold"/>
                                        <p:tgtEl>
                                          <p:spTgt spid="6"/>
                                        </p:tgtEl>
                                        <p:attrNameLst>
                                          <p:attrName>ppt_x</p:attrName>
                                          <p:attrName>ppt_y</p:attrName>
                                        </p:attrNameLst>
                                      </p:cBhvr>
                                      <p:rCtr x="24961" y="1829"/>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3.75E-6 7.40741E-7 L 0.50039 0.01343 " pathEditMode="relative" rAng="0" ptsTypes="AA">
                                      <p:cBhvr>
                                        <p:cTn id="10" dur="2000" fill="hold"/>
                                        <p:tgtEl>
                                          <p:spTgt spid="4"/>
                                        </p:tgtEl>
                                        <p:attrNameLst>
                                          <p:attrName>ppt_x</p:attrName>
                                          <p:attrName>ppt_y</p:attrName>
                                        </p:attrNameLst>
                                      </p:cBhvr>
                                      <p:rCtr x="25013" y="671"/>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4.16667E-6 -1.11111E-6 L 0.5095 -0.0081 " pathEditMode="relative" rAng="0" ptsTypes="AA">
                                      <p:cBhvr>
                                        <p:cTn id="14" dur="2000" fill="hold"/>
                                        <p:tgtEl>
                                          <p:spTgt spid="5"/>
                                        </p:tgtEl>
                                        <p:attrNameLst>
                                          <p:attrName>ppt_x</p:attrName>
                                          <p:attrName>ppt_y</p:attrName>
                                        </p:attrNameLst>
                                      </p:cBhvr>
                                      <p:rCtr x="25469" y="-417"/>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4.16667E-6 1.85185E-6 L 0.5069 -0.0588 " pathEditMode="relative" rAng="0" ptsTypes="AA">
                                      <p:cBhvr>
                                        <p:cTn id="18" dur="2000" fill="hold"/>
                                        <p:tgtEl>
                                          <p:spTgt spid="8"/>
                                        </p:tgtEl>
                                        <p:attrNameLst>
                                          <p:attrName>ppt_x</p:attrName>
                                          <p:attrName>ppt_y</p:attrName>
                                        </p:attrNameLst>
                                      </p:cBhvr>
                                      <p:rCtr x="25339" y="-2940"/>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3.75E-6 1.11111E-6 L 0.50169 -0.08125 " pathEditMode="relative" rAng="0" ptsTypes="AA">
                                      <p:cBhvr>
                                        <p:cTn id="22" dur="2000" fill="hold"/>
                                        <p:tgtEl>
                                          <p:spTgt spid="9"/>
                                        </p:tgtEl>
                                        <p:attrNameLst>
                                          <p:attrName>ppt_x</p:attrName>
                                          <p:attrName>ppt_y</p:attrName>
                                        </p:attrNameLst>
                                      </p:cBhvr>
                                      <p:rCtr x="25078" y="-4074"/>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70833E-6 2.22222E-6 L 0.5086 -0.09607 " pathEditMode="relative" rAng="0" ptsTypes="AA">
                                      <p:cBhvr>
                                        <p:cTn id="26" dur="2000" fill="hold"/>
                                        <p:tgtEl>
                                          <p:spTgt spid="10"/>
                                        </p:tgtEl>
                                        <p:attrNameLst>
                                          <p:attrName>ppt_x</p:attrName>
                                          <p:attrName>ppt_y</p:attrName>
                                        </p:attrNameLst>
                                      </p:cBhvr>
                                      <p:rCtr x="25430" y="-4815"/>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2.70833E-6 3.7037E-6 L 0.50534 -0.13797 " pathEditMode="relative" rAng="0" ptsTypes="AA">
                                      <p:cBhvr>
                                        <p:cTn id="30" dur="2000" fill="hold"/>
                                        <p:tgtEl>
                                          <p:spTgt spid="11"/>
                                        </p:tgtEl>
                                        <p:attrNameLst>
                                          <p:attrName>ppt_x</p:attrName>
                                          <p:attrName>ppt_y</p:attrName>
                                        </p:attrNameLst>
                                      </p:cBhvr>
                                      <p:rCtr x="25260" y="-6898"/>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2.70833E-6 -2.59259E-6 L 0.50534 -0.16574 " pathEditMode="relative" rAng="0" ptsTypes="AA">
                                      <p:cBhvr>
                                        <p:cTn id="34" dur="2000" fill="hold"/>
                                        <p:tgtEl>
                                          <p:spTgt spid="15"/>
                                        </p:tgtEl>
                                        <p:attrNameLst>
                                          <p:attrName>ppt_x</p:attrName>
                                          <p:attrName>ppt_y</p:attrName>
                                        </p:attrNameLst>
                                      </p:cBhvr>
                                      <p:rCtr x="25260" y="-8287"/>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2.70833E-6 -3.7037E-7 L 0.50521 -0.16806 " pathEditMode="relative" rAng="0" ptsTypes="AA">
                                      <p:cBhvr>
                                        <p:cTn id="38" dur="2000" fill="hold"/>
                                        <p:tgtEl>
                                          <p:spTgt spid="12"/>
                                        </p:tgtEl>
                                        <p:attrNameLst>
                                          <p:attrName>ppt_x</p:attrName>
                                          <p:attrName>ppt_y</p:attrName>
                                        </p:attrNameLst>
                                      </p:cBhvr>
                                      <p:rCtr x="25260" y="-8403"/>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1.875E-6 -1.85185E-6 L 0.49089 -0.19629 " pathEditMode="relative" rAng="0" ptsTypes="AA">
                                      <p:cBhvr>
                                        <p:cTn id="42" dur="2000" fill="hold"/>
                                        <p:tgtEl>
                                          <p:spTgt spid="7"/>
                                        </p:tgtEl>
                                        <p:attrNameLst>
                                          <p:attrName>ppt_x</p:attrName>
                                          <p:attrName>ppt_y</p:attrName>
                                        </p:attrNameLst>
                                      </p:cBhvr>
                                      <p:rCtr x="24544" y="-9815"/>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3.125E-6 2.96296E-6 L 0.50951 -0.08704 " pathEditMode="relative" rAng="0" ptsTypes="AA">
                                      <p:cBhvr>
                                        <p:cTn id="46" dur="2000" fill="hold"/>
                                        <p:tgtEl>
                                          <p:spTgt spid="3"/>
                                        </p:tgtEl>
                                        <p:attrNameLst>
                                          <p:attrName>ppt_x</p:attrName>
                                          <p:attrName>ppt_y</p:attrName>
                                        </p:attrNameLst>
                                      </p:cBhvr>
                                      <p:rCtr x="25469" y="-4352"/>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1.04167E-6 0 L 0.5043 -0.11736 " pathEditMode="relative" rAng="0" ptsTypes="AA">
                                      <p:cBhvr>
                                        <p:cTn id="50" dur="2000" fill="hold"/>
                                        <p:tgtEl>
                                          <p:spTgt spid="13"/>
                                        </p:tgtEl>
                                        <p:attrNameLst>
                                          <p:attrName>ppt_x</p:attrName>
                                          <p:attrName>ppt_y</p:attrName>
                                        </p:attrNameLst>
                                      </p:cBhvr>
                                      <p:rCtr x="25208" y="-5880"/>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0" nodeType="clickEffect">
                                  <p:stCondLst>
                                    <p:cond delay="0"/>
                                  </p:stCondLst>
                                  <p:childTnLst>
                                    <p:animMotion origin="layout" path="M -1.875E-6 1.85185E-6 L 0.50834 -0.15046 " pathEditMode="relative" rAng="0" ptsTypes="AA">
                                      <p:cBhvr>
                                        <p:cTn id="54" dur="2000" fill="hold"/>
                                        <p:tgtEl>
                                          <p:spTgt spid="14"/>
                                        </p:tgtEl>
                                        <p:attrNameLst>
                                          <p:attrName>ppt_x</p:attrName>
                                          <p:attrName>ppt_y</p:attrName>
                                        </p:attrNameLst>
                                      </p:cBhvr>
                                      <p:rCtr x="25417" y="-7523"/>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1.04167E-6 -7.40741E-7 L -0.4418 0.34306 " pathEditMode="relative" rAng="0" ptsTypes="AA">
                                      <p:cBhvr>
                                        <p:cTn id="58" dur="2000" fill="hold"/>
                                        <p:tgtEl>
                                          <p:spTgt spid="19"/>
                                        </p:tgtEl>
                                        <p:attrNameLst>
                                          <p:attrName>ppt_x</p:attrName>
                                          <p:attrName>ppt_y</p:attrName>
                                        </p:attrNameLst>
                                      </p:cBhvr>
                                      <p:rCtr x="-22096" y="17153"/>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1.04167E-6 4.44444E-6 L -0.4457 0.33819 " pathEditMode="relative" rAng="0" ptsTypes="AA">
                                      <p:cBhvr>
                                        <p:cTn id="62" dur="2000" fill="hold"/>
                                        <p:tgtEl>
                                          <p:spTgt spid="20"/>
                                        </p:tgtEl>
                                        <p:attrNameLst>
                                          <p:attrName>ppt_x</p:attrName>
                                          <p:attrName>ppt_y</p:attrName>
                                        </p:attrNameLst>
                                      </p:cBhvr>
                                      <p:rCtr x="-22292" y="16921"/>
                                    </p:animMotion>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grpId="0" nodeType="clickEffect">
                                  <p:stCondLst>
                                    <p:cond delay="0"/>
                                  </p:stCondLst>
                                  <p:childTnLst>
                                    <p:animMotion origin="layout" path="M -1.04167E-6 3.7037E-7 L -0.44297 0.34491 " pathEditMode="relative" rAng="0" ptsTypes="AA">
                                      <p:cBhvr>
                                        <p:cTn id="66" dur="2000" fill="hold"/>
                                        <p:tgtEl>
                                          <p:spTgt spid="25"/>
                                        </p:tgtEl>
                                        <p:attrNameLst>
                                          <p:attrName>ppt_x</p:attrName>
                                          <p:attrName>ppt_y</p:attrName>
                                        </p:attrNameLst>
                                      </p:cBhvr>
                                      <p:rCtr x="-22148" y="17245"/>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grpId="0" nodeType="clickEffect">
                                  <p:stCondLst>
                                    <p:cond delay="0"/>
                                  </p:stCondLst>
                                  <p:childTnLst>
                                    <p:animMotion origin="layout" path="M -1.04167E-6 -3.33333E-6 L -0.44622 0.32199 " pathEditMode="relative" rAng="0" ptsTypes="AA">
                                      <p:cBhvr>
                                        <p:cTn id="70" dur="2000" fill="hold"/>
                                        <p:tgtEl>
                                          <p:spTgt spid="24"/>
                                        </p:tgtEl>
                                        <p:attrNameLst>
                                          <p:attrName>ppt_x</p:attrName>
                                          <p:attrName>ppt_y</p:attrName>
                                        </p:attrNameLst>
                                      </p:cBhvr>
                                      <p:rCtr x="-22318" y="16088"/>
                                    </p:animMotion>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grpId="0" nodeType="clickEffect">
                                  <p:stCondLst>
                                    <p:cond delay="0"/>
                                  </p:stCondLst>
                                  <p:childTnLst>
                                    <p:animMotion origin="layout" path="M -1.04167E-6 3.7037E-7 L -0.44297 0.30208 " pathEditMode="relative" rAng="0" ptsTypes="AA">
                                      <p:cBhvr>
                                        <p:cTn id="74" dur="2000" fill="hold"/>
                                        <p:tgtEl>
                                          <p:spTgt spid="16"/>
                                        </p:tgtEl>
                                        <p:attrNameLst>
                                          <p:attrName>ppt_x</p:attrName>
                                          <p:attrName>ppt_y</p:attrName>
                                        </p:attrNameLst>
                                      </p:cBhvr>
                                      <p:rCtr x="-22148" y="15093"/>
                                    </p:animMotion>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0" nodeType="clickEffect">
                                  <p:stCondLst>
                                    <p:cond delay="0"/>
                                  </p:stCondLst>
                                  <p:childTnLst>
                                    <p:animMotion origin="layout" path="M 3.75E-6 1.48148E-6 L -0.24805 0.24583 " pathEditMode="relative" rAng="0" ptsTypes="AA">
                                      <p:cBhvr>
                                        <p:cTn id="78" dur="2000" fill="hold"/>
                                        <p:tgtEl>
                                          <p:spTgt spid="17"/>
                                        </p:tgtEl>
                                        <p:attrNameLst>
                                          <p:attrName>ppt_x</p:attrName>
                                          <p:attrName>ppt_y</p:attrName>
                                        </p:attrNameLst>
                                      </p:cBhvr>
                                      <p:rCtr x="-12409" y="12292"/>
                                    </p:animMotion>
                                  </p:childTnLst>
                                </p:cTn>
                              </p:par>
                            </p:childTnLst>
                          </p:cTn>
                        </p:par>
                      </p:childTnLst>
                    </p:cTn>
                  </p:par>
                  <p:par>
                    <p:cTn id="79" fill="hold">
                      <p:stCondLst>
                        <p:cond delay="indefinite"/>
                      </p:stCondLst>
                      <p:childTnLst>
                        <p:par>
                          <p:cTn id="80" fill="hold">
                            <p:stCondLst>
                              <p:cond delay="0"/>
                            </p:stCondLst>
                            <p:childTnLst>
                              <p:par>
                                <p:cTn id="81" presetID="42" presetClass="path" presetSubtype="0" accel="50000" decel="50000" fill="hold" grpId="0" nodeType="clickEffect">
                                  <p:stCondLst>
                                    <p:cond delay="0"/>
                                  </p:stCondLst>
                                  <p:childTnLst>
                                    <p:animMotion origin="layout" path="M -0.00325 -0.0294 L -0.45534 0.20717 " pathEditMode="relative" rAng="0" ptsTypes="AA">
                                      <p:cBhvr>
                                        <p:cTn id="82" dur="2000" fill="hold"/>
                                        <p:tgtEl>
                                          <p:spTgt spid="18"/>
                                        </p:tgtEl>
                                        <p:attrNameLst>
                                          <p:attrName>ppt_x</p:attrName>
                                          <p:attrName>ppt_y</p:attrName>
                                        </p:attrNameLst>
                                      </p:cBhvr>
                                      <p:rCtr x="-22604" y="11829"/>
                                    </p:animMotion>
                                  </p:childTnLst>
                                </p:cTn>
                              </p:par>
                            </p:childTnLst>
                          </p:cTn>
                        </p:par>
                      </p:childTnLst>
                    </p:cTn>
                  </p:par>
                  <p:par>
                    <p:cTn id="83" fill="hold">
                      <p:stCondLst>
                        <p:cond delay="indefinite"/>
                      </p:stCondLst>
                      <p:childTnLst>
                        <p:par>
                          <p:cTn id="84" fill="hold">
                            <p:stCondLst>
                              <p:cond delay="0"/>
                            </p:stCondLst>
                            <p:childTnLst>
                              <p:par>
                                <p:cTn id="85" presetID="42" presetClass="path" presetSubtype="0" accel="50000" decel="50000" fill="hold" grpId="0" nodeType="clickEffect">
                                  <p:stCondLst>
                                    <p:cond delay="0"/>
                                  </p:stCondLst>
                                  <p:childTnLst>
                                    <p:animMotion origin="layout" path="M 2.08333E-7 3.33333E-6 L -0.46016 0.17847 " pathEditMode="relative" rAng="0" ptsTypes="AA">
                                      <p:cBhvr>
                                        <p:cTn id="86" dur="2000" fill="hold"/>
                                        <p:tgtEl>
                                          <p:spTgt spid="22"/>
                                        </p:tgtEl>
                                        <p:attrNameLst>
                                          <p:attrName>ppt_x</p:attrName>
                                          <p:attrName>ppt_y</p:attrName>
                                        </p:attrNameLst>
                                      </p:cBhvr>
                                      <p:rCtr x="-23008" y="8912"/>
                                    </p:animMotion>
                                  </p:childTnLst>
                                </p:cTn>
                              </p:par>
                            </p:childTnLst>
                          </p:cTn>
                        </p:par>
                      </p:childTnLst>
                    </p:cTn>
                  </p:par>
                  <p:par>
                    <p:cTn id="87" fill="hold">
                      <p:stCondLst>
                        <p:cond delay="indefinite"/>
                      </p:stCondLst>
                      <p:childTnLst>
                        <p:par>
                          <p:cTn id="88" fill="hold">
                            <p:stCondLst>
                              <p:cond delay="0"/>
                            </p:stCondLst>
                            <p:childTnLst>
                              <p:par>
                                <p:cTn id="89" presetID="42" presetClass="path" presetSubtype="0" accel="50000" decel="50000" fill="hold" grpId="0" nodeType="clickEffect">
                                  <p:stCondLst>
                                    <p:cond delay="0"/>
                                  </p:stCondLst>
                                  <p:childTnLst>
                                    <p:animMotion origin="layout" path="M 1.66667E-6 0 L -0.45117 0.1588 " pathEditMode="relative" rAng="0" ptsTypes="AA">
                                      <p:cBhvr>
                                        <p:cTn id="90" dur="2000" fill="hold"/>
                                        <p:tgtEl>
                                          <p:spTgt spid="23"/>
                                        </p:tgtEl>
                                        <p:attrNameLst>
                                          <p:attrName>ppt_x</p:attrName>
                                          <p:attrName>ppt_y</p:attrName>
                                        </p:attrNameLst>
                                      </p:cBhvr>
                                      <p:rCtr x="-22565" y="7940"/>
                                    </p:animMotion>
                                  </p:childTnLst>
                                </p:cTn>
                              </p:par>
                            </p:childTnLst>
                          </p:cTn>
                        </p:par>
                      </p:childTnLst>
                    </p:cTn>
                  </p:par>
                  <p:par>
                    <p:cTn id="91" fill="hold">
                      <p:stCondLst>
                        <p:cond delay="indefinite"/>
                      </p:stCondLst>
                      <p:childTnLst>
                        <p:par>
                          <p:cTn id="92" fill="hold">
                            <p:stCondLst>
                              <p:cond delay="0"/>
                            </p:stCondLst>
                            <p:childTnLst>
                              <p:par>
                                <p:cTn id="93" presetID="42" presetClass="path" presetSubtype="0" accel="50000" decel="50000" fill="hold" grpId="0" nodeType="clickEffect">
                                  <p:stCondLst>
                                    <p:cond delay="0"/>
                                  </p:stCondLst>
                                  <p:childTnLst>
                                    <p:animMotion origin="layout" path="M -8.33333E-7 1.11111E-6 L -0.45638 0.12731 " pathEditMode="relative" rAng="0" ptsTypes="AA">
                                      <p:cBhvr>
                                        <p:cTn id="94" dur="2000" fill="hold"/>
                                        <p:tgtEl>
                                          <p:spTgt spid="32"/>
                                        </p:tgtEl>
                                        <p:attrNameLst>
                                          <p:attrName>ppt_x</p:attrName>
                                          <p:attrName>ppt_y</p:attrName>
                                        </p:attrNameLst>
                                      </p:cBhvr>
                                      <p:rCtr x="-22826" y="6366"/>
                                    </p:animMotion>
                                  </p:childTnLst>
                                </p:cTn>
                              </p:par>
                            </p:childTnLst>
                          </p:cTn>
                        </p:par>
                      </p:childTnLst>
                    </p:cTn>
                  </p:par>
                  <p:par>
                    <p:cTn id="95" fill="hold">
                      <p:stCondLst>
                        <p:cond delay="indefinite"/>
                      </p:stCondLst>
                      <p:childTnLst>
                        <p:par>
                          <p:cTn id="96" fill="hold">
                            <p:stCondLst>
                              <p:cond delay="0"/>
                            </p:stCondLst>
                            <p:childTnLst>
                              <p:par>
                                <p:cTn id="97" presetID="42" presetClass="path" presetSubtype="0" accel="50000" decel="50000" fill="hold" grpId="0" nodeType="clickEffect">
                                  <p:stCondLst>
                                    <p:cond delay="0"/>
                                  </p:stCondLst>
                                  <p:childTnLst>
                                    <p:animMotion origin="layout" path="M -1.25E-6 -3.33333E-6 L -0.45156 0.09908 " pathEditMode="relative" rAng="0" ptsTypes="AA">
                                      <p:cBhvr>
                                        <p:cTn id="98" dur="2000" fill="hold"/>
                                        <p:tgtEl>
                                          <p:spTgt spid="28"/>
                                        </p:tgtEl>
                                        <p:attrNameLst>
                                          <p:attrName>ppt_x</p:attrName>
                                          <p:attrName>ppt_y</p:attrName>
                                        </p:attrNameLst>
                                      </p:cBhvr>
                                      <p:rCtr x="-22578" y="4954"/>
                                    </p:animMotion>
                                  </p:childTnLst>
                                </p:cTn>
                              </p:par>
                            </p:childTnLst>
                          </p:cTn>
                        </p:par>
                      </p:childTnLst>
                    </p:cTn>
                  </p:par>
                  <p:par>
                    <p:cTn id="99" fill="hold">
                      <p:stCondLst>
                        <p:cond delay="indefinite"/>
                      </p:stCondLst>
                      <p:childTnLst>
                        <p:par>
                          <p:cTn id="100" fill="hold">
                            <p:stCondLst>
                              <p:cond delay="0"/>
                            </p:stCondLst>
                            <p:childTnLst>
                              <p:par>
                                <p:cTn id="101" presetID="42" presetClass="path" presetSubtype="0" accel="50000" decel="50000" fill="hold" grpId="0" nodeType="clickEffect">
                                  <p:stCondLst>
                                    <p:cond delay="0"/>
                                  </p:stCondLst>
                                  <p:childTnLst>
                                    <p:animMotion origin="layout" path="M 5E-6 0 L -0.45756 0.07755 " pathEditMode="relative" rAng="0" ptsTypes="AA">
                                      <p:cBhvr>
                                        <p:cTn id="102" dur="2000" fill="hold"/>
                                        <p:tgtEl>
                                          <p:spTgt spid="29"/>
                                        </p:tgtEl>
                                        <p:attrNameLst>
                                          <p:attrName>ppt_x</p:attrName>
                                          <p:attrName>ppt_y</p:attrName>
                                        </p:attrNameLst>
                                      </p:cBhvr>
                                      <p:rCtr x="-22878" y="3866"/>
                                    </p:animMotion>
                                  </p:childTnLst>
                                </p:cTn>
                              </p:par>
                            </p:childTnLst>
                          </p:cTn>
                        </p:par>
                      </p:childTnLst>
                    </p:cTn>
                  </p:par>
                  <p:par>
                    <p:cTn id="103" fill="hold">
                      <p:stCondLst>
                        <p:cond delay="indefinite"/>
                      </p:stCondLst>
                      <p:childTnLst>
                        <p:par>
                          <p:cTn id="104" fill="hold">
                            <p:stCondLst>
                              <p:cond delay="0"/>
                            </p:stCondLst>
                            <p:childTnLst>
                              <p:par>
                                <p:cTn id="105" presetID="42" presetClass="path" presetSubtype="0" accel="50000" decel="50000" fill="hold" grpId="0" nodeType="clickEffect">
                                  <p:stCondLst>
                                    <p:cond delay="0"/>
                                  </p:stCondLst>
                                  <p:childTnLst>
                                    <p:animMotion origin="layout" path="M -0.00222 -0.03148 L -0.4638 0.04745 " pathEditMode="relative" rAng="0" ptsTypes="AA">
                                      <p:cBhvr>
                                        <p:cTn id="106" dur="2000" fill="hold"/>
                                        <p:tgtEl>
                                          <p:spTgt spid="30"/>
                                        </p:tgtEl>
                                        <p:attrNameLst>
                                          <p:attrName>ppt_x</p:attrName>
                                          <p:attrName>ppt_y</p:attrName>
                                        </p:attrNameLst>
                                      </p:cBhvr>
                                      <p:rCtr x="-23086" y="3935"/>
                                    </p:animMotion>
                                  </p:childTnLst>
                                </p:cTn>
                              </p:par>
                            </p:childTnLst>
                          </p:cTn>
                        </p:par>
                      </p:childTnLst>
                    </p:cTn>
                  </p:par>
                  <p:par>
                    <p:cTn id="107" fill="hold">
                      <p:stCondLst>
                        <p:cond delay="indefinite"/>
                      </p:stCondLst>
                      <p:childTnLst>
                        <p:par>
                          <p:cTn id="108" fill="hold">
                            <p:stCondLst>
                              <p:cond delay="0"/>
                            </p:stCondLst>
                            <p:childTnLst>
                              <p:par>
                                <p:cTn id="109" presetID="42" presetClass="path" presetSubtype="0" accel="50000" decel="50000" fill="hold" grpId="0" nodeType="clickEffect">
                                  <p:stCondLst>
                                    <p:cond delay="0"/>
                                  </p:stCondLst>
                                  <p:childTnLst>
                                    <p:animMotion origin="layout" path="M 3.54167E-6 0 L -0.45443 0.03889 " pathEditMode="relative" rAng="0" ptsTypes="AA">
                                      <p:cBhvr>
                                        <p:cTn id="110" dur="2000" fill="hold"/>
                                        <p:tgtEl>
                                          <p:spTgt spid="31"/>
                                        </p:tgtEl>
                                        <p:attrNameLst>
                                          <p:attrName>ppt_x</p:attrName>
                                          <p:attrName>ppt_y</p:attrName>
                                        </p:attrNameLst>
                                      </p:cBhvr>
                                      <p:rCtr x="-22721" y="1944"/>
                                    </p:animMotion>
                                  </p:childTnLst>
                                </p:cTn>
                              </p:par>
                            </p:childTnLst>
                          </p:cTn>
                        </p:par>
                      </p:childTnLst>
                    </p:cTn>
                  </p:par>
                  <p:par>
                    <p:cTn id="111" fill="hold">
                      <p:stCondLst>
                        <p:cond delay="indefinite"/>
                      </p:stCondLst>
                      <p:childTnLst>
                        <p:par>
                          <p:cTn id="112" fill="hold">
                            <p:stCondLst>
                              <p:cond delay="0"/>
                            </p:stCondLst>
                            <p:childTnLst>
                              <p:par>
                                <p:cTn id="113" presetID="42" presetClass="path" presetSubtype="0" accel="50000" decel="50000" fill="hold" grpId="0" nodeType="clickEffect">
                                  <p:stCondLst>
                                    <p:cond delay="0"/>
                                  </p:stCondLst>
                                  <p:childTnLst>
                                    <p:animMotion origin="layout" path="M 3.75E-6 1.85185E-6 L -0.45873 0.025 " pathEditMode="relative" rAng="0" ptsTypes="AA">
                                      <p:cBhvr>
                                        <p:cTn id="114" dur="2000" fill="hold"/>
                                        <p:tgtEl>
                                          <p:spTgt spid="34"/>
                                        </p:tgtEl>
                                        <p:attrNameLst>
                                          <p:attrName>ppt_x</p:attrName>
                                          <p:attrName>ppt_y</p:attrName>
                                        </p:attrNameLst>
                                      </p:cBhvr>
                                      <p:rCtr x="-22943" y="1250"/>
                                    </p:animMotion>
                                  </p:childTnLst>
                                </p:cTn>
                              </p:par>
                            </p:childTnLst>
                          </p:cTn>
                        </p:par>
                      </p:childTnLst>
                    </p:cTn>
                  </p:par>
                  <p:par>
                    <p:cTn id="115" fill="hold">
                      <p:stCondLst>
                        <p:cond delay="indefinite"/>
                      </p:stCondLst>
                      <p:childTnLst>
                        <p:par>
                          <p:cTn id="116" fill="hold">
                            <p:stCondLst>
                              <p:cond delay="0"/>
                            </p:stCondLst>
                            <p:childTnLst>
                              <p:par>
                                <p:cTn id="117" presetID="42" presetClass="path" presetSubtype="0" accel="50000" decel="50000" fill="hold" grpId="0" nodeType="clickEffect">
                                  <p:stCondLst>
                                    <p:cond delay="0"/>
                                  </p:stCondLst>
                                  <p:childTnLst>
                                    <p:animMotion origin="layout" path="M 8.33333E-7 1.48148E-6 L -0.45651 -0.00208 " pathEditMode="relative" rAng="0" ptsTypes="AA">
                                      <p:cBhvr>
                                        <p:cTn id="118" dur="2000" fill="hold"/>
                                        <p:tgtEl>
                                          <p:spTgt spid="33"/>
                                        </p:tgtEl>
                                        <p:attrNameLst>
                                          <p:attrName>ppt_x</p:attrName>
                                          <p:attrName>ppt_y</p:attrName>
                                        </p:attrNameLst>
                                      </p:cBhvr>
                                      <p:rCtr x="-22826" y="-116"/>
                                    </p:animMotion>
                                  </p:childTnLst>
                                </p:cTn>
                              </p:par>
                            </p:childTnLst>
                          </p:cTn>
                        </p:par>
                      </p:childTnLst>
                    </p:cTn>
                  </p:par>
                  <p:par>
                    <p:cTn id="119" fill="hold">
                      <p:stCondLst>
                        <p:cond delay="indefinite"/>
                      </p:stCondLst>
                      <p:childTnLst>
                        <p:par>
                          <p:cTn id="120" fill="hold">
                            <p:stCondLst>
                              <p:cond delay="0"/>
                            </p:stCondLst>
                            <p:childTnLst>
                              <p:par>
                                <p:cTn id="121" presetID="42" presetClass="path" presetSubtype="0" accel="50000" decel="50000" fill="hold" grpId="0" nodeType="clickEffect">
                                  <p:stCondLst>
                                    <p:cond delay="0"/>
                                  </p:stCondLst>
                                  <p:childTnLst>
                                    <p:animMotion origin="layout" path="M 8.33333E-7 -1.11111E-6 L -0.45612 -0.02477 " pathEditMode="relative" rAng="0" ptsTypes="AA">
                                      <p:cBhvr>
                                        <p:cTn id="122" dur="2000" fill="hold"/>
                                        <p:tgtEl>
                                          <p:spTgt spid="35"/>
                                        </p:tgtEl>
                                        <p:attrNameLst>
                                          <p:attrName>ppt_x</p:attrName>
                                          <p:attrName>ppt_y</p:attrName>
                                        </p:attrNameLst>
                                      </p:cBhvr>
                                      <p:rCtr x="-22813" y="-1250"/>
                                    </p:animMotion>
                                  </p:childTnLst>
                                </p:cTn>
                              </p:par>
                            </p:childTnLst>
                          </p:cTn>
                        </p:par>
                      </p:childTnLst>
                    </p:cTn>
                  </p:par>
                  <p:par>
                    <p:cTn id="123" fill="hold">
                      <p:stCondLst>
                        <p:cond delay="indefinite"/>
                      </p:stCondLst>
                      <p:childTnLst>
                        <p:par>
                          <p:cTn id="124" fill="hold">
                            <p:stCondLst>
                              <p:cond delay="0"/>
                            </p:stCondLst>
                            <p:childTnLst>
                              <p:par>
                                <p:cTn id="125" presetID="42" presetClass="path" presetSubtype="0" accel="50000" decel="50000" fill="hold" grpId="0" nodeType="clickEffect">
                                  <p:stCondLst>
                                    <p:cond delay="0"/>
                                  </p:stCondLst>
                                  <p:childTnLst>
                                    <p:animMotion origin="layout" path="M -3.33333E-6 4.07407E-6 L -0.44843 -0.06366 " pathEditMode="relative" rAng="0" ptsTypes="AA">
                                      <p:cBhvr>
                                        <p:cTn id="126" dur="2000" fill="hold"/>
                                        <p:tgtEl>
                                          <p:spTgt spid="36"/>
                                        </p:tgtEl>
                                        <p:attrNameLst>
                                          <p:attrName>ppt_x</p:attrName>
                                          <p:attrName>ppt_y</p:attrName>
                                        </p:attrNameLst>
                                      </p:cBhvr>
                                      <p:rCtr x="-22422" y="-3194"/>
                                    </p:animMotion>
                                  </p:childTnLst>
                                </p:cTn>
                              </p:par>
                            </p:childTnLst>
                          </p:cTn>
                        </p:par>
                      </p:childTnLst>
                    </p:cTn>
                  </p:par>
                  <p:par>
                    <p:cTn id="127" fill="hold">
                      <p:stCondLst>
                        <p:cond delay="indefinite"/>
                      </p:stCondLst>
                      <p:childTnLst>
                        <p:par>
                          <p:cTn id="128" fill="hold">
                            <p:stCondLst>
                              <p:cond delay="0"/>
                            </p:stCondLst>
                            <p:childTnLst>
                              <p:par>
                                <p:cTn id="129" presetID="42" presetClass="path" presetSubtype="0" accel="50000" decel="50000" fill="hold" grpId="0" nodeType="clickEffect">
                                  <p:stCondLst>
                                    <p:cond delay="0"/>
                                  </p:stCondLst>
                                  <p:childTnLst>
                                    <p:animMotion origin="layout" path="M 2.08333E-6 3.33333E-6 L -0.44388 -0.09676 " pathEditMode="relative" rAng="0" ptsTypes="AA">
                                      <p:cBhvr>
                                        <p:cTn id="130" dur="2000" fill="hold"/>
                                        <p:tgtEl>
                                          <p:spTgt spid="26"/>
                                        </p:tgtEl>
                                        <p:attrNameLst>
                                          <p:attrName>ppt_x</p:attrName>
                                          <p:attrName>ppt_y</p:attrName>
                                        </p:attrNameLst>
                                      </p:cBhvr>
                                      <p:rCtr x="-22201" y="-4838"/>
                                    </p:animMotion>
                                  </p:childTnLst>
                                </p:cTn>
                              </p:par>
                            </p:childTnLst>
                          </p:cTn>
                        </p:par>
                      </p:childTnLst>
                    </p:cTn>
                  </p:par>
                  <p:par>
                    <p:cTn id="131" fill="hold">
                      <p:stCondLst>
                        <p:cond delay="indefinite"/>
                      </p:stCondLst>
                      <p:childTnLst>
                        <p:par>
                          <p:cTn id="132" fill="hold">
                            <p:stCondLst>
                              <p:cond delay="0"/>
                            </p:stCondLst>
                            <p:childTnLst>
                              <p:par>
                                <p:cTn id="133" presetID="42" presetClass="path" presetSubtype="0" accel="50000" decel="50000" fill="hold" grpId="0" nodeType="clickEffect">
                                  <p:stCondLst>
                                    <p:cond delay="0"/>
                                  </p:stCondLst>
                                  <p:childTnLst>
                                    <p:animMotion origin="layout" path="M 1.66667E-6 -4.07407E-6 L -0.46289 -0.17152 " pathEditMode="relative" rAng="0" ptsTypes="AA">
                                      <p:cBhvr>
                                        <p:cTn id="134" dur="2000" fill="hold"/>
                                        <p:tgtEl>
                                          <p:spTgt spid="21"/>
                                        </p:tgtEl>
                                        <p:attrNameLst>
                                          <p:attrName>ppt_x</p:attrName>
                                          <p:attrName>ppt_y</p:attrName>
                                        </p:attrNameLst>
                                      </p:cBhvr>
                                      <p:rCtr x="-23151" y="-8588"/>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4" grpId="0"/>
      <p:bldP spid="5" grpId="0"/>
      <p:bldP spid="6" grpId="0"/>
      <p:bldP spid="7" grpId="0"/>
      <p:bldP spid="8" grpId="0"/>
      <p:bldP spid="9" grpId="0"/>
      <p:bldP spid="10" grpId="0"/>
      <p:bldP spid="11" grpId="0"/>
      <p:bldP spid="12" grpId="0"/>
      <p:bldP spid="13" grpId="0"/>
      <p:bldP spid="14" grpId="0"/>
      <p:bldP spid="15" grpId="0"/>
      <p:bldP spid="16" grpId="0"/>
      <p:bldP spid="17" grpId="0"/>
      <p:bldP spid="18" grpId="0"/>
      <p:bldP spid="19" grpId="0"/>
      <p:bldP spid="20" grpId="0"/>
      <p:bldP spid="21" grpId="0"/>
      <p:bldP spid="22" grpId="0"/>
      <p:bldP spid="23" grpId="0"/>
      <p:bldP spid="24" grpId="0"/>
      <p:bldP spid="25" grpId="0"/>
      <p:bldP spid="26" grpId="0"/>
      <p:bldP spid="28" grpId="0"/>
      <p:bldP spid="29" grpId="0"/>
      <p:bldP spid="30" grpId="0"/>
      <p:bldP spid="31" grpId="0"/>
      <p:bldP spid="32" grpId="0"/>
      <p:bldP spid="33" grpId="0"/>
      <p:bldP spid="34" grpId="0"/>
      <p:bldP spid="35" grpId="0"/>
      <p:bldP spid="3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93700" y="292100"/>
            <a:ext cx="11798300" cy="591059"/>
          </a:xfrm>
          <a:prstGeom prst="rect">
            <a:avLst/>
          </a:prstGeom>
        </p:spPr>
        <p:txBody>
          <a:bodyPr wrap="square">
            <a:spAutoFit/>
          </a:bodyPr>
          <a:lstStyle/>
          <a:p>
            <a:pPr algn="ctr">
              <a:lnSpc>
                <a:spcPct val="107000"/>
              </a:lnSpc>
              <a:spcAft>
                <a:spcPts val="800"/>
              </a:spcAft>
            </a:pPr>
            <a:r>
              <a:rPr lang="ru-RU" sz="3200" b="1" dirty="0" smtClean="0">
                <a:effectLst/>
                <a:latin typeface="Calibri" panose="020F0502020204030204" pitchFamily="34" charset="0"/>
                <a:ea typeface="Calibri" panose="020F0502020204030204" pitchFamily="34" charset="0"/>
                <a:cs typeface="Times New Roman" panose="02020603050405020304" pitchFamily="18" charset="0"/>
              </a:rPr>
              <a:t>Список волшебных слов</a:t>
            </a:r>
            <a:endParaRPr lang="ru-RU" sz="2000" b="1" dirty="0" smtClean="0">
              <a:solidFill>
                <a:srgbClr val="000000"/>
              </a:solidFill>
              <a:latin typeface="Verdana" panose="020B0604030504040204" pitchFamily="34" charset="0"/>
              <a:ea typeface="Calibri" panose="020F0502020204030204" pitchFamily="34" charset="0"/>
              <a:cs typeface="Times New Roman" panose="02020603050405020304" pitchFamily="18" charset="0"/>
            </a:endParaRPr>
          </a:p>
        </p:txBody>
      </p:sp>
      <p:sp>
        <p:nvSpPr>
          <p:cNvPr id="4" name="Облако 3"/>
          <p:cNvSpPr/>
          <p:nvPr/>
        </p:nvSpPr>
        <p:spPr>
          <a:xfrm>
            <a:off x="-3043452" y="655092"/>
            <a:ext cx="3043452"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Здравствуйте </a:t>
            </a:r>
            <a:endParaRPr lang="ru-RU" sz="2000" dirty="0">
              <a:solidFill>
                <a:schemeClr val="accent5">
                  <a:lumMod val="75000"/>
                </a:schemeClr>
              </a:solidFill>
            </a:endParaRPr>
          </a:p>
        </p:txBody>
      </p:sp>
      <p:sp>
        <p:nvSpPr>
          <p:cNvPr id="5" name="Облако 4"/>
          <p:cNvSpPr/>
          <p:nvPr/>
        </p:nvSpPr>
        <p:spPr>
          <a:xfrm>
            <a:off x="-3132164" y="2461146"/>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До свидания</a:t>
            </a:r>
            <a:endParaRPr lang="ru-RU" sz="2000" dirty="0">
              <a:solidFill>
                <a:schemeClr val="accent5">
                  <a:lumMod val="75000"/>
                </a:schemeClr>
              </a:solidFill>
            </a:endParaRPr>
          </a:p>
        </p:txBody>
      </p:sp>
      <p:sp>
        <p:nvSpPr>
          <p:cNvPr id="6" name="Облако 5"/>
          <p:cNvSpPr/>
          <p:nvPr/>
        </p:nvSpPr>
        <p:spPr>
          <a:xfrm>
            <a:off x="12369420" y="4400907"/>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Извините, пожалуйста</a:t>
            </a:r>
            <a:endParaRPr lang="ru-RU" sz="2000" dirty="0">
              <a:solidFill>
                <a:schemeClr val="accent5">
                  <a:lumMod val="75000"/>
                </a:schemeClr>
              </a:solidFill>
            </a:endParaRPr>
          </a:p>
        </p:txBody>
      </p:sp>
      <p:sp>
        <p:nvSpPr>
          <p:cNvPr id="7" name="Облако 6"/>
          <p:cNvSpPr/>
          <p:nvPr/>
        </p:nvSpPr>
        <p:spPr>
          <a:xfrm>
            <a:off x="12192000" y="2042237"/>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Можно я помогу вам?</a:t>
            </a:r>
            <a:endParaRPr lang="ru-RU" sz="2000" dirty="0">
              <a:solidFill>
                <a:schemeClr val="accent5">
                  <a:lumMod val="75000"/>
                </a:schemeClr>
              </a:solidFill>
            </a:endParaRPr>
          </a:p>
        </p:txBody>
      </p:sp>
      <p:sp>
        <p:nvSpPr>
          <p:cNvPr id="8" name="Облако 7"/>
          <p:cNvSpPr/>
          <p:nvPr/>
        </p:nvSpPr>
        <p:spPr>
          <a:xfrm>
            <a:off x="12192000" y="77148"/>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Приятного аппетита</a:t>
            </a:r>
            <a:endParaRPr lang="ru-RU" sz="2000" dirty="0">
              <a:solidFill>
                <a:schemeClr val="accent5">
                  <a:lumMod val="75000"/>
                </a:schemeClr>
              </a:solidFill>
            </a:endParaRPr>
          </a:p>
        </p:txBody>
      </p:sp>
      <p:sp>
        <p:nvSpPr>
          <p:cNvPr id="9" name="Облако 8"/>
          <p:cNvSpPr/>
          <p:nvPr/>
        </p:nvSpPr>
        <p:spPr>
          <a:xfrm>
            <a:off x="-3141261" y="4076130"/>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Спасибо </a:t>
            </a:r>
            <a:endParaRPr lang="ru-RU" sz="2000" dirty="0">
              <a:solidFill>
                <a:schemeClr val="accent5">
                  <a:lumMod val="75000"/>
                </a:schemeClr>
              </a:solidFill>
            </a:endParaRPr>
          </a:p>
        </p:txBody>
      </p:sp>
      <p:sp>
        <p:nvSpPr>
          <p:cNvPr id="10" name="Облако 9"/>
          <p:cNvSpPr/>
          <p:nvPr/>
        </p:nvSpPr>
        <p:spPr>
          <a:xfrm>
            <a:off x="-3043453" y="5882184"/>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Пожалуйста </a:t>
            </a:r>
            <a:endParaRPr lang="ru-RU" sz="2000" dirty="0">
              <a:solidFill>
                <a:schemeClr val="accent5">
                  <a:lumMod val="75000"/>
                </a:schemeClr>
              </a:solidFill>
            </a:endParaRPr>
          </a:p>
        </p:txBody>
      </p:sp>
      <p:sp>
        <p:nvSpPr>
          <p:cNvPr id="11" name="Облако 10"/>
          <p:cNvSpPr/>
          <p:nvPr/>
        </p:nvSpPr>
        <p:spPr>
          <a:xfrm>
            <a:off x="-802945" y="-1672989"/>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Разрешите мне</a:t>
            </a:r>
            <a:endParaRPr lang="ru-RU" sz="2000" dirty="0">
              <a:solidFill>
                <a:schemeClr val="accent5">
                  <a:lumMod val="75000"/>
                </a:schemeClr>
              </a:solidFill>
            </a:endParaRPr>
          </a:p>
        </p:txBody>
      </p:sp>
      <p:sp>
        <p:nvSpPr>
          <p:cNvPr id="12" name="Облако 11"/>
          <p:cNvSpPr/>
          <p:nvPr/>
        </p:nvSpPr>
        <p:spPr>
          <a:xfrm>
            <a:off x="3476859" y="-1865195"/>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Можно </a:t>
            </a:r>
            <a:r>
              <a:rPr lang="ru-RU" sz="2000" dirty="0">
                <a:solidFill>
                  <a:schemeClr val="accent5">
                    <a:lumMod val="75000"/>
                  </a:schemeClr>
                </a:solidFill>
              </a:rPr>
              <a:t>с</a:t>
            </a:r>
            <a:r>
              <a:rPr lang="ru-RU" sz="2000" dirty="0" smtClean="0">
                <a:solidFill>
                  <a:schemeClr val="accent5">
                    <a:lumMod val="75000"/>
                  </a:schemeClr>
                </a:solidFill>
              </a:rPr>
              <a:t>просить</a:t>
            </a:r>
            <a:endParaRPr lang="ru-RU" sz="2000" dirty="0">
              <a:solidFill>
                <a:schemeClr val="accent5">
                  <a:lumMod val="75000"/>
                </a:schemeClr>
              </a:solidFill>
            </a:endParaRPr>
          </a:p>
        </p:txBody>
      </p:sp>
      <p:sp>
        <p:nvSpPr>
          <p:cNvPr id="13" name="Облако 12"/>
          <p:cNvSpPr/>
          <p:nvPr/>
        </p:nvSpPr>
        <p:spPr>
          <a:xfrm>
            <a:off x="7035420" y="-1887941"/>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Доброе утро</a:t>
            </a:r>
            <a:endParaRPr lang="ru-RU" sz="2000" dirty="0">
              <a:solidFill>
                <a:schemeClr val="accent5">
                  <a:lumMod val="75000"/>
                </a:schemeClr>
              </a:solidFill>
            </a:endParaRPr>
          </a:p>
        </p:txBody>
      </p:sp>
      <p:sp>
        <p:nvSpPr>
          <p:cNvPr id="14" name="Облако 13"/>
          <p:cNvSpPr/>
          <p:nvPr/>
        </p:nvSpPr>
        <p:spPr>
          <a:xfrm>
            <a:off x="10806751" y="-1887941"/>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Спокойной ночи</a:t>
            </a:r>
            <a:endParaRPr lang="ru-RU" sz="2000" dirty="0">
              <a:solidFill>
                <a:schemeClr val="accent5">
                  <a:lumMod val="75000"/>
                </a:schemeClr>
              </a:solidFill>
            </a:endParaRPr>
          </a:p>
        </p:txBody>
      </p:sp>
      <p:sp>
        <p:nvSpPr>
          <p:cNvPr id="15" name="Облако 14"/>
          <p:cNvSpPr/>
          <p:nvPr/>
        </p:nvSpPr>
        <p:spPr>
          <a:xfrm>
            <a:off x="12191999" y="6654757"/>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Будьте здоровы</a:t>
            </a:r>
            <a:endParaRPr lang="ru-RU" sz="2000" dirty="0">
              <a:solidFill>
                <a:schemeClr val="accent5">
                  <a:lumMod val="75000"/>
                </a:schemeClr>
              </a:solidFill>
            </a:endParaRPr>
          </a:p>
        </p:txBody>
      </p:sp>
      <p:sp>
        <p:nvSpPr>
          <p:cNvPr id="16" name="Облако 15"/>
          <p:cNvSpPr/>
          <p:nvPr/>
        </p:nvSpPr>
        <p:spPr>
          <a:xfrm>
            <a:off x="8486631" y="7319748"/>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Будьте добры</a:t>
            </a:r>
            <a:endParaRPr lang="ru-RU" sz="2000" dirty="0">
              <a:solidFill>
                <a:schemeClr val="accent5">
                  <a:lumMod val="75000"/>
                </a:schemeClr>
              </a:solidFill>
            </a:endParaRPr>
          </a:p>
        </p:txBody>
      </p:sp>
      <p:sp>
        <p:nvSpPr>
          <p:cNvPr id="17" name="Облако 16"/>
          <p:cNvSpPr/>
          <p:nvPr/>
        </p:nvSpPr>
        <p:spPr>
          <a:xfrm>
            <a:off x="4733496" y="7383438"/>
            <a:ext cx="2770497"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Угощайтесь </a:t>
            </a:r>
            <a:endParaRPr lang="ru-RU" sz="2000" dirty="0">
              <a:solidFill>
                <a:schemeClr val="accent5">
                  <a:lumMod val="75000"/>
                </a:schemeClr>
              </a:solidFill>
            </a:endParaRPr>
          </a:p>
        </p:txBody>
      </p:sp>
      <p:sp>
        <p:nvSpPr>
          <p:cNvPr id="18" name="Облако 17"/>
          <p:cNvSpPr/>
          <p:nvPr/>
        </p:nvSpPr>
        <p:spPr>
          <a:xfrm>
            <a:off x="868906" y="7224739"/>
            <a:ext cx="3393812" cy="150125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2000" dirty="0" smtClean="0">
                <a:solidFill>
                  <a:schemeClr val="accent5">
                    <a:lumMod val="75000"/>
                  </a:schemeClr>
                </a:solidFill>
              </a:rPr>
              <a:t>Приятно познакомиться</a:t>
            </a:r>
            <a:endParaRPr lang="ru-RU" sz="2000" dirty="0">
              <a:solidFill>
                <a:schemeClr val="accent5">
                  <a:lumMod val="75000"/>
                </a:schemeClr>
              </a:solidFill>
            </a:endParaRPr>
          </a:p>
        </p:txBody>
      </p:sp>
    </p:spTree>
    <p:extLst>
      <p:ext uri="{BB962C8B-B14F-4D97-AF65-F5344CB8AC3E}">
        <p14:creationId xmlns:p14="http://schemas.microsoft.com/office/powerpoint/2010/main" val="259426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3" presetClass="path" presetSubtype="0" accel="50000" decel="50000" fill="hold" grpId="0" nodeType="clickEffect">
                                  <p:stCondLst>
                                    <p:cond delay="0"/>
                                  </p:stCondLst>
                                  <p:childTnLst>
                                    <p:animMotion origin="layout" path="M -4.16667E-7 -1.11111E-6 L 0.26354 -0.00787 " pathEditMode="relative" rAng="0" ptsTypes="AA">
                                      <p:cBhvr>
                                        <p:cTn id="6" dur="2000" fill="hold"/>
                                        <p:tgtEl>
                                          <p:spTgt spid="4"/>
                                        </p:tgtEl>
                                        <p:attrNameLst>
                                          <p:attrName>ppt_x</p:attrName>
                                          <p:attrName>ppt_y</p:attrName>
                                        </p:attrNameLst>
                                      </p:cBhvr>
                                      <p:rCtr x="13177" y="-39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8.33333E-7 2.96296E-6 L 0.38724 -0.15394 " pathEditMode="relative" rAng="0" ptsTypes="AA">
                                      <p:cBhvr>
                                        <p:cTn id="10" dur="2000" fill="hold"/>
                                        <p:tgtEl>
                                          <p:spTgt spid="5"/>
                                        </p:tgtEl>
                                        <p:attrNameLst>
                                          <p:attrName>ppt_x</p:attrName>
                                          <p:attrName>ppt_y</p:attrName>
                                        </p:attrNameLst>
                                      </p:cBhvr>
                                      <p:rCtr x="19362" y="-7708"/>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4.16667E-7 -3.7037E-6 L 0.27721 -0.10926 " pathEditMode="relative" rAng="0" ptsTypes="AA">
                                      <p:cBhvr>
                                        <p:cTn id="14" dur="2000" fill="hold"/>
                                        <p:tgtEl>
                                          <p:spTgt spid="9"/>
                                        </p:tgtEl>
                                        <p:attrNameLst>
                                          <p:attrName>ppt_x</p:attrName>
                                          <p:attrName>ppt_y</p:attrName>
                                        </p:attrNameLst>
                                      </p:cBhvr>
                                      <p:rCtr x="13867" y="-5463"/>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2.5E-6 3.7037E-7 L 0.35977 -0.15394 " pathEditMode="relative" rAng="0" ptsTypes="AA">
                                      <p:cBhvr>
                                        <p:cTn id="18" dur="2000" fill="hold"/>
                                        <p:tgtEl>
                                          <p:spTgt spid="10"/>
                                        </p:tgtEl>
                                        <p:attrNameLst>
                                          <p:attrName>ppt_x</p:attrName>
                                          <p:attrName>ppt_y</p:attrName>
                                        </p:attrNameLst>
                                      </p:cBhvr>
                                      <p:rCtr x="17982" y="-7708"/>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3.75E-6 7.40741E-7 L 0.40911 0.36458 " pathEditMode="relative" rAng="0" ptsTypes="AA">
                                      <p:cBhvr>
                                        <p:cTn id="22" dur="2000" fill="hold"/>
                                        <p:tgtEl>
                                          <p:spTgt spid="11"/>
                                        </p:tgtEl>
                                        <p:attrNameLst>
                                          <p:attrName>ppt_x</p:attrName>
                                          <p:attrName>ppt_y</p:attrName>
                                        </p:attrNameLst>
                                      </p:cBhvr>
                                      <p:rCtr x="20456" y="18218"/>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2.08333E-6 -2.77556E-17 L -0.03711 0.61227 " pathEditMode="relative" rAng="0" ptsTypes="AA">
                                      <p:cBhvr>
                                        <p:cTn id="26" dur="2000" fill="hold"/>
                                        <p:tgtEl>
                                          <p:spTgt spid="12"/>
                                        </p:tgtEl>
                                        <p:attrNameLst>
                                          <p:attrName>ppt_x</p:attrName>
                                          <p:attrName>ppt_y</p:attrName>
                                        </p:attrNameLst>
                                      </p:cBhvr>
                                      <p:rCtr x="-1862" y="30602"/>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5E-6 7.40741E-7 L -0.03152 0.39583 " pathEditMode="relative" rAng="0" ptsTypes="AA">
                                      <p:cBhvr>
                                        <p:cTn id="30" dur="2000" fill="hold"/>
                                        <p:tgtEl>
                                          <p:spTgt spid="13"/>
                                        </p:tgtEl>
                                        <p:attrNameLst>
                                          <p:attrName>ppt_x</p:attrName>
                                          <p:attrName>ppt_y</p:attrName>
                                        </p:attrNameLst>
                                      </p:cBhvr>
                                      <p:rCtr x="-1576" y="19792"/>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0 7.40741E-7 L -0.13112 0.30903 " pathEditMode="relative" rAng="0" ptsTypes="AA">
                                      <p:cBhvr>
                                        <p:cTn id="34" dur="2000" fill="hold"/>
                                        <p:tgtEl>
                                          <p:spTgt spid="14"/>
                                        </p:tgtEl>
                                        <p:attrNameLst>
                                          <p:attrName>ppt_x</p:attrName>
                                          <p:attrName>ppt_y</p:attrName>
                                        </p:attrNameLst>
                                      </p:cBhvr>
                                      <p:rCtr x="-6562" y="15463"/>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1.66667E-6 -1.85185E-6 L -0.23932 0.20857 " pathEditMode="relative" rAng="0" ptsTypes="AA">
                                      <p:cBhvr>
                                        <p:cTn id="38" dur="2000" fill="hold"/>
                                        <p:tgtEl>
                                          <p:spTgt spid="8"/>
                                        </p:tgtEl>
                                        <p:attrNameLst>
                                          <p:attrName>ppt_x</p:attrName>
                                          <p:attrName>ppt_y</p:attrName>
                                        </p:attrNameLst>
                                      </p:cBhvr>
                                      <p:rCtr x="-11966" y="10417"/>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1.66667E-6 4.07407E-6 L -0.43737 0.00486 " pathEditMode="relative" rAng="0" ptsTypes="AA">
                                      <p:cBhvr>
                                        <p:cTn id="42" dur="2000" fill="hold"/>
                                        <p:tgtEl>
                                          <p:spTgt spid="7"/>
                                        </p:tgtEl>
                                        <p:attrNameLst>
                                          <p:attrName>ppt_x</p:attrName>
                                          <p:attrName>ppt_y</p:attrName>
                                        </p:attrNameLst>
                                      </p:cBhvr>
                                      <p:rCtr x="-21875" y="231"/>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0.01588 -0.00116 L -0.30196 -0.13542 " pathEditMode="relative" rAng="0" ptsTypes="AA">
                                      <p:cBhvr>
                                        <p:cTn id="46" dur="2000" fill="hold"/>
                                        <p:tgtEl>
                                          <p:spTgt spid="6"/>
                                        </p:tgtEl>
                                        <p:attrNameLst>
                                          <p:attrName>ppt_x</p:attrName>
                                          <p:attrName>ppt_y</p:attrName>
                                        </p:attrNameLst>
                                      </p:cBhvr>
                                      <p:rCtr x="-14310" y="-6713"/>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1.66667E-6 -1.11111E-6 L -0.26055 -0.20856 " pathEditMode="relative" rAng="0" ptsTypes="AA">
                                      <p:cBhvr>
                                        <p:cTn id="50" dur="2000" fill="hold"/>
                                        <p:tgtEl>
                                          <p:spTgt spid="15"/>
                                        </p:tgtEl>
                                        <p:attrNameLst>
                                          <p:attrName>ppt_x</p:attrName>
                                          <p:attrName>ppt_y</p:attrName>
                                        </p:attrNameLst>
                                      </p:cBhvr>
                                      <p:rCtr x="-13034" y="-10440"/>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0" nodeType="clickEffect">
                                  <p:stCondLst>
                                    <p:cond delay="0"/>
                                  </p:stCondLst>
                                  <p:childTnLst>
                                    <p:animMotion origin="layout" path="M 4.58333E-6 -1.85185E-6 L -0.12813 -0.34305 " pathEditMode="relative" rAng="0" ptsTypes="AA">
                                      <p:cBhvr>
                                        <p:cTn id="54" dur="2000" fill="hold"/>
                                        <p:tgtEl>
                                          <p:spTgt spid="16"/>
                                        </p:tgtEl>
                                        <p:attrNameLst>
                                          <p:attrName>ppt_x</p:attrName>
                                          <p:attrName>ppt_y</p:attrName>
                                        </p:attrNameLst>
                                      </p:cBhvr>
                                      <p:rCtr x="-6406" y="-17153"/>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2.91667E-6 -1.11111E-6 L 0.02539 -0.54444 " pathEditMode="relative" rAng="0" ptsTypes="AA">
                                      <p:cBhvr>
                                        <p:cTn id="58" dur="2000" fill="hold"/>
                                        <p:tgtEl>
                                          <p:spTgt spid="17"/>
                                        </p:tgtEl>
                                        <p:attrNameLst>
                                          <p:attrName>ppt_x</p:attrName>
                                          <p:attrName>ppt_y</p:attrName>
                                        </p:attrNameLst>
                                      </p:cBhvr>
                                      <p:rCtr x="1263" y="-27222"/>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0.00065 -0.00926 L 0.18138 -0.27546 " pathEditMode="relative" rAng="0" ptsTypes="AA">
                                      <p:cBhvr>
                                        <p:cTn id="62" dur="2000" fill="hold"/>
                                        <p:tgtEl>
                                          <p:spTgt spid="18"/>
                                        </p:tgtEl>
                                        <p:attrNameLst>
                                          <p:attrName>ppt_x</p:attrName>
                                          <p:attrName>ppt_y</p:attrName>
                                        </p:attrNameLst>
                                      </p:cBhvr>
                                      <p:rCtr x="9102" y="-1331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65100" y="279400"/>
            <a:ext cx="11607800" cy="6494791"/>
          </a:xfrm>
          <a:prstGeom prst="rect">
            <a:avLst/>
          </a:prstGeom>
        </p:spPr>
        <p:txBody>
          <a:bodyPr wrap="square">
            <a:spAutoFit/>
          </a:bodyPr>
          <a:lstStyle/>
          <a:p>
            <a:pPr algn="ctr">
              <a:lnSpc>
                <a:spcPct val="107000"/>
              </a:lnSpc>
              <a:spcAft>
                <a:spcPts val="0"/>
              </a:spcAft>
            </a:pPr>
            <a:r>
              <a:rPr lang="ru-RU" sz="3200" b="1" dirty="0">
                <a:solidFill>
                  <a:srgbClr val="000000"/>
                </a:solidFill>
                <a:latin typeface="+mj-lt"/>
              </a:rPr>
              <a:t>Задание </a:t>
            </a:r>
            <a:r>
              <a:rPr lang="ru-RU" sz="3200" b="1" dirty="0" smtClean="0">
                <a:solidFill>
                  <a:srgbClr val="000000"/>
                </a:solidFill>
                <a:latin typeface="+mj-lt"/>
              </a:rPr>
              <a:t> зелёной шляпы:</a:t>
            </a:r>
          </a:p>
          <a:p>
            <a:pPr algn="ctr">
              <a:lnSpc>
                <a:spcPct val="107000"/>
              </a:lnSpc>
              <a:spcAft>
                <a:spcPts val="0"/>
              </a:spcAft>
            </a:pPr>
            <a:r>
              <a:rPr lang="ru-RU" sz="3200" b="1" dirty="0" smtClean="0">
                <a:solidFill>
                  <a:srgbClr val="000000"/>
                </a:solidFill>
                <a:latin typeface="+mj-lt"/>
                <a:ea typeface="Calibri" panose="020F0502020204030204" pitchFamily="34" charset="0"/>
                <a:cs typeface="Times New Roman" panose="02020603050405020304" pitchFamily="18" charset="0"/>
              </a:rPr>
              <a:t>(</a:t>
            </a:r>
            <a:r>
              <a:rPr lang="ru-RU" sz="3200" b="1" dirty="0" err="1" smtClean="0">
                <a:solidFill>
                  <a:srgbClr val="000000"/>
                </a:solidFill>
                <a:latin typeface="+mj-lt"/>
                <a:ea typeface="Calibri" panose="020F0502020204030204" pitchFamily="34" charset="0"/>
                <a:cs typeface="Times New Roman" panose="02020603050405020304" pitchFamily="18" charset="0"/>
              </a:rPr>
              <a:t>Креативщик</a:t>
            </a:r>
            <a:r>
              <a:rPr lang="ru-RU" sz="3200" b="1" dirty="0" smtClean="0">
                <a:solidFill>
                  <a:srgbClr val="000000"/>
                </a:solidFill>
                <a:latin typeface="+mj-lt"/>
                <a:ea typeface="Calibri" panose="020F0502020204030204" pitchFamily="34" charset="0"/>
                <a:cs typeface="Times New Roman" panose="02020603050405020304" pitchFamily="18" charset="0"/>
              </a:rPr>
              <a:t>)</a:t>
            </a:r>
          </a:p>
          <a:p>
            <a:pPr algn="ctr">
              <a:lnSpc>
                <a:spcPct val="107000"/>
              </a:lnSpc>
              <a:spcAft>
                <a:spcPts val="0"/>
              </a:spcAft>
            </a:pPr>
            <a:r>
              <a:rPr lang="ru-RU" sz="3200" b="1" dirty="0" smtClean="0">
                <a:solidFill>
                  <a:srgbClr val="000000"/>
                </a:solidFill>
                <a:latin typeface="+mj-lt"/>
                <a:ea typeface="Calibri" panose="020F0502020204030204" pitchFamily="34" charset="0"/>
                <a:cs typeface="Times New Roman" panose="02020603050405020304" pitchFamily="18" charset="0"/>
              </a:rPr>
              <a:t>Найди альтернативы, новые идеи, пути их реализации. Акцент на нетрадиционные решения.</a:t>
            </a:r>
          </a:p>
          <a:p>
            <a:pPr algn="ctr">
              <a:lnSpc>
                <a:spcPct val="107000"/>
              </a:lnSpc>
              <a:spcAft>
                <a:spcPts val="0"/>
              </a:spcAft>
            </a:pPr>
            <a:endParaRPr lang="ru-RU" sz="2800" b="1" dirty="0">
              <a:latin typeface="+mj-lt"/>
              <a:ea typeface="Calibri" panose="020F0502020204030204" pitchFamily="34" charset="0"/>
              <a:cs typeface="Times New Roman" panose="02020603050405020304" pitchFamily="18" charset="0"/>
            </a:endParaRPr>
          </a:p>
          <a:p>
            <a:pPr>
              <a:spcAft>
                <a:spcPts val="0"/>
              </a:spcAft>
            </a:pPr>
            <a:r>
              <a:rPr lang="ru-RU" sz="3200" b="1" dirty="0">
                <a:solidFill>
                  <a:srgbClr val="002060"/>
                </a:solidFill>
                <a:latin typeface="+mj-lt"/>
              </a:rPr>
              <a:t>Предложите способ(ы)  разрешения конфликта на основе стратегий поведения Павлика.</a:t>
            </a:r>
            <a:endParaRPr lang="ru-RU" sz="3200" dirty="0">
              <a:latin typeface="+mj-lt"/>
              <a:ea typeface="Times New Roman" panose="02020603050405020304" pitchFamily="18" charset="0"/>
            </a:endParaRPr>
          </a:p>
          <a:p>
            <a:pPr fontAlgn="t">
              <a:lnSpc>
                <a:spcPct val="107000"/>
              </a:lnSpc>
              <a:spcAft>
                <a:spcPts val="0"/>
              </a:spcAft>
            </a:pPr>
            <a:endParaRPr lang="ru-RU" sz="1600" dirty="0">
              <a:latin typeface="+mj-lt"/>
              <a:ea typeface="Calibri" panose="020F0502020204030204" pitchFamily="34" charset="0"/>
              <a:cs typeface="Times New Roman" panose="02020603050405020304" pitchFamily="18" charset="0"/>
            </a:endParaRPr>
          </a:p>
          <a:p>
            <a:pPr>
              <a:spcAft>
                <a:spcPts val="0"/>
              </a:spcAft>
            </a:pPr>
            <a:r>
              <a:rPr lang="ru-RU" sz="2800" b="1" dirty="0">
                <a:solidFill>
                  <a:srgbClr val="002060"/>
                </a:solidFill>
                <a:latin typeface="+mj-lt"/>
              </a:rPr>
              <a:t>Инструкция по выполнению задания</a:t>
            </a:r>
            <a:endParaRPr lang="ru-RU" sz="2800" dirty="0">
              <a:latin typeface="+mj-lt"/>
              <a:ea typeface="Times New Roman" panose="02020603050405020304" pitchFamily="18" charset="0"/>
            </a:endParaRPr>
          </a:p>
          <a:p>
            <a:pPr>
              <a:spcAft>
                <a:spcPts val="0"/>
              </a:spcAft>
            </a:pPr>
            <a:r>
              <a:rPr lang="ru-RU" sz="2800" b="1" dirty="0">
                <a:solidFill>
                  <a:srgbClr val="002060"/>
                </a:solidFill>
                <a:latin typeface="+mj-lt"/>
              </a:rPr>
              <a:t>1. Прочитайте текст.</a:t>
            </a:r>
            <a:endParaRPr lang="ru-RU" sz="2800" dirty="0">
              <a:latin typeface="+mj-lt"/>
              <a:ea typeface="Times New Roman" panose="02020603050405020304" pitchFamily="18" charset="0"/>
            </a:endParaRPr>
          </a:p>
          <a:p>
            <a:pPr>
              <a:spcAft>
                <a:spcPts val="0"/>
              </a:spcAft>
            </a:pPr>
            <a:r>
              <a:rPr lang="ru-RU" sz="2800" b="1" dirty="0">
                <a:solidFill>
                  <a:srgbClr val="002060"/>
                </a:solidFill>
                <a:latin typeface="+mj-lt"/>
              </a:rPr>
              <a:t>2. Прокомментируйте ситуацию с   Леной, бабушкой, братом.</a:t>
            </a:r>
            <a:endParaRPr lang="ru-RU" sz="2800" dirty="0">
              <a:latin typeface="+mj-lt"/>
              <a:ea typeface="Times New Roman" panose="02020603050405020304" pitchFamily="18" charset="0"/>
            </a:endParaRPr>
          </a:p>
          <a:p>
            <a:pPr>
              <a:spcAft>
                <a:spcPts val="0"/>
              </a:spcAft>
            </a:pPr>
            <a:r>
              <a:rPr lang="ru-RU" sz="2800" b="1" dirty="0">
                <a:solidFill>
                  <a:srgbClr val="002060"/>
                </a:solidFill>
                <a:latin typeface="+mj-lt"/>
              </a:rPr>
              <a:t>3. Выявите проблему. </a:t>
            </a:r>
            <a:endParaRPr lang="ru-RU" sz="2800" dirty="0">
              <a:latin typeface="+mj-lt"/>
              <a:ea typeface="Times New Roman" panose="02020603050405020304" pitchFamily="18" charset="0"/>
            </a:endParaRPr>
          </a:p>
          <a:p>
            <a:pPr>
              <a:spcAft>
                <a:spcPts val="0"/>
              </a:spcAft>
            </a:pPr>
            <a:r>
              <a:rPr lang="ru-RU" sz="2800" b="1" dirty="0">
                <a:solidFill>
                  <a:srgbClr val="002060"/>
                </a:solidFill>
                <a:latin typeface="+mj-lt"/>
              </a:rPr>
              <a:t>4. Предложите способ(ы) ее разрешения, заполните таблицу.</a:t>
            </a:r>
            <a:endParaRPr lang="ru-RU" sz="2800" dirty="0">
              <a:latin typeface="+mj-lt"/>
              <a:ea typeface="Times New Roman" panose="02020603050405020304" pitchFamily="18" charset="0"/>
            </a:endParaRPr>
          </a:p>
          <a:p>
            <a:pPr>
              <a:spcAft>
                <a:spcPts val="0"/>
              </a:spcAft>
            </a:pPr>
            <a:r>
              <a:rPr lang="ru-RU" sz="2800" b="1" dirty="0">
                <a:solidFill>
                  <a:srgbClr val="002060"/>
                </a:solidFill>
                <a:latin typeface="+mj-lt"/>
              </a:rPr>
              <a:t>5. Сделайте вывод: Как можно было бы избежать подобных ситуаций</a:t>
            </a:r>
            <a:r>
              <a:rPr lang="ru-RU" sz="2800" b="1" dirty="0" smtClean="0">
                <a:solidFill>
                  <a:srgbClr val="002060"/>
                </a:solidFill>
                <a:latin typeface="+mj-lt"/>
              </a:rPr>
              <a:t>?</a:t>
            </a:r>
            <a:endParaRPr lang="ru-RU" sz="2800" dirty="0">
              <a:latin typeface="+mj-lt"/>
              <a:ea typeface="Times New Roman" panose="02020603050405020304" pitchFamily="18" charset="0"/>
            </a:endParaRPr>
          </a:p>
        </p:txBody>
      </p:sp>
      <p:pic>
        <p:nvPicPr>
          <p:cNvPr id="3" name="Рисунок 2"/>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480884" y="0"/>
            <a:ext cx="1735137" cy="1216978"/>
          </a:xfrm>
          <a:prstGeom prst="rect">
            <a:avLst/>
          </a:prstGeom>
          <a:noFill/>
        </p:spPr>
      </p:pic>
    </p:spTree>
    <p:extLst>
      <p:ext uri="{BB962C8B-B14F-4D97-AF65-F5344CB8AC3E}">
        <p14:creationId xmlns:p14="http://schemas.microsoft.com/office/powerpoint/2010/main" val="10653283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15900" y="406400"/>
            <a:ext cx="11557000" cy="5170646"/>
          </a:xfrm>
          <a:prstGeom prst="rect">
            <a:avLst/>
          </a:prstGeom>
        </p:spPr>
        <p:txBody>
          <a:bodyPr wrap="square">
            <a:spAutoFit/>
          </a:bodyPr>
          <a:lstStyle/>
          <a:p>
            <a:pPr algn="ctr">
              <a:spcAft>
                <a:spcPts val="0"/>
              </a:spcAft>
            </a:pPr>
            <a:r>
              <a:rPr lang="ru-RU" sz="4000" b="1" dirty="0">
                <a:latin typeface="Times New Roman" panose="02020603050405020304" pitchFamily="18" charset="0"/>
                <a:ea typeface="Times New Roman" panose="02020603050405020304" pitchFamily="18" charset="0"/>
              </a:rPr>
              <a:t>Памятка</a:t>
            </a:r>
            <a:r>
              <a:rPr lang="ru-RU" sz="4000" b="1" dirty="0" smtClean="0">
                <a:latin typeface="Times New Roman" panose="02020603050405020304" pitchFamily="18" charset="0"/>
                <a:ea typeface="Times New Roman" panose="02020603050405020304" pitchFamily="18" charset="0"/>
              </a:rPr>
              <a:t>.</a:t>
            </a:r>
          </a:p>
          <a:p>
            <a:pPr algn="ctr">
              <a:spcAft>
                <a:spcPts val="0"/>
              </a:spcAft>
            </a:pPr>
            <a:endParaRPr lang="ru-RU" sz="3600" b="1" dirty="0">
              <a:latin typeface="Times New Roman" panose="02020603050405020304" pitchFamily="18" charset="0"/>
              <a:ea typeface="Times New Roman" panose="02020603050405020304" pitchFamily="18" charset="0"/>
            </a:endParaRPr>
          </a:p>
          <a:p>
            <a:pPr>
              <a:lnSpc>
                <a:spcPct val="107000"/>
              </a:lnSpc>
              <a:spcAft>
                <a:spcPts val="1560"/>
              </a:spcAft>
            </a:pPr>
            <a:r>
              <a:rPr lang="ru-RU" sz="4000" b="1" dirty="0">
                <a:solidFill>
                  <a:srgbClr val="0A0A0A"/>
                </a:solidFill>
                <a:latin typeface="Times New Roman" panose="02020603050405020304" pitchFamily="18" charset="0"/>
                <a:ea typeface="Times New Roman" panose="02020603050405020304" pitchFamily="18" charset="0"/>
                <a:cs typeface="Times New Roman" panose="02020603050405020304" pitchFamily="18" charset="0"/>
              </a:rPr>
              <a:t>1.Быть спокойным, внимательным, добрым и вежливым к окружающим.</a:t>
            </a:r>
            <a:endParaRPr lang="ru-RU" sz="32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60"/>
              </a:spcAft>
            </a:pPr>
            <a:r>
              <a:rPr lang="ru-RU" sz="4000" b="1" dirty="0">
                <a:solidFill>
                  <a:srgbClr val="0A0A0A"/>
                </a:solidFill>
                <a:latin typeface="Times New Roman" panose="02020603050405020304" pitchFamily="18" charset="0"/>
                <a:ea typeface="Times New Roman" panose="02020603050405020304" pitchFamily="18" charset="0"/>
                <a:cs typeface="Times New Roman" panose="02020603050405020304" pitchFamily="18" charset="0"/>
              </a:rPr>
              <a:t>2.Уважать друг друга.</a:t>
            </a:r>
            <a:endParaRPr lang="ru-RU" sz="32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60"/>
              </a:spcAft>
            </a:pPr>
            <a:r>
              <a:rPr lang="ru-RU" sz="4000" b="1" dirty="0">
                <a:solidFill>
                  <a:srgbClr val="0A0A0A"/>
                </a:solidFill>
                <a:latin typeface="Times New Roman" panose="02020603050405020304" pitchFamily="18" charset="0"/>
                <a:ea typeface="Times New Roman" panose="02020603050405020304" pitchFamily="18" charset="0"/>
                <a:cs typeface="Times New Roman" panose="02020603050405020304" pitchFamily="18" charset="0"/>
              </a:rPr>
              <a:t>3.Важен позитивный настрой друг к другу.</a:t>
            </a:r>
            <a:endParaRPr lang="ru-RU" sz="3200" b="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60"/>
              </a:spcAft>
            </a:pPr>
            <a:r>
              <a:rPr lang="ru-RU" sz="4000" b="1" dirty="0">
                <a:solidFill>
                  <a:srgbClr val="0A0A0A"/>
                </a:solidFill>
                <a:latin typeface="Times New Roman" panose="02020603050405020304" pitchFamily="18" charset="0"/>
                <a:ea typeface="Times New Roman" panose="02020603050405020304" pitchFamily="18" charset="0"/>
                <a:cs typeface="Times New Roman" panose="02020603050405020304" pitchFamily="18" charset="0"/>
              </a:rPr>
              <a:t>4.Умение слушать и слышать других</a:t>
            </a:r>
            <a:r>
              <a:rPr lang="ru-RU" dirty="0">
                <a:solidFill>
                  <a:srgbClr val="0A0A0A"/>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4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4360192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79400" y="582740"/>
            <a:ext cx="11430000" cy="6278770"/>
          </a:xfrm>
          <a:prstGeom prst="rect">
            <a:avLst/>
          </a:prstGeom>
        </p:spPr>
        <p:txBody>
          <a:bodyPr wrap="square">
            <a:spAutoFit/>
          </a:bodyPr>
          <a:lstStyle/>
          <a:p>
            <a:pPr algn="ctr">
              <a:lnSpc>
                <a:spcPct val="107000"/>
              </a:lnSpc>
              <a:spcAft>
                <a:spcPts val="0"/>
              </a:spcAft>
            </a:pPr>
            <a:r>
              <a:rPr lang="ru-RU" sz="2800" b="1" dirty="0">
                <a:solidFill>
                  <a:srgbClr val="000000"/>
                </a:solidFill>
                <a:latin typeface="+mj-lt"/>
              </a:rPr>
              <a:t>Задание </a:t>
            </a:r>
            <a:r>
              <a:rPr lang="ru-RU" sz="2800" b="1" dirty="0" smtClean="0">
                <a:solidFill>
                  <a:srgbClr val="000000"/>
                </a:solidFill>
                <a:latin typeface="+mj-lt"/>
              </a:rPr>
              <a:t>синей </a:t>
            </a:r>
            <a:r>
              <a:rPr lang="ru-RU" sz="2800" b="1" dirty="0">
                <a:solidFill>
                  <a:srgbClr val="000000"/>
                </a:solidFill>
                <a:latin typeface="+mj-lt"/>
              </a:rPr>
              <a:t>ш</a:t>
            </a:r>
            <a:r>
              <a:rPr lang="ru-RU" sz="2800" b="1" dirty="0" smtClean="0">
                <a:solidFill>
                  <a:srgbClr val="000000"/>
                </a:solidFill>
                <a:latin typeface="+mj-lt"/>
              </a:rPr>
              <a:t>ляпы:        </a:t>
            </a:r>
          </a:p>
          <a:p>
            <a:pPr algn="ctr">
              <a:lnSpc>
                <a:spcPct val="107000"/>
              </a:lnSpc>
              <a:spcAft>
                <a:spcPts val="0"/>
              </a:spcAft>
            </a:pPr>
            <a:r>
              <a:rPr lang="ru-RU" sz="2800" b="1" dirty="0" smtClean="0">
                <a:solidFill>
                  <a:srgbClr val="000000"/>
                </a:solidFill>
                <a:latin typeface="+mj-lt"/>
              </a:rPr>
              <a:t>«Руководитель»</a:t>
            </a:r>
          </a:p>
          <a:p>
            <a:pPr algn="ctr">
              <a:lnSpc>
                <a:spcPct val="107000"/>
              </a:lnSpc>
              <a:spcAft>
                <a:spcPts val="0"/>
              </a:spcAft>
            </a:pPr>
            <a:endParaRPr lang="ru-RU" sz="2800" b="1" dirty="0" smtClean="0">
              <a:solidFill>
                <a:srgbClr val="000000"/>
              </a:solidFill>
              <a:latin typeface="+mj-lt"/>
            </a:endParaRPr>
          </a:p>
          <a:p>
            <a:pPr algn="ctr">
              <a:lnSpc>
                <a:spcPct val="107000"/>
              </a:lnSpc>
              <a:spcAft>
                <a:spcPts val="0"/>
              </a:spcAft>
            </a:pPr>
            <a:r>
              <a:rPr lang="ru-RU" sz="2800" b="1" dirty="0" smtClean="0">
                <a:solidFill>
                  <a:srgbClr val="000000"/>
                </a:solidFill>
                <a:latin typeface="+mj-lt"/>
              </a:rPr>
              <a:t>Управляет всем процессом. Координирует работу, собирает и фиксирует результаты, определяет задачи на будущее. </a:t>
            </a:r>
          </a:p>
          <a:p>
            <a:pPr algn="ctr">
              <a:lnSpc>
                <a:spcPct val="107000"/>
              </a:lnSpc>
              <a:spcAft>
                <a:spcPts val="0"/>
              </a:spcAft>
            </a:pPr>
            <a:endParaRPr lang="ru-RU" sz="1200" dirty="0">
              <a:latin typeface="+mj-lt"/>
              <a:ea typeface="Calibri" panose="020F0502020204030204" pitchFamily="34" charset="0"/>
              <a:cs typeface="Times New Roman" panose="02020603050405020304" pitchFamily="18" charset="0"/>
            </a:endParaRPr>
          </a:p>
          <a:p>
            <a:pPr>
              <a:lnSpc>
                <a:spcPct val="107000"/>
              </a:lnSpc>
              <a:spcAft>
                <a:spcPts val="0"/>
              </a:spcAft>
            </a:pPr>
            <a:r>
              <a:rPr lang="ru-RU" sz="1400" dirty="0">
                <a:latin typeface="+mj-lt"/>
                <a:ea typeface="Times New Roman" panose="02020603050405020304" pitchFamily="18" charset="0"/>
                <a:cs typeface="Times New Roman" panose="02020603050405020304" pitchFamily="18" charset="0"/>
              </a:rPr>
              <a:t> </a:t>
            </a:r>
            <a:endParaRPr lang="ru-RU" sz="1200" dirty="0">
              <a:latin typeface="+mj-lt"/>
              <a:ea typeface="Calibri" panose="020F0502020204030204" pitchFamily="34" charset="0"/>
              <a:cs typeface="Times New Roman" panose="02020603050405020304" pitchFamily="18" charset="0"/>
            </a:endParaRPr>
          </a:p>
          <a:p>
            <a:pPr>
              <a:lnSpc>
                <a:spcPct val="107000"/>
              </a:lnSpc>
              <a:spcAft>
                <a:spcPts val="0"/>
              </a:spcAft>
            </a:pPr>
            <a:r>
              <a:rPr lang="ru-RU" sz="2800" b="1" dirty="0">
                <a:latin typeface="+mj-lt"/>
                <a:ea typeface="Calibri" panose="020F0502020204030204" pitchFamily="34" charset="0"/>
                <a:cs typeface="Times New Roman" panose="02020603050405020304" pitchFamily="18" charset="0"/>
              </a:rPr>
              <a:t>Соберите пословицы и объясните их смысловое значение.</a:t>
            </a:r>
            <a:endParaRPr lang="ru-RU" sz="1600" b="1" dirty="0">
              <a:latin typeface="+mj-lt"/>
              <a:ea typeface="Calibri" panose="020F0502020204030204" pitchFamily="34" charset="0"/>
              <a:cs typeface="Times New Roman" panose="02020603050405020304" pitchFamily="18" charset="0"/>
            </a:endParaRPr>
          </a:p>
          <a:p>
            <a:pPr>
              <a:spcAft>
                <a:spcPts val="0"/>
              </a:spcAft>
            </a:pPr>
            <a:r>
              <a:rPr lang="ru-RU" sz="2400" b="1" dirty="0">
                <a:solidFill>
                  <a:srgbClr val="002060"/>
                </a:solidFill>
                <a:latin typeface="+mj-lt"/>
              </a:rPr>
              <a:t>Инструкция по выполнению </a:t>
            </a:r>
            <a:r>
              <a:rPr lang="ru-RU" sz="2400" b="1" dirty="0" smtClean="0">
                <a:solidFill>
                  <a:srgbClr val="002060"/>
                </a:solidFill>
                <a:latin typeface="+mj-lt"/>
              </a:rPr>
              <a:t>задания.</a:t>
            </a:r>
            <a:endParaRPr lang="ru-RU" b="1" dirty="0">
              <a:latin typeface="+mj-lt"/>
              <a:ea typeface="Times New Roman" panose="02020603050405020304" pitchFamily="18" charset="0"/>
            </a:endParaRPr>
          </a:p>
          <a:p>
            <a:pPr>
              <a:spcAft>
                <a:spcPts val="0"/>
              </a:spcAft>
            </a:pPr>
            <a:r>
              <a:rPr lang="ru-RU" sz="2400" b="1" dirty="0">
                <a:solidFill>
                  <a:srgbClr val="002060"/>
                </a:solidFill>
                <a:latin typeface="+mj-lt"/>
              </a:rPr>
              <a:t>1. Прочитайте текст.</a:t>
            </a:r>
            <a:endParaRPr lang="ru-RU" b="1" dirty="0">
              <a:latin typeface="+mj-lt"/>
              <a:ea typeface="Times New Roman" panose="02020603050405020304" pitchFamily="18" charset="0"/>
            </a:endParaRPr>
          </a:p>
          <a:p>
            <a:pPr>
              <a:spcAft>
                <a:spcPts val="0"/>
              </a:spcAft>
            </a:pPr>
            <a:r>
              <a:rPr lang="ru-RU" sz="2400" b="1" dirty="0">
                <a:solidFill>
                  <a:srgbClr val="002060"/>
                </a:solidFill>
                <a:latin typeface="+mj-lt"/>
              </a:rPr>
              <a:t>2. Прокомментируйте ситуацию с   Леной, бабушкой, братом.</a:t>
            </a:r>
            <a:endParaRPr lang="ru-RU" b="1" dirty="0">
              <a:latin typeface="+mj-lt"/>
              <a:ea typeface="Times New Roman" panose="02020603050405020304" pitchFamily="18" charset="0"/>
            </a:endParaRPr>
          </a:p>
          <a:p>
            <a:pPr>
              <a:spcAft>
                <a:spcPts val="0"/>
              </a:spcAft>
            </a:pPr>
            <a:r>
              <a:rPr lang="ru-RU" sz="2400" b="1" dirty="0">
                <a:solidFill>
                  <a:srgbClr val="002060"/>
                </a:solidFill>
                <a:latin typeface="+mj-lt"/>
              </a:rPr>
              <a:t>3. Выявите проблему. </a:t>
            </a:r>
            <a:endParaRPr lang="ru-RU" b="1" dirty="0">
              <a:latin typeface="+mj-lt"/>
              <a:ea typeface="Times New Roman" panose="02020603050405020304" pitchFamily="18" charset="0"/>
            </a:endParaRPr>
          </a:p>
          <a:p>
            <a:pPr>
              <a:lnSpc>
                <a:spcPct val="107000"/>
              </a:lnSpc>
              <a:spcAft>
                <a:spcPts val="0"/>
              </a:spcAft>
            </a:pPr>
            <a:r>
              <a:rPr lang="ru-RU" sz="2400" b="1" dirty="0">
                <a:solidFill>
                  <a:srgbClr val="002060"/>
                </a:solidFill>
                <a:latin typeface="+mj-lt"/>
              </a:rPr>
              <a:t>4.</a:t>
            </a:r>
            <a:r>
              <a:rPr lang="ru-RU" sz="2800" b="1" dirty="0">
                <a:latin typeface="+mj-lt"/>
                <a:ea typeface="Calibri" panose="020F0502020204030204" pitchFamily="34" charset="0"/>
                <a:cs typeface="Times New Roman" panose="02020603050405020304" pitchFamily="18" charset="0"/>
              </a:rPr>
              <a:t> </a:t>
            </a:r>
            <a:r>
              <a:rPr lang="ru-RU" sz="2400" b="1" dirty="0">
                <a:latin typeface="+mj-lt"/>
                <a:ea typeface="Calibri" panose="020F0502020204030204" pitchFamily="34" charset="0"/>
                <a:cs typeface="Times New Roman" panose="02020603050405020304" pitchFamily="18" charset="0"/>
              </a:rPr>
              <a:t>Соберите пословицы и объясните их смысловое значение.</a:t>
            </a:r>
            <a:endParaRPr lang="ru-RU" sz="1600" b="1" dirty="0">
              <a:latin typeface="+mj-lt"/>
              <a:ea typeface="Calibri" panose="020F0502020204030204" pitchFamily="34" charset="0"/>
              <a:cs typeface="Times New Roman" panose="02020603050405020304" pitchFamily="18" charset="0"/>
            </a:endParaRPr>
          </a:p>
          <a:p>
            <a:pPr>
              <a:lnSpc>
                <a:spcPct val="107000"/>
              </a:lnSpc>
              <a:spcAft>
                <a:spcPts val="0"/>
              </a:spcAft>
            </a:pPr>
            <a:r>
              <a:rPr lang="ru-RU" sz="2400" b="1" dirty="0">
                <a:solidFill>
                  <a:srgbClr val="002060"/>
                </a:solidFill>
                <a:latin typeface="+mj-lt"/>
              </a:rPr>
              <a:t>5. Сделайте вывод: </a:t>
            </a:r>
            <a:r>
              <a:rPr lang="ru-RU" sz="2400" b="1" dirty="0">
                <a:solidFill>
                  <a:srgbClr val="000000"/>
                </a:solidFill>
                <a:latin typeface="+mj-lt"/>
              </a:rPr>
              <a:t>Какую силу имеют пословицы поговорки в жизни людей?</a:t>
            </a:r>
            <a:endParaRPr lang="ru-RU" sz="1600" b="1" dirty="0">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Times New Roman" panose="02020603050405020304" pitchFamily="18" charset="0"/>
                <a:ea typeface="Calibri" panose="020F0502020204030204" pitchFamily="34" charset="0"/>
                <a:cs typeface="Times New Roman" panose="02020603050405020304" pitchFamily="18" charset="0"/>
              </a:rPr>
              <a:t> </a:t>
            </a: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b="1" dirty="0" smtClean="0">
                <a:latin typeface="Times New Roman" panose="02020603050405020304" pitchFamily="18" charset="0"/>
                <a:ea typeface="Calibri" panose="020F0502020204030204" pitchFamily="34" charset="0"/>
                <a:cs typeface="Times New Roman" panose="02020603050405020304" pitchFamily="18" charset="0"/>
              </a:rPr>
              <a:t> </a:t>
            </a:r>
            <a:endParaRPr lang="ru-RU" sz="1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3" name="Рисунок 2" descr="https://xn--h1aeawgfg.xn--80agbcqdjc3d.xn--p1ai/images/prodacts/sourse/65815/65815425_shlyapa-fedora-bailey-21-271-06-59.jpg"/>
          <p:cNvPicPr/>
          <p:nvPr/>
        </p:nvPicPr>
        <p:blipFill>
          <a:blip r:embed="rId2" cstate="print">
            <a:extLst>
              <a:ext uri="{BEBA8EAE-BF5A-486C-A8C5-ECC9F3942E4B}">
                <a14:imgProps xmlns:a14="http://schemas.microsoft.com/office/drawing/2010/main">
                  <a14:imgLayer r:embed="rId3">
                    <a14:imgEffect>
                      <a14:backgroundRemoval t="656" b="99344" l="1639" r="100000"/>
                    </a14:imgEffect>
                  </a14:imgLayer>
                </a14:imgProps>
              </a:ext>
              <a:ext uri="{28A0092B-C50C-407E-A947-70E740481C1C}">
                <a14:useLocalDpi xmlns:a14="http://schemas.microsoft.com/office/drawing/2010/main" val="0"/>
              </a:ext>
            </a:extLst>
          </a:blip>
          <a:srcRect/>
          <a:stretch>
            <a:fillRect/>
          </a:stretch>
        </p:blipFill>
        <p:spPr bwMode="auto">
          <a:xfrm rot="1707830">
            <a:off x="9280358" y="-128337"/>
            <a:ext cx="2197100" cy="2082800"/>
          </a:xfrm>
          <a:prstGeom prst="rect">
            <a:avLst/>
          </a:prstGeom>
          <a:noFill/>
          <a:ln>
            <a:noFill/>
          </a:ln>
        </p:spPr>
      </p:pic>
    </p:spTree>
    <p:extLst>
      <p:ext uri="{BB962C8B-B14F-4D97-AF65-F5344CB8AC3E}">
        <p14:creationId xmlns:p14="http://schemas.microsoft.com/office/powerpoint/2010/main" val="307629347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672569354"/>
              </p:ext>
            </p:extLst>
          </p:nvPr>
        </p:nvGraphicFramePr>
        <p:xfrm>
          <a:off x="233558" y="377764"/>
          <a:ext cx="11657966" cy="3684744"/>
        </p:xfrm>
        <a:graphic>
          <a:graphicData uri="http://schemas.openxmlformats.org/drawingml/2006/table">
            <a:tbl>
              <a:tblPr firstRow="1" firstCol="1" bandRow="1"/>
              <a:tblGrid>
                <a:gridCol w="2478375">
                  <a:extLst>
                    <a:ext uri="{9D8B030D-6E8A-4147-A177-3AD203B41FA5}">
                      <a16:colId xmlns:a16="http://schemas.microsoft.com/office/drawing/2014/main" val="3476988403"/>
                    </a:ext>
                  </a:extLst>
                </a:gridCol>
                <a:gridCol w="3511794">
                  <a:extLst>
                    <a:ext uri="{9D8B030D-6E8A-4147-A177-3AD203B41FA5}">
                      <a16:colId xmlns:a16="http://schemas.microsoft.com/office/drawing/2014/main" val="1703762596"/>
                    </a:ext>
                  </a:extLst>
                </a:gridCol>
                <a:gridCol w="3078535">
                  <a:extLst>
                    <a:ext uri="{9D8B030D-6E8A-4147-A177-3AD203B41FA5}">
                      <a16:colId xmlns:a16="http://schemas.microsoft.com/office/drawing/2014/main" val="4030486415"/>
                    </a:ext>
                  </a:extLst>
                </a:gridCol>
                <a:gridCol w="2589262">
                  <a:extLst>
                    <a:ext uri="{9D8B030D-6E8A-4147-A177-3AD203B41FA5}">
                      <a16:colId xmlns:a16="http://schemas.microsoft.com/office/drawing/2014/main" val="4130983597"/>
                    </a:ext>
                  </a:extLst>
                </a:gridCol>
              </a:tblGrid>
              <a:tr h="614124">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197418810"/>
                  </a:ext>
                </a:extLst>
              </a:tr>
              <a:tr h="614124">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7776691"/>
                  </a:ext>
                </a:extLst>
              </a:tr>
              <a:tr h="614124">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14812114"/>
                  </a:ext>
                </a:extLst>
              </a:tr>
              <a:tr h="614124">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876288059"/>
                  </a:ext>
                </a:extLst>
              </a:tr>
              <a:tr h="614124">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892547738"/>
                  </a:ext>
                </a:extLst>
              </a:tr>
              <a:tr h="614124">
                <a:tc>
                  <a:txBody>
                    <a:bodyPr/>
                    <a:lstStyle/>
                    <a:p>
                      <a:pPr>
                        <a:spcAft>
                          <a:spcPts val="0"/>
                        </a:spcAft>
                      </a:pPr>
                      <a:endParaRPr lang="ru-RU" sz="20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40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4000" b="1" dirty="0">
                          <a:effectLst/>
                          <a:latin typeface="Calibri" panose="020F0502020204030204" pitchFamily="34" charset="0"/>
                          <a:ea typeface="Times New Roman" panose="02020603050405020304" pitchFamily="18" charset="0"/>
                          <a:cs typeface="Times New Roman" panose="02020603050405020304" pitchFamily="18" charset="0"/>
                        </a:rPr>
                        <a:t> </a:t>
                      </a:r>
                      <a:endParaRPr lang="ru-RU" sz="20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787300221"/>
                  </a:ext>
                </a:extLst>
              </a:tr>
            </a:tbl>
          </a:graphicData>
        </a:graphic>
      </p:graphicFrame>
      <p:sp>
        <p:nvSpPr>
          <p:cNvPr id="3" name="Прямоугольник 2"/>
          <p:cNvSpPr/>
          <p:nvPr/>
        </p:nvSpPr>
        <p:spPr>
          <a:xfrm>
            <a:off x="254633" y="4466507"/>
            <a:ext cx="11657966" cy="2200089"/>
          </a:xfrm>
          <a:prstGeom prst="rect">
            <a:avLst/>
          </a:prstGeom>
        </p:spPr>
        <p:txBody>
          <a:bodyPr wrap="square">
            <a:spAutoFit/>
          </a:bodyPr>
          <a:lstStyle/>
          <a:p>
            <a:pPr>
              <a:lnSpc>
                <a:spcPct val="107000"/>
              </a:lnSpc>
              <a:spcAft>
                <a:spcPts val="0"/>
              </a:spcAft>
            </a:pPr>
            <a:r>
              <a:rPr lang="ru-RU" sz="3200" b="1" i="1" dirty="0">
                <a:latin typeface="Times New Roman" panose="02020603050405020304" pitchFamily="18" charset="0"/>
                <a:ea typeface="Calibri" panose="020F0502020204030204" pitchFamily="34" charset="0"/>
                <a:cs typeface="Times New Roman" panose="02020603050405020304" pitchFamily="18" charset="0"/>
              </a:rPr>
              <a:t>1. </a:t>
            </a:r>
            <a:endParaRPr lang="ru-RU"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3200" b="1" i="1" dirty="0">
                <a:latin typeface="Times New Roman" panose="02020603050405020304" pitchFamily="18" charset="0"/>
                <a:ea typeface="Calibri" panose="020F0502020204030204" pitchFamily="34" charset="0"/>
                <a:cs typeface="Times New Roman" panose="02020603050405020304" pitchFamily="18" charset="0"/>
              </a:rPr>
              <a:t>2. </a:t>
            </a:r>
            <a:endParaRPr lang="ru-RU"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3200" b="1" i="1" dirty="0">
                <a:latin typeface="Times New Roman" panose="02020603050405020304" pitchFamily="18" charset="0"/>
                <a:ea typeface="Calibri" panose="020F0502020204030204" pitchFamily="34" charset="0"/>
                <a:cs typeface="Times New Roman" panose="02020603050405020304" pitchFamily="18" charset="0"/>
              </a:rPr>
              <a:t>3. </a:t>
            </a:r>
            <a:endParaRPr lang="ru-RU" i="1" dirty="0">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3200" b="1" i="1" dirty="0">
                <a:latin typeface="Times New Roman" panose="02020603050405020304" pitchFamily="18" charset="0"/>
                <a:ea typeface="Calibri" panose="020F0502020204030204" pitchFamily="34" charset="0"/>
                <a:cs typeface="Times New Roman" panose="02020603050405020304" pitchFamily="18" charset="0"/>
              </a:rPr>
              <a:t>4. </a:t>
            </a:r>
            <a:r>
              <a:rPr lang="ru-RU" sz="2000" i="1" dirty="0" smtClean="0">
                <a:solidFill>
                  <a:srgbClr val="000000"/>
                </a:solidFill>
                <a:latin typeface="Arial" panose="020B0604020202020204" pitchFamily="34" charset="0"/>
                <a:ea typeface="Calibri" panose="020F0502020204030204" pitchFamily="34" charset="0"/>
                <a:cs typeface="Times New Roman" panose="02020603050405020304" pitchFamily="18" charset="0"/>
              </a:rPr>
              <a:t>  </a:t>
            </a:r>
            <a:endParaRPr lang="ru-RU" i="1"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4" name="Прямоугольник 3"/>
          <p:cNvSpPr/>
          <p:nvPr/>
        </p:nvSpPr>
        <p:spPr>
          <a:xfrm>
            <a:off x="254633" y="53672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Доброе</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2805326" y="3526952"/>
            <a:ext cx="3042021" cy="25883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о</a:t>
            </a:r>
            <a:r>
              <a:rPr lang="ru-RU" sz="3600" b="1" dirty="0" smtClean="0">
                <a:solidFill>
                  <a:schemeClr val="accent5">
                    <a:lumMod val="75000"/>
                  </a:schemeClr>
                </a:solidFill>
              </a:rPr>
              <a:t>ткликнется.</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Прямоугольник 5"/>
          <p:cNvSpPr/>
          <p:nvPr/>
        </p:nvSpPr>
        <p:spPr>
          <a:xfrm>
            <a:off x="9440199" y="294705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rPr>
              <a:t>т</a:t>
            </a:r>
            <a:r>
              <a:rPr lang="ru-RU" sz="3600" b="1" dirty="0" smtClean="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rPr>
              <a:t>ак и </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Прямоугольник 6"/>
          <p:cNvSpPr/>
          <p:nvPr/>
        </p:nvSpPr>
        <p:spPr>
          <a:xfrm>
            <a:off x="6347757" y="2899409"/>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а</a:t>
            </a:r>
            <a:r>
              <a:rPr lang="ru-RU" sz="3600" b="1" dirty="0" smtClean="0">
                <a:solidFill>
                  <a:schemeClr val="accent5">
                    <a:lumMod val="75000"/>
                  </a:schemeClr>
                </a:solidFill>
              </a:rPr>
              <a:t>укнется,</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Прямоугольник 7"/>
          <p:cNvSpPr/>
          <p:nvPr/>
        </p:nvSpPr>
        <p:spPr>
          <a:xfrm>
            <a:off x="2805326" y="2913653"/>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Как</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Прямоугольник 8"/>
          <p:cNvSpPr/>
          <p:nvPr/>
        </p:nvSpPr>
        <p:spPr>
          <a:xfrm>
            <a:off x="9440198" y="2365525"/>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в</a:t>
            </a:r>
            <a:r>
              <a:rPr lang="ru-RU" sz="3600" b="1" dirty="0" smtClean="0">
                <a:solidFill>
                  <a:schemeClr val="accent5">
                    <a:lumMod val="75000"/>
                  </a:schemeClr>
                </a:solidFill>
              </a:rPr>
              <a:t> засуху.</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Прямоугольник 9"/>
          <p:cNvSpPr/>
          <p:nvPr/>
        </p:nvSpPr>
        <p:spPr>
          <a:xfrm>
            <a:off x="6413967" y="2333102"/>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дождь</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Прямоугольник 11"/>
          <p:cNvSpPr/>
          <p:nvPr/>
        </p:nvSpPr>
        <p:spPr>
          <a:xfrm>
            <a:off x="2805326" y="2333102"/>
            <a:ext cx="98061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что</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Прямоугольник 12"/>
          <p:cNvSpPr/>
          <p:nvPr/>
        </p:nvSpPr>
        <p:spPr>
          <a:xfrm>
            <a:off x="331236" y="2419641"/>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человека,</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Прямоугольник 13"/>
          <p:cNvSpPr/>
          <p:nvPr/>
        </p:nvSpPr>
        <p:spPr>
          <a:xfrm>
            <a:off x="9486864" y="175592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для</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Прямоугольник 14"/>
          <p:cNvSpPr/>
          <p:nvPr/>
        </p:nvSpPr>
        <p:spPr>
          <a:xfrm>
            <a:off x="2960903" y="1724639"/>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Доброе</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Прямоугольник 15"/>
          <p:cNvSpPr/>
          <p:nvPr/>
        </p:nvSpPr>
        <p:spPr>
          <a:xfrm>
            <a:off x="6413968" y="1686629"/>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слово</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7" name="Прямоугольник 16"/>
          <p:cNvSpPr/>
          <p:nvPr/>
        </p:nvSpPr>
        <p:spPr>
          <a:xfrm>
            <a:off x="583496" y="1717254"/>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ч</a:t>
            </a:r>
            <a:r>
              <a:rPr lang="ru-RU" sz="3600" b="1" dirty="0" smtClean="0">
                <a:solidFill>
                  <a:schemeClr val="accent5">
                    <a:lumMod val="75000"/>
                  </a:schemeClr>
                </a:solidFill>
              </a:rPr>
              <a:t>еловека.</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Прямоугольник 17"/>
          <p:cNvSpPr/>
          <p:nvPr/>
        </p:nvSpPr>
        <p:spPr>
          <a:xfrm>
            <a:off x="9600368" y="1095289"/>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украшает</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9" name="Прямоугольник 18"/>
          <p:cNvSpPr/>
          <p:nvPr/>
        </p:nvSpPr>
        <p:spPr>
          <a:xfrm>
            <a:off x="6492592" y="1107859"/>
            <a:ext cx="3147797" cy="30293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Вежливость</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20" name="Прямоугольник 19"/>
          <p:cNvSpPr/>
          <p:nvPr/>
        </p:nvSpPr>
        <p:spPr>
          <a:xfrm>
            <a:off x="331235" y="1117680"/>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о</a:t>
            </a:r>
            <a:r>
              <a:rPr lang="ru-RU" sz="3600" b="1" dirty="0" smtClean="0">
                <a:solidFill>
                  <a:schemeClr val="accent5">
                    <a:lumMod val="75000"/>
                  </a:schemeClr>
                </a:solidFill>
              </a:rPr>
              <a:t>ткроет.</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21" name="Прямоугольник 20"/>
          <p:cNvSpPr/>
          <p:nvPr/>
        </p:nvSpPr>
        <p:spPr>
          <a:xfrm>
            <a:off x="9379020" y="53667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a:solidFill>
                  <a:schemeClr val="accent5">
                    <a:lumMod val="75000"/>
                  </a:schemeClr>
                </a:solidFill>
              </a:rPr>
              <a:t>к</a:t>
            </a:r>
            <a:r>
              <a:rPr lang="ru-RU" sz="3600" b="1" dirty="0" smtClean="0">
                <a:solidFill>
                  <a:schemeClr val="accent5">
                    <a:lumMod val="75000"/>
                  </a:schemeClr>
                </a:solidFill>
              </a:rPr>
              <a:t> сердцу</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23" name="Прямоугольник 22"/>
          <p:cNvSpPr/>
          <p:nvPr/>
        </p:nvSpPr>
        <p:spPr>
          <a:xfrm>
            <a:off x="6413969" y="536726"/>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путь</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24" name="Прямоугольник 23"/>
          <p:cNvSpPr/>
          <p:nvPr/>
        </p:nvSpPr>
        <p:spPr>
          <a:xfrm>
            <a:off x="2805327" y="454751"/>
            <a:ext cx="2681451" cy="3002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3600" b="1" dirty="0" smtClean="0">
                <a:solidFill>
                  <a:schemeClr val="accent5">
                    <a:lumMod val="75000"/>
                  </a:schemeClr>
                </a:solidFill>
              </a:rPr>
              <a:t>слово</a:t>
            </a:r>
            <a:endParaRPr lang="ru-RU" sz="36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047593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0.00664 -0.01366 L 0.03594 0.59005 " pathEditMode="relative" rAng="0" ptsTypes="AA">
                                      <p:cBhvr>
                                        <p:cTn id="6" dur="2000" fill="hold"/>
                                        <p:tgtEl>
                                          <p:spTgt spid="4"/>
                                        </p:tgtEl>
                                        <p:attrNameLst>
                                          <p:attrName>ppt_x</p:attrName>
                                          <p:attrName>ppt_y</p:attrName>
                                        </p:attrNameLst>
                                      </p:cBhvr>
                                      <p:rCtr x="1458" y="30185"/>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grpId="0" nodeType="clickEffect">
                                  <p:stCondLst>
                                    <p:cond delay="0"/>
                                  </p:stCondLst>
                                  <p:childTnLst>
                                    <p:animMotion origin="layout" path="M -3.95833E-6 -4.44444E-6 L -0.01679 0.60417 " pathEditMode="relative" rAng="0" ptsTypes="AA">
                                      <p:cBhvr>
                                        <p:cTn id="10" dur="2000" fill="hold"/>
                                        <p:tgtEl>
                                          <p:spTgt spid="24"/>
                                        </p:tgtEl>
                                        <p:attrNameLst>
                                          <p:attrName>ppt_x</p:attrName>
                                          <p:attrName>ppt_y</p:attrName>
                                        </p:attrNameLst>
                                      </p:cBhvr>
                                      <p:rCtr x="-846" y="30208"/>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grpId="0" nodeType="clickEffect">
                                  <p:stCondLst>
                                    <p:cond delay="0"/>
                                  </p:stCondLst>
                                  <p:childTnLst>
                                    <p:animMotion origin="layout" path="M 2.5E-6 0 L -0.17722 0.59236 " pathEditMode="relative" rAng="0" ptsTypes="AA">
                                      <p:cBhvr>
                                        <p:cTn id="14" dur="2000" fill="hold"/>
                                        <p:tgtEl>
                                          <p:spTgt spid="23"/>
                                        </p:tgtEl>
                                        <p:attrNameLst>
                                          <p:attrName>ppt_x</p:attrName>
                                          <p:attrName>ppt_y</p:attrName>
                                        </p:attrNameLst>
                                      </p:cBhvr>
                                      <p:rCtr x="-8867" y="29606"/>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grpId="0" nodeType="clickEffect">
                                  <p:stCondLst>
                                    <p:cond delay="0"/>
                                  </p:stCondLst>
                                  <p:childTnLst>
                                    <p:animMotion origin="layout" path="M 3.33333E-6 0 L -0.2961 0.59005 " pathEditMode="relative" rAng="0" ptsTypes="AA">
                                      <p:cBhvr>
                                        <p:cTn id="18" dur="2000" fill="hold"/>
                                        <p:tgtEl>
                                          <p:spTgt spid="21"/>
                                        </p:tgtEl>
                                        <p:attrNameLst>
                                          <p:attrName>ppt_x</p:attrName>
                                          <p:attrName>ppt_y</p:attrName>
                                        </p:attrNameLst>
                                      </p:cBhvr>
                                      <p:rCtr x="-14805" y="2949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grpId="0" nodeType="clickEffect">
                                  <p:stCondLst>
                                    <p:cond delay="0"/>
                                  </p:stCondLst>
                                  <p:childTnLst>
                                    <p:animMotion origin="layout" path="M 6.25E-7 -2.22222E-6 L 0.62044 0.50093 " pathEditMode="relative" rAng="0" ptsTypes="AA">
                                      <p:cBhvr>
                                        <p:cTn id="22" dur="2000" fill="hold"/>
                                        <p:tgtEl>
                                          <p:spTgt spid="20"/>
                                        </p:tgtEl>
                                        <p:attrNameLst>
                                          <p:attrName>ppt_x</p:attrName>
                                          <p:attrName>ppt_y</p:attrName>
                                        </p:attrNameLst>
                                      </p:cBhvr>
                                      <p:rCtr x="31016" y="25046"/>
                                    </p:animMotion>
                                  </p:childTnLst>
                                </p:cTn>
                              </p:par>
                            </p:childTnLst>
                          </p:cTn>
                        </p:par>
                      </p:childTnLst>
                    </p:cTn>
                  </p:par>
                  <p:par>
                    <p:cTn id="23" fill="hold">
                      <p:stCondLst>
                        <p:cond delay="indefinite"/>
                      </p:stCondLst>
                      <p:childTnLst>
                        <p:par>
                          <p:cTn id="24" fill="hold">
                            <p:stCondLst>
                              <p:cond delay="0"/>
                            </p:stCondLst>
                            <p:childTnLst>
                              <p:par>
                                <p:cTn id="25" presetID="42" presetClass="path" presetSubtype="0" accel="50000" decel="50000" fill="hold" grpId="0" nodeType="clickEffect">
                                  <p:stCondLst>
                                    <p:cond delay="0"/>
                                  </p:stCondLst>
                                  <p:childTnLst>
                                    <p:animMotion origin="layout" path="M 1.45833E-6 -4.81481E-6 L -0.47669 0.58681 " pathEditMode="relative" rAng="0" ptsTypes="AA">
                                      <p:cBhvr>
                                        <p:cTn id="26" dur="2000" fill="hold"/>
                                        <p:tgtEl>
                                          <p:spTgt spid="19"/>
                                        </p:tgtEl>
                                        <p:attrNameLst>
                                          <p:attrName>ppt_x</p:attrName>
                                          <p:attrName>ppt_y</p:attrName>
                                        </p:attrNameLst>
                                      </p:cBhvr>
                                      <p:rCtr x="-23841" y="29329"/>
                                    </p:animMotion>
                                  </p:childTnLst>
                                </p:cTn>
                              </p:par>
                            </p:childTnLst>
                          </p:cTn>
                        </p:par>
                      </p:childTnLst>
                    </p:cTn>
                  </p:par>
                  <p:par>
                    <p:cTn id="27" fill="hold">
                      <p:stCondLst>
                        <p:cond delay="indefinite"/>
                      </p:stCondLst>
                      <p:childTnLst>
                        <p:par>
                          <p:cTn id="28" fill="hold">
                            <p:stCondLst>
                              <p:cond delay="0"/>
                            </p:stCondLst>
                            <p:childTnLst>
                              <p:par>
                                <p:cTn id="29" presetID="42" presetClass="path" presetSubtype="0" accel="50000" decel="50000" fill="hold" grpId="0" nodeType="clickEffect">
                                  <p:stCondLst>
                                    <p:cond delay="0"/>
                                  </p:stCondLst>
                                  <p:childTnLst>
                                    <p:animMotion origin="layout" path="M 4.16667E-6 -1.48148E-6 L -0.48164 0.58611 " pathEditMode="relative" rAng="0" ptsTypes="AA">
                                      <p:cBhvr>
                                        <p:cTn id="30" dur="2000" fill="hold"/>
                                        <p:tgtEl>
                                          <p:spTgt spid="18"/>
                                        </p:tgtEl>
                                        <p:attrNameLst>
                                          <p:attrName>ppt_x</p:attrName>
                                          <p:attrName>ppt_y</p:attrName>
                                        </p:attrNameLst>
                                      </p:cBhvr>
                                      <p:rCtr x="-24089" y="29306"/>
                                    </p:animMotion>
                                  </p:childTnLst>
                                </p:cTn>
                              </p:par>
                            </p:childTnLst>
                          </p:cTn>
                        </p:par>
                      </p:childTnLst>
                    </p:cTn>
                  </p:par>
                  <p:par>
                    <p:cTn id="31" fill="hold">
                      <p:stCondLst>
                        <p:cond delay="indefinite"/>
                      </p:stCondLst>
                      <p:childTnLst>
                        <p:par>
                          <p:cTn id="32" fill="hold">
                            <p:stCondLst>
                              <p:cond delay="0"/>
                            </p:stCondLst>
                            <p:childTnLst>
                              <p:par>
                                <p:cTn id="33" presetID="42" presetClass="path" presetSubtype="0" accel="50000" decel="50000" fill="hold" grpId="0" nodeType="clickEffect">
                                  <p:stCondLst>
                                    <p:cond delay="0"/>
                                  </p:stCondLst>
                                  <p:childTnLst>
                                    <p:animMotion origin="layout" path="M 0.04714 -0.0037 L 0.43542 0.49422 " pathEditMode="relative" rAng="0" ptsTypes="AA">
                                      <p:cBhvr>
                                        <p:cTn id="34" dur="2000" fill="hold"/>
                                        <p:tgtEl>
                                          <p:spTgt spid="17"/>
                                        </p:tgtEl>
                                        <p:attrNameLst>
                                          <p:attrName>ppt_x</p:attrName>
                                          <p:attrName>ppt_y</p:attrName>
                                        </p:attrNameLst>
                                      </p:cBhvr>
                                      <p:rCtr x="19414" y="24884"/>
                                    </p:animMotion>
                                  </p:childTnLst>
                                </p:cTn>
                              </p:par>
                            </p:childTnLst>
                          </p:cTn>
                        </p:par>
                      </p:childTnLst>
                    </p:cTn>
                  </p:par>
                  <p:par>
                    <p:cTn id="35" fill="hold">
                      <p:stCondLst>
                        <p:cond delay="indefinite"/>
                      </p:stCondLst>
                      <p:childTnLst>
                        <p:par>
                          <p:cTn id="36" fill="hold">
                            <p:stCondLst>
                              <p:cond delay="0"/>
                            </p:stCondLst>
                            <p:childTnLst>
                              <p:par>
                                <p:cTn id="37" presetID="42" presetClass="path" presetSubtype="0" accel="50000" decel="50000" fill="hold" grpId="0" nodeType="clickEffect">
                                  <p:stCondLst>
                                    <p:cond delay="0"/>
                                  </p:stCondLst>
                                  <p:childTnLst>
                                    <p:animMotion origin="layout" path="M -4.375E-6 3.7037E-7 L -0.19322 0.57338 " pathEditMode="relative" rAng="0" ptsTypes="AA">
                                      <p:cBhvr>
                                        <p:cTn id="38" dur="2000" fill="hold"/>
                                        <p:tgtEl>
                                          <p:spTgt spid="15"/>
                                        </p:tgtEl>
                                        <p:attrNameLst>
                                          <p:attrName>ppt_x</p:attrName>
                                          <p:attrName>ppt_y</p:attrName>
                                        </p:attrNameLst>
                                      </p:cBhvr>
                                      <p:rCtr x="-9661" y="28657"/>
                                    </p:animMotion>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grpId="0" nodeType="clickEffect">
                                  <p:stCondLst>
                                    <p:cond delay="0"/>
                                  </p:stCondLst>
                                  <p:childTnLst>
                                    <p:animMotion origin="layout" path="M 2.5E-6 -4.07407E-6 L -0.32344 0.57987 " pathEditMode="relative" rAng="0" ptsTypes="AA">
                                      <p:cBhvr>
                                        <p:cTn id="42" dur="2000" fill="hold"/>
                                        <p:tgtEl>
                                          <p:spTgt spid="16"/>
                                        </p:tgtEl>
                                        <p:attrNameLst>
                                          <p:attrName>ppt_x</p:attrName>
                                          <p:attrName>ppt_y</p:attrName>
                                        </p:attrNameLst>
                                      </p:cBhvr>
                                      <p:rCtr x="-16172" y="28981"/>
                                    </p:animMotion>
                                  </p:childTnLst>
                                </p:cTn>
                              </p:par>
                            </p:childTnLst>
                          </p:cTn>
                        </p:par>
                      </p:childTnLst>
                    </p:cTn>
                  </p:par>
                  <p:par>
                    <p:cTn id="43" fill="hold">
                      <p:stCondLst>
                        <p:cond delay="indefinite"/>
                      </p:stCondLst>
                      <p:childTnLst>
                        <p:par>
                          <p:cTn id="44" fill="hold">
                            <p:stCondLst>
                              <p:cond delay="0"/>
                            </p:stCondLst>
                            <p:childTnLst>
                              <p:par>
                                <p:cTn id="45" presetID="42" presetClass="path" presetSubtype="0" accel="50000" decel="50000" fill="hold" grpId="0" nodeType="clickEffect">
                                  <p:stCondLst>
                                    <p:cond delay="0"/>
                                  </p:stCondLst>
                                  <p:childTnLst>
                                    <p:animMotion origin="layout" path="M -8.33333E-7 2.22222E-6 L -0.43268 0.56991 " pathEditMode="relative" rAng="0" ptsTypes="AA">
                                      <p:cBhvr>
                                        <p:cTn id="46" dur="2000" fill="hold"/>
                                        <p:tgtEl>
                                          <p:spTgt spid="14"/>
                                        </p:tgtEl>
                                        <p:attrNameLst>
                                          <p:attrName>ppt_x</p:attrName>
                                          <p:attrName>ppt_y</p:attrName>
                                        </p:attrNameLst>
                                      </p:cBhvr>
                                      <p:rCtr x="-21641" y="28495"/>
                                    </p:animMotion>
                                  </p:childTnLst>
                                </p:cTn>
                              </p:par>
                            </p:childTnLst>
                          </p:cTn>
                        </p:par>
                      </p:childTnLst>
                    </p:cTn>
                  </p:par>
                  <p:par>
                    <p:cTn id="47" fill="hold">
                      <p:stCondLst>
                        <p:cond delay="indefinite"/>
                      </p:stCondLst>
                      <p:childTnLst>
                        <p:par>
                          <p:cTn id="48" fill="hold">
                            <p:stCondLst>
                              <p:cond delay="0"/>
                            </p:stCondLst>
                            <p:childTnLst>
                              <p:par>
                                <p:cTn id="49" presetID="42" presetClass="path" presetSubtype="0" accel="50000" decel="50000" fill="hold" grpId="0" nodeType="clickEffect">
                                  <p:stCondLst>
                                    <p:cond delay="0"/>
                                  </p:stCondLst>
                                  <p:childTnLst>
                                    <p:animMotion origin="layout" path="M 6.25E-7 2.96296E-6 L 0.42539 0.4699 " pathEditMode="relative" rAng="0" ptsTypes="AA">
                                      <p:cBhvr>
                                        <p:cTn id="50" dur="2000" fill="hold"/>
                                        <p:tgtEl>
                                          <p:spTgt spid="13"/>
                                        </p:tgtEl>
                                        <p:attrNameLst>
                                          <p:attrName>ppt_x</p:attrName>
                                          <p:attrName>ppt_y</p:attrName>
                                        </p:attrNameLst>
                                      </p:cBhvr>
                                      <p:rCtr x="21263" y="23495"/>
                                    </p:animMotion>
                                  </p:childTnLst>
                                </p:cTn>
                              </p:par>
                            </p:childTnLst>
                          </p:cTn>
                        </p:par>
                      </p:childTnLst>
                    </p:cTn>
                  </p:par>
                  <p:par>
                    <p:cTn id="51" fill="hold">
                      <p:stCondLst>
                        <p:cond delay="indefinite"/>
                      </p:stCondLst>
                      <p:childTnLst>
                        <p:par>
                          <p:cTn id="52" fill="hold">
                            <p:stCondLst>
                              <p:cond delay="0"/>
                            </p:stCondLst>
                            <p:childTnLst>
                              <p:par>
                                <p:cTn id="53" presetID="42" presetClass="path" presetSubtype="0" accel="50000" decel="50000" fill="hold" grpId="0" nodeType="clickEffect">
                                  <p:stCondLst>
                                    <p:cond delay="0"/>
                                  </p:stCondLst>
                                  <p:childTnLst>
                                    <p:animMotion origin="layout" path="M -2.5E-6 2.96296E-6 L 0.41003 0.48865 " pathEditMode="relative" rAng="0" ptsTypes="AA">
                                      <p:cBhvr>
                                        <p:cTn id="54" dur="2000" fill="hold"/>
                                        <p:tgtEl>
                                          <p:spTgt spid="12"/>
                                        </p:tgtEl>
                                        <p:attrNameLst>
                                          <p:attrName>ppt_x</p:attrName>
                                          <p:attrName>ppt_y</p:attrName>
                                        </p:attrNameLst>
                                      </p:cBhvr>
                                      <p:rCtr x="20495" y="24421"/>
                                    </p:animMotion>
                                  </p:childTnLst>
                                </p:cTn>
                              </p:par>
                            </p:childTnLst>
                          </p:cTn>
                        </p:par>
                      </p:childTnLst>
                    </p:cTn>
                  </p:par>
                  <p:par>
                    <p:cTn id="55" fill="hold">
                      <p:stCondLst>
                        <p:cond delay="indefinite"/>
                      </p:stCondLst>
                      <p:childTnLst>
                        <p:par>
                          <p:cTn id="56" fill="hold">
                            <p:stCondLst>
                              <p:cond delay="0"/>
                            </p:stCondLst>
                            <p:childTnLst>
                              <p:par>
                                <p:cTn id="57" presetID="42" presetClass="path" presetSubtype="0" accel="50000" decel="50000" fill="hold" grpId="0" nodeType="clickEffect">
                                  <p:stCondLst>
                                    <p:cond delay="0"/>
                                  </p:stCondLst>
                                  <p:childTnLst>
                                    <p:animMotion origin="layout" path="M 2.5E-6 2.96296E-6 L 0.18008 0.4919 " pathEditMode="relative" rAng="0" ptsTypes="AA">
                                      <p:cBhvr>
                                        <p:cTn id="58" dur="2000" fill="hold"/>
                                        <p:tgtEl>
                                          <p:spTgt spid="10"/>
                                        </p:tgtEl>
                                        <p:attrNameLst>
                                          <p:attrName>ppt_x</p:attrName>
                                          <p:attrName>ppt_y</p:attrName>
                                        </p:attrNameLst>
                                      </p:cBhvr>
                                      <p:rCtr x="8997" y="24583"/>
                                    </p:animMotion>
                                  </p:childTnLst>
                                </p:cTn>
                              </p:par>
                            </p:childTnLst>
                          </p:cTn>
                        </p:par>
                      </p:childTnLst>
                    </p:cTn>
                  </p:par>
                  <p:par>
                    <p:cTn id="59" fill="hold">
                      <p:stCondLst>
                        <p:cond delay="indefinite"/>
                      </p:stCondLst>
                      <p:childTnLst>
                        <p:par>
                          <p:cTn id="60" fill="hold">
                            <p:stCondLst>
                              <p:cond delay="0"/>
                            </p:stCondLst>
                            <p:childTnLst>
                              <p:par>
                                <p:cTn id="61" presetID="42" presetClass="path" presetSubtype="0" accel="50000" decel="50000" fill="hold" grpId="0" nodeType="clickEffect">
                                  <p:stCondLst>
                                    <p:cond delay="0"/>
                                  </p:stCondLst>
                                  <p:childTnLst>
                                    <p:animMotion origin="layout" path="M -4.79167E-6 3.33333E-6 L 0.06758 0.48102 " pathEditMode="relative" rAng="0" ptsTypes="AA">
                                      <p:cBhvr>
                                        <p:cTn id="62" dur="2000" fill="hold"/>
                                        <p:tgtEl>
                                          <p:spTgt spid="9"/>
                                        </p:tgtEl>
                                        <p:attrNameLst>
                                          <p:attrName>ppt_x</p:attrName>
                                          <p:attrName>ppt_y</p:attrName>
                                        </p:attrNameLst>
                                      </p:cBhvr>
                                      <p:rCtr x="3372" y="24051"/>
                                    </p:animMotion>
                                  </p:childTnLst>
                                </p:cTn>
                              </p:par>
                            </p:childTnLst>
                          </p:cTn>
                        </p:par>
                      </p:childTnLst>
                    </p:cTn>
                  </p:par>
                  <p:par>
                    <p:cTn id="63" fill="hold">
                      <p:stCondLst>
                        <p:cond delay="indefinite"/>
                      </p:stCondLst>
                      <p:childTnLst>
                        <p:par>
                          <p:cTn id="64" fill="hold">
                            <p:stCondLst>
                              <p:cond delay="0"/>
                            </p:stCondLst>
                            <p:childTnLst>
                              <p:par>
                                <p:cTn id="65" presetID="42" presetClass="path" presetSubtype="0" accel="50000" decel="50000" fill="hold" grpId="0" nodeType="clickEffect">
                                  <p:stCondLst>
                                    <p:cond delay="0"/>
                                  </p:stCondLst>
                                  <p:childTnLst>
                                    <p:animMotion origin="layout" path="M -3.95833E-6 7.40741E-7 L -0.18046 0.47477 " pathEditMode="relative" rAng="0" ptsTypes="AA">
                                      <p:cBhvr>
                                        <p:cTn id="66" dur="2000" fill="hold"/>
                                        <p:tgtEl>
                                          <p:spTgt spid="8"/>
                                        </p:tgtEl>
                                        <p:attrNameLst>
                                          <p:attrName>ppt_x</p:attrName>
                                          <p:attrName>ppt_y</p:attrName>
                                        </p:attrNameLst>
                                      </p:cBhvr>
                                      <p:rCtr x="-9023" y="23727"/>
                                    </p:animMotion>
                                  </p:childTnLst>
                                </p:cTn>
                              </p:par>
                            </p:childTnLst>
                          </p:cTn>
                        </p:par>
                      </p:childTnLst>
                    </p:cTn>
                  </p:par>
                  <p:par>
                    <p:cTn id="67" fill="hold">
                      <p:stCondLst>
                        <p:cond delay="indefinite"/>
                      </p:stCondLst>
                      <p:childTnLst>
                        <p:par>
                          <p:cTn id="68" fill="hold">
                            <p:stCondLst>
                              <p:cond delay="0"/>
                            </p:stCondLst>
                            <p:childTnLst>
                              <p:par>
                                <p:cTn id="69" presetID="42" presetClass="path" presetSubtype="0" accel="50000" decel="50000" fill="hold" grpId="0" nodeType="clickEffect">
                                  <p:stCondLst>
                                    <p:cond delay="0"/>
                                  </p:stCondLst>
                                  <p:childTnLst>
                                    <p:animMotion origin="layout" path="M 1.04167E-6 4.07407E-6 L -0.38776 0.47453 " pathEditMode="relative" rAng="0" ptsTypes="AA">
                                      <p:cBhvr>
                                        <p:cTn id="70" dur="2000" fill="hold"/>
                                        <p:tgtEl>
                                          <p:spTgt spid="7"/>
                                        </p:tgtEl>
                                        <p:attrNameLst>
                                          <p:attrName>ppt_x</p:attrName>
                                          <p:attrName>ppt_y</p:attrName>
                                        </p:attrNameLst>
                                      </p:cBhvr>
                                      <p:rCtr x="-19388" y="23727"/>
                                    </p:animMotion>
                                  </p:childTnLst>
                                </p:cTn>
                              </p:par>
                            </p:childTnLst>
                          </p:cTn>
                        </p:par>
                      </p:childTnLst>
                    </p:cTn>
                  </p:par>
                  <p:par>
                    <p:cTn id="71" fill="hold">
                      <p:stCondLst>
                        <p:cond delay="indefinite"/>
                      </p:stCondLst>
                      <p:childTnLst>
                        <p:par>
                          <p:cTn id="72" fill="hold">
                            <p:stCondLst>
                              <p:cond delay="0"/>
                            </p:stCondLst>
                            <p:childTnLst>
                              <p:par>
                                <p:cTn id="73" presetID="42" presetClass="path" presetSubtype="0" accel="50000" decel="50000" fill="hold" grpId="0" nodeType="clickEffect">
                                  <p:stCondLst>
                                    <p:cond delay="0"/>
                                  </p:stCondLst>
                                  <p:childTnLst>
                                    <p:animMotion origin="layout" path="M -4.79167E-6 -3.7037E-7 L -0.46588 0.46528 " pathEditMode="relative" rAng="0" ptsTypes="AA">
                                      <p:cBhvr>
                                        <p:cTn id="74" dur="2000" fill="hold"/>
                                        <p:tgtEl>
                                          <p:spTgt spid="6"/>
                                        </p:tgtEl>
                                        <p:attrNameLst>
                                          <p:attrName>ppt_x</p:attrName>
                                          <p:attrName>ppt_y</p:attrName>
                                        </p:attrNameLst>
                                      </p:cBhvr>
                                      <p:rCtr x="-23294" y="23264"/>
                                    </p:animMotion>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grpId="0" nodeType="clickEffect">
                                  <p:stCondLst>
                                    <p:cond delay="0"/>
                                  </p:stCondLst>
                                  <p:childTnLst>
                                    <p:animMotion origin="layout" path="M 2.29167E-6 -1.85185E-6 L 0.19127 0.39259 " pathEditMode="relative" rAng="0" ptsTypes="AA">
                                      <p:cBhvr>
                                        <p:cTn id="78" dur="2000" fill="hold"/>
                                        <p:tgtEl>
                                          <p:spTgt spid="5"/>
                                        </p:tgtEl>
                                        <p:attrNameLst>
                                          <p:attrName>ppt_x</p:attrName>
                                          <p:attrName>ppt_y</p:attrName>
                                        </p:attrNameLst>
                                      </p:cBhvr>
                                      <p:rCtr x="9557" y="1963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2" grpId="0"/>
      <p:bldP spid="13" grpId="0"/>
      <p:bldP spid="14" grpId="0"/>
      <p:bldP spid="15" grpId="0"/>
      <p:bldP spid="16" grpId="0"/>
      <p:bldP spid="17" grpId="0"/>
      <p:bldP spid="18" grpId="0"/>
      <p:bldP spid="19" grpId="0"/>
      <p:bldP spid="20" grpId="0"/>
      <p:bldP spid="21" grpId="0"/>
      <p:bldP spid="23" grpId="0"/>
      <p:bldP spid="24"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381000" y="419100"/>
            <a:ext cx="11620500" cy="6593728"/>
          </a:xfrm>
          <a:prstGeom prst="rect">
            <a:avLst/>
          </a:prstGeom>
        </p:spPr>
        <p:txBody>
          <a:bodyPr wrap="square">
            <a:spAutoFit/>
          </a:bodyPr>
          <a:lstStyle/>
          <a:p>
            <a:pPr algn="ctr">
              <a:lnSpc>
                <a:spcPct val="107000"/>
              </a:lnSpc>
              <a:spcAft>
                <a:spcPts val="0"/>
              </a:spcAft>
            </a:pPr>
            <a:r>
              <a:rPr lang="ru-RU" sz="1400" dirty="0" smtClean="0">
                <a:effectLst/>
                <a:latin typeface="Times New Roman" panose="02020603050405020304" pitchFamily="18" charset="0"/>
                <a:ea typeface="Calibri" panose="020F0502020204030204" pitchFamily="34" charset="0"/>
                <a:cs typeface="Times New Roman" panose="02020603050405020304" pitchFamily="18" charset="0"/>
              </a:rPr>
              <a:t> </a:t>
            </a:r>
            <a:r>
              <a:rPr lang="ru-RU" sz="3200" b="1" dirty="0" smtClean="0">
                <a:effectLst/>
                <a:latin typeface="Times New Roman" panose="02020603050405020304" pitchFamily="18" charset="0"/>
                <a:ea typeface="Calibri" panose="020F0502020204030204" pitchFamily="34" charset="0"/>
                <a:cs typeface="Times New Roman" panose="02020603050405020304" pitchFamily="18" charset="0"/>
              </a:rPr>
              <a:t>Напишите </a:t>
            </a:r>
            <a:r>
              <a:rPr lang="ru-RU" sz="3200" b="1" dirty="0" err="1" smtClean="0">
                <a:effectLst/>
                <a:latin typeface="Times New Roman" panose="02020603050405020304" pitchFamily="18" charset="0"/>
                <a:ea typeface="Calibri" panose="020F0502020204030204" pitchFamily="34" charset="0"/>
                <a:cs typeface="Times New Roman" panose="02020603050405020304" pitchFamily="18" charset="0"/>
              </a:rPr>
              <a:t>синквейн</a:t>
            </a:r>
            <a:r>
              <a:rPr lang="ru-RU" sz="3200" b="1" dirty="0" smtClean="0">
                <a:effectLst/>
                <a:latin typeface="Times New Roman" panose="02020603050405020304" pitchFamily="18" charset="0"/>
                <a:ea typeface="Calibri" panose="020F0502020204030204" pitchFamily="34" charset="0"/>
                <a:cs typeface="Times New Roman" panose="02020603050405020304" pitchFamily="18" charset="0"/>
              </a:rPr>
              <a:t> на тему «Конфликт».</a:t>
            </a:r>
            <a:endParaRPr lang="ru-RU" sz="2400" b="1" dirty="0" smtClean="0">
              <a:effectLst/>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ru-RU" sz="2800" b="1" dirty="0" smtClean="0">
                <a:solidFill>
                  <a:srgbClr val="002060"/>
                </a:solidFill>
                <a:latin typeface="Calibri" panose="020F0502020204030204" pitchFamily="34" charset="0"/>
              </a:rPr>
              <a:t>Инструкция </a:t>
            </a:r>
            <a:r>
              <a:rPr lang="ru-RU" sz="2800" b="1" dirty="0">
                <a:solidFill>
                  <a:srgbClr val="002060"/>
                </a:solidFill>
                <a:latin typeface="Calibri" panose="020F0502020204030204" pitchFamily="34" charset="0"/>
              </a:rPr>
              <a:t>по выполнению задания</a:t>
            </a:r>
            <a:endParaRPr lang="ru-RU" sz="2000" dirty="0" smtClean="0">
              <a:effectLst/>
              <a:latin typeface="Times New Roman" panose="02020603050405020304" pitchFamily="18" charset="0"/>
              <a:ea typeface="Times New Roman" panose="02020603050405020304" pitchFamily="18" charset="0"/>
            </a:endParaRPr>
          </a:p>
          <a:p>
            <a:pPr>
              <a:spcAft>
                <a:spcPts val="0"/>
              </a:spcAft>
            </a:pPr>
            <a:r>
              <a:rPr lang="ru-RU" sz="2800" dirty="0">
                <a:solidFill>
                  <a:srgbClr val="002060"/>
                </a:solidFill>
                <a:latin typeface="Calibri" panose="020F0502020204030204" pitchFamily="34" charset="0"/>
              </a:rPr>
              <a:t>1. Прочитайте текст.</a:t>
            </a:r>
            <a:endParaRPr lang="ru-RU" sz="2000" dirty="0" smtClean="0">
              <a:effectLst/>
              <a:latin typeface="Times New Roman" panose="02020603050405020304" pitchFamily="18" charset="0"/>
              <a:ea typeface="Times New Roman" panose="02020603050405020304" pitchFamily="18" charset="0"/>
            </a:endParaRPr>
          </a:p>
          <a:p>
            <a:pPr>
              <a:spcAft>
                <a:spcPts val="0"/>
              </a:spcAft>
            </a:pPr>
            <a:r>
              <a:rPr lang="ru-RU" sz="2800" dirty="0">
                <a:solidFill>
                  <a:srgbClr val="002060"/>
                </a:solidFill>
                <a:latin typeface="Calibri" panose="020F0502020204030204" pitchFamily="34" charset="0"/>
              </a:rPr>
              <a:t>2. Прокомментируйте ситуацию с   Леной, бабушкой, братом.</a:t>
            </a:r>
            <a:endParaRPr lang="ru-RU" sz="2000" dirty="0" smtClean="0">
              <a:effectLst/>
              <a:latin typeface="Times New Roman" panose="02020603050405020304" pitchFamily="18" charset="0"/>
              <a:ea typeface="Times New Roman" panose="02020603050405020304" pitchFamily="18" charset="0"/>
            </a:endParaRPr>
          </a:p>
          <a:p>
            <a:pPr>
              <a:spcAft>
                <a:spcPts val="0"/>
              </a:spcAft>
            </a:pPr>
            <a:r>
              <a:rPr lang="ru-RU" sz="2800" dirty="0">
                <a:solidFill>
                  <a:srgbClr val="002060"/>
                </a:solidFill>
                <a:latin typeface="Calibri" panose="020F0502020204030204" pitchFamily="34" charset="0"/>
              </a:rPr>
              <a:t>3. Выявите проблему. </a:t>
            </a:r>
            <a:endParaRPr lang="ru-RU" sz="2800" dirty="0" smtClean="0">
              <a:solidFill>
                <a:srgbClr val="002060"/>
              </a:solidFill>
              <a:latin typeface="Calibri" panose="020F0502020204030204" pitchFamily="34" charset="0"/>
            </a:endParaRPr>
          </a:p>
          <a:p>
            <a:pPr>
              <a:spcAft>
                <a:spcPts val="0"/>
              </a:spcAft>
            </a:pPr>
            <a:r>
              <a:rPr lang="ru-RU" sz="2800" dirty="0" smtClean="0">
                <a:solidFill>
                  <a:srgbClr val="002060"/>
                </a:solidFill>
                <a:effectLst/>
                <a:latin typeface="Calibri" panose="020F0502020204030204" pitchFamily="34" charset="0"/>
                <a:ea typeface="Times New Roman" panose="02020603050405020304" pitchFamily="18" charset="0"/>
              </a:rPr>
              <a:t>4. Составьте и запишите </a:t>
            </a:r>
            <a:r>
              <a:rPr lang="ru-RU" sz="2800" dirty="0" err="1" smtClean="0">
                <a:solidFill>
                  <a:srgbClr val="002060"/>
                </a:solidFill>
                <a:effectLst/>
                <a:latin typeface="Calibri" panose="020F0502020204030204" pitchFamily="34" charset="0"/>
                <a:ea typeface="Times New Roman" panose="02020603050405020304" pitchFamily="18" charset="0"/>
              </a:rPr>
              <a:t>синквейн</a:t>
            </a:r>
            <a:r>
              <a:rPr lang="ru-RU" sz="2800" dirty="0" smtClean="0">
                <a:solidFill>
                  <a:srgbClr val="002060"/>
                </a:solidFill>
                <a:effectLst/>
                <a:latin typeface="Calibri" panose="020F0502020204030204" pitchFamily="34" charset="0"/>
                <a:ea typeface="Times New Roman" panose="02020603050405020304" pitchFamily="18" charset="0"/>
              </a:rPr>
              <a:t>.</a:t>
            </a:r>
            <a:endParaRPr lang="ru-RU" sz="2000" dirty="0" smtClean="0">
              <a:effectLst/>
              <a:latin typeface="Times New Roman" panose="02020603050405020304" pitchFamily="18" charset="0"/>
              <a:ea typeface="Times New Roman" panose="02020603050405020304" pitchFamily="18" charset="0"/>
            </a:endParaRPr>
          </a:p>
          <a:p>
            <a:pPr>
              <a:lnSpc>
                <a:spcPct val="107000"/>
              </a:lnSpc>
              <a:spcAft>
                <a:spcPts val="0"/>
              </a:spcAft>
            </a:pPr>
            <a:r>
              <a:rPr lang="ru-RU" sz="3200" b="1" dirty="0" smtClean="0">
                <a:latin typeface="Times New Roman" panose="02020603050405020304" pitchFamily="18" charset="0"/>
                <a:ea typeface="Calibri" panose="020F0502020204030204" pitchFamily="34" charset="0"/>
                <a:cs typeface="Times New Roman" panose="02020603050405020304" pitchFamily="18" charset="0"/>
              </a:rPr>
              <a:t>Вспомните </a:t>
            </a:r>
            <a:r>
              <a:rPr lang="ru-RU" sz="3200" b="1" dirty="0">
                <a:latin typeface="Times New Roman" panose="02020603050405020304" pitchFamily="18" charset="0"/>
                <a:ea typeface="Calibri" panose="020F0502020204030204" pitchFamily="34" charset="0"/>
                <a:cs typeface="Times New Roman" panose="02020603050405020304" pitchFamily="18" charset="0"/>
              </a:rPr>
              <a:t>как составляется </a:t>
            </a:r>
            <a:r>
              <a:rPr lang="ru-RU" sz="3200" b="1" dirty="0" err="1">
                <a:latin typeface="Times New Roman" panose="02020603050405020304" pitchFamily="18" charset="0"/>
                <a:ea typeface="Calibri" panose="020F0502020204030204" pitchFamily="34" charset="0"/>
                <a:cs typeface="Times New Roman" panose="02020603050405020304" pitchFamily="18" charset="0"/>
              </a:rPr>
              <a:t>синквейн</a:t>
            </a:r>
            <a:r>
              <a:rPr lang="ru-RU" sz="3200" b="1" dirty="0">
                <a:latin typeface="Times New Roman" panose="02020603050405020304" pitchFamily="18" charset="0"/>
                <a:ea typeface="Calibri" panose="020F0502020204030204" pitchFamily="34" charset="0"/>
                <a:cs typeface="Times New Roman" panose="02020603050405020304" pitchFamily="18" charset="0"/>
              </a:rPr>
              <a:t>.</a:t>
            </a:r>
            <a:endParaRPr lang="ru-RU"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1. Одно существительное(тема</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2.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Два   прилагательных.</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dirty="0" smtClean="0">
                <a:latin typeface="Times New Roman" panose="02020603050405020304" pitchFamily="18" charset="0"/>
                <a:ea typeface="Calibri" panose="020F0502020204030204" pitchFamily="34" charset="0"/>
                <a:cs typeface="Times New Roman" panose="02020603050405020304" pitchFamily="18" charset="0"/>
              </a:rPr>
              <a:t>3.Три  глагола.</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4. Предложение и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четырёх слов(раскрыть </a:t>
            </a:r>
            <a:r>
              <a:rPr lang="ru-RU" sz="2400" dirty="0">
                <a:latin typeface="Times New Roman" panose="02020603050405020304" pitchFamily="18" charset="0"/>
                <a:ea typeface="Calibri" panose="020F0502020204030204" pitchFamily="34" charset="0"/>
                <a:cs typeface="Times New Roman" panose="02020603050405020304" pitchFamily="18" charset="0"/>
              </a:rPr>
              <a:t>основную мысль)</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400" dirty="0">
                <a:latin typeface="Times New Roman" panose="02020603050405020304" pitchFamily="18" charset="0"/>
                <a:ea typeface="Calibri" panose="020F0502020204030204" pitchFamily="34" charset="0"/>
                <a:cs typeface="Times New Roman" panose="02020603050405020304" pitchFamily="18" charset="0"/>
              </a:rPr>
              <a:t>5. </a:t>
            </a:r>
            <a:r>
              <a:rPr lang="ru-RU" sz="2400" dirty="0" smtClean="0">
                <a:latin typeface="Times New Roman" panose="02020603050405020304" pitchFamily="18" charset="0"/>
                <a:ea typeface="Calibri" panose="020F0502020204030204" pitchFamily="34" charset="0"/>
                <a:cs typeface="Times New Roman" panose="02020603050405020304" pitchFamily="18" charset="0"/>
              </a:rPr>
              <a:t>Одно </a:t>
            </a:r>
            <a:r>
              <a:rPr lang="ru-RU" sz="2400" dirty="0">
                <a:latin typeface="Times New Roman" panose="02020603050405020304" pitchFamily="18" charset="0"/>
                <a:ea typeface="Calibri" panose="020F0502020204030204" pitchFamily="34" charset="0"/>
                <a:cs typeface="Times New Roman" panose="02020603050405020304" pitchFamily="18" charset="0"/>
              </a:rPr>
              <a:t>существительное (итог, вывод)</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000" dirty="0" smtClean="0">
                <a:effectLst/>
                <a:latin typeface="Times New Roman" panose="02020603050405020304" pitchFamily="18" charset="0"/>
                <a:ea typeface="Calibri" panose="020F0502020204030204" pitchFamily="34" charset="0"/>
                <a:cs typeface="Times New Roman" panose="02020603050405020304" pitchFamily="18" charset="0"/>
              </a:rPr>
              <a:t> </a:t>
            </a:r>
            <a:endParaRPr lang="ru-RU" sz="1400"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ru-RU" sz="2800" dirty="0" smtClean="0">
                <a:solidFill>
                  <a:srgbClr val="002060"/>
                </a:solidFill>
                <a:latin typeface="Calibri" panose="020F0502020204030204" pitchFamily="34" charset="0"/>
              </a:rPr>
              <a:t> </a:t>
            </a:r>
            <a:r>
              <a:rPr lang="ru-RU" sz="2800" b="1" dirty="0">
                <a:solidFill>
                  <a:srgbClr val="002060"/>
                </a:solidFill>
                <a:latin typeface="Calibri" panose="020F0502020204030204" pitchFamily="34" charset="0"/>
              </a:rPr>
              <a:t>Сделайте вывод:</a:t>
            </a:r>
            <a:r>
              <a:rPr lang="ru-RU" sz="2800" b="1" dirty="0">
                <a:solidFill>
                  <a:srgbClr val="000000"/>
                </a:solidFill>
                <a:latin typeface="Calibri" panose="020F0502020204030204" pitchFamily="34" charset="0"/>
              </a:rPr>
              <a:t> Можно ли прожить без конфликтов?</a:t>
            </a:r>
            <a:endParaRPr lang="ru-RU" b="1" dirty="0" smtClean="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1560"/>
              </a:spcAft>
            </a:pPr>
            <a:r>
              <a:rPr lang="ru-RU" sz="2400" dirty="0" smtClean="0">
                <a:solidFill>
                  <a:srgbClr val="0A0A0A"/>
                </a:solidFill>
                <a:effectLst/>
                <a:latin typeface="Times New Roman" panose="02020603050405020304" pitchFamily="18" charset="0"/>
                <a:ea typeface="Times New Roman" panose="02020603050405020304" pitchFamily="18" charset="0"/>
                <a:cs typeface="Times New Roman" panose="02020603050405020304" pitchFamily="18" charset="0"/>
              </a:rPr>
              <a:t> </a:t>
            </a:r>
            <a:endParaRPr lang="ru-RU"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42587967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1000" y="393700"/>
            <a:ext cx="11341100" cy="6316473"/>
          </a:xfrm>
          <a:prstGeom prst="rect">
            <a:avLst/>
          </a:prstGeom>
        </p:spPr>
        <p:txBody>
          <a:bodyPr wrap="square">
            <a:spAutoFit/>
          </a:bodyPr>
          <a:lstStyle/>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(Примерные </a:t>
            </a:r>
            <a:r>
              <a:rPr lang="ru-RU" sz="2000" b="1" dirty="0" err="1">
                <a:latin typeface="+mj-lt"/>
                <a:ea typeface="Calibri" panose="020F0502020204030204" pitchFamily="34" charset="0"/>
                <a:cs typeface="Times New Roman" panose="02020603050405020304" pitchFamily="18" charset="0"/>
              </a:rPr>
              <a:t>синквейны</a:t>
            </a:r>
            <a:r>
              <a:rPr lang="ru-RU" sz="2000" b="1" dirty="0" smtClean="0">
                <a:latin typeface="+mj-lt"/>
                <a:ea typeface="Calibri" panose="020F0502020204030204" pitchFamily="34" charset="0"/>
                <a:cs typeface="Times New Roman" panose="02020603050405020304" pitchFamily="18" charset="0"/>
              </a:rPr>
              <a:t>:                                                                                           </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u="sng" dirty="0">
                <a:latin typeface="+mj-lt"/>
                <a:ea typeface="Calibri" panose="020F0502020204030204" pitchFamily="34" charset="0"/>
                <a:cs typeface="Times New Roman" panose="02020603050405020304" pitchFamily="18" charset="0"/>
              </a:rPr>
              <a:t>1 группа: </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1. Слово</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2. Волшебное, доброе.</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3. Произносится, помогает, радует.</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4. Волшебное слово правда  действует!</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5. Радость</a:t>
            </a:r>
            <a:r>
              <a:rPr lang="ru-RU" sz="2000" b="1" dirty="0" smtClean="0">
                <a:latin typeface="+mj-lt"/>
                <a:ea typeface="Calibri" panose="020F0502020204030204" pitchFamily="34" charset="0"/>
                <a:cs typeface="Times New Roman" panose="02020603050405020304" pitchFamily="18" charset="0"/>
              </a:rPr>
              <a:t>.</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u="sng" dirty="0">
                <a:latin typeface="+mj-lt"/>
                <a:ea typeface="Calibri" panose="020F0502020204030204" pitchFamily="34" charset="0"/>
                <a:cs typeface="Times New Roman" panose="02020603050405020304" pitchFamily="18" charset="0"/>
              </a:rPr>
              <a:t>2 группа:</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1. Мальчик </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2. Сердитый, </a:t>
            </a:r>
            <a:r>
              <a:rPr lang="ru-RU" sz="2000" b="1" dirty="0" err="1" smtClean="0">
                <a:latin typeface="+mj-lt"/>
                <a:ea typeface="Calibri" panose="020F0502020204030204" pitchFamily="34" charset="0"/>
                <a:cs typeface="Times New Roman" panose="02020603050405020304" pitchFamily="18" charset="0"/>
              </a:rPr>
              <a:t>рубый</a:t>
            </a:r>
            <a:r>
              <a:rPr lang="ru-RU" sz="2000" b="1" dirty="0">
                <a:latin typeface="+mj-lt"/>
                <a:ea typeface="Calibri" panose="020F0502020204030204" pitchFamily="34" charset="0"/>
                <a:cs typeface="Times New Roman" panose="02020603050405020304" pitchFamily="18" charset="0"/>
              </a:rPr>
              <a:t>.</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3.  Слушает, проверяет, изменяется.</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4. Помогло! Опять  мне помогло!</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5. Спасибо!</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u="sng" dirty="0" smtClean="0">
                <a:latin typeface="+mj-lt"/>
                <a:ea typeface="Calibri" panose="020F0502020204030204" pitchFamily="34" charset="0"/>
                <a:cs typeface="Times New Roman" panose="02020603050405020304" pitchFamily="18" charset="0"/>
              </a:rPr>
              <a:t>3 </a:t>
            </a:r>
            <a:r>
              <a:rPr lang="ru-RU" sz="2000" b="1" u="sng" dirty="0">
                <a:latin typeface="+mj-lt"/>
                <a:ea typeface="Calibri" panose="020F0502020204030204" pitchFamily="34" charset="0"/>
                <a:cs typeface="Times New Roman" panose="02020603050405020304" pitchFamily="18" charset="0"/>
              </a:rPr>
              <a:t>группа</a:t>
            </a:r>
            <a:r>
              <a:rPr lang="ru-RU" sz="2000" b="1" u="sng" dirty="0" smtClean="0">
                <a:latin typeface="+mj-lt"/>
                <a:ea typeface="Calibri" panose="020F0502020204030204" pitchFamily="34" charset="0"/>
                <a:cs typeface="Times New Roman" panose="02020603050405020304" pitchFamily="18" charset="0"/>
              </a:rPr>
              <a:t>:</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1</a:t>
            </a:r>
            <a:r>
              <a:rPr lang="ru-RU" sz="2000" b="1" dirty="0" smtClean="0">
                <a:latin typeface="+mj-lt"/>
                <a:ea typeface="Calibri" panose="020F0502020204030204" pitchFamily="34" charset="0"/>
                <a:cs typeface="Times New Roman" panose="02020603050405020304" pitchFamily="18" charset="0"/>
              </a:rPr>
              <a:t>. Старик</a:t>
            </a:r>
            <a:r>
              <a:rPr lang="ru-RU" sz="2000" b="1" dirty="0">
                <a:latin typeface="+mj-lt"/>
                <a:ea typeface="Calibri" panose="020F0502020204030204" pitchFamily="34" charset="0"/>
                <a:cs typeface="Times New Roman" panose="02020603050405020304" pitchFamily="18" charset="0"/>
              </a:rPr>
              <a:t>.</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2. Добрый , мудрый.</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3</a:t>
            </a:r>
            <a:r>
              <a:rPr lang="ru-RU" sz="2000" b="1" dirty="0" smtClean="0">
                <a:latin typeface="+mj-lt"/>
                <a:ea typeface="Calibri" panose="020F0502020204030204" pitchFamily="34" charset="0"/>
                <a:cs typeface="Times New Roman" panose="02020603050405020304" pitchFamily="18" charset="0"/>
              </a:rPr>
              <a:t>. Наблюдает</a:t>
            </a:r>
            <a:r>
              <a:rPr lang="ru-RU" sz="2000" b="1" dirty="0">
                <a:latin typeface="+mj-lt"/>
                <a:ea typeface="Calibri" panose="020F0502020204030204" pitchFamily="34" charset="0"/>
                <a:cs typeface="Times New Roman" panose="02020603050405020304" pitchFamily="18" charset="0"/>
              </a:rPr>
              <a:t>, спрашивает, советует.</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4. Это волшебное  вежливое слово!</a:t>
            </a:r>
            <a:endParaRPr lang="ru-RU" sz="1600" b="1" dirty="0" smtClean="0">
              <a:effectLst/>
              <a:latin typeface="+mj-lt"/>
              <a:ea typeface="Calibri" panose="020F0502020204030204" pitchFamily="34" charset="0"/>
              <a:cs typeface="Times New Roman" panose="02020603050405020304" pitchFamily="18" charset="0"/>
            </a:endParaRPr>
          </a:p>
          <a:p>
            <a:pPr>
              <a:lnSpc>
                <a:spcPct val="107000"/>
              </a:lnSpc>
              <a:spcAft>
                <a:spcPts val="0"/>
              </a:spcAft>
            </a:pPr>
            <a:r>
              <a:rPr lang="ru-RU" sz="2000" b="1" dirty="0">
                <a:latin typeface="+mj-lt"/>
                <a:ea typeface="Calibri" panose="020F0502020204030204" pitchFamily="34" charset="0"/>
                <a:cs typeface="Times New Roman" panose="02020603050405020304" pitchFamily="18" charset="0"/>
              </a:rPr>
              <a:t>5. Волшебник.</a:t>
            </a:r>
            <a:endParaRPr lang="ru-RU" sz="1600" b="1" dirty="0">
              <a:effectLst/>
              <a:latin typeface="+mj-l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5876888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2">
                                            <p:txEl>
                                              <p:pRg st="5" end="5"/>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2">
                                            <p:txEl>
                                              <p:pRg st="6" end="6"/>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2">
                                            <p:txEl>
                                              <p:pRg st="8" end="8"/>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2">
                                            <p:txEl>
                                              <p:pRg st="9" end="9"/>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xEl>
                                              <p:pRg st="10" end="10"/>
                                            </p:txEl>
                                          </p:spTgt>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nodeType="clickEffect">
                                  <p:stCondLst>
                                    <p:cond delay="0"/>
                                  </p:stCondLst>
                                  <p:childTnLst>
                                    <p:set>
                                      <p:cBhvr>
                                        <p:cTn id="38" dur="1" fill="hold">
                                          <p:stCondLst>
                                            <p:cond delay="0"/>
                                          </p:stCondLst>
                                        </p:cTn>
                                        <p:tgtEl>
                                          <p:spTgt spid="2">
                                            <p:txEl>
                                              <p:pRg st="11" end="11"/>
                                            </p:txEl>
                                          </p:spTgt>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nodeType="clickEffect">
                                  <p:stCondLst>
                                    <p:cond delay="0"/>
                                  </p:stCondLst>
                                  <p:childTnLst>
                                    <p:set>
                                      <p:cBhvr>
                                        <p:cTn id="42" dur="1" fill="hold">
                                          <p:stCondLst>
                                            <p:cond delay="0"/>
                                          </p:stCondLst>
                                        </p:cTn>
                                        <p:tgtEl>
                                          <p:spTgt spid="2">
                                            <p:txEl>
                                              <p:pRg st="12" end="12"/>
                                            </p:txEl>
                                          </p:spTgt>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nodeType="clickEffect">
                                  <p:stCondLst>
                                    <p:cond delay="0"/>
                                  </p:stCondLst>
                                  <p:childTnLst>
                                    <p:set>
                                      <p:cBhvr>
                                        <p:cTn id="46" dur="1" fill="hold">
                                          <p:stCondLst>
                                            <p:cond delay="0"/>
                                          </p:stCondLst>
                                        </p:cTn>
                                        <p:tgtEl>
                                          <p:spTgt spid="2">
                                            <p:txEl>
                                              <p:pRg st="14" end="14"/>
                                            </p:txEl>
                                          </p:spTgt>
                                        </p:tgtEl>
                                        <p:attrNameLst>
                                          <p:attrName>style.visibility</p:attrName>
                                        </p:attrNameLst>
                                      </p:cBhvr>
                                      <p:to>
                                        <p:strVal val="visible"/>
                                      </p:to>
                                    </p:set>
                                  </p:childTnLst>
                                </p:cTn>
                              </p:par>
                            </p:childTnLst>
                          </p:cTn>
                        </p:par>
                      </p:childTnLst>
                    </p:cTn>
                  </p:par>
                  <p:par>
                    <p:cTn id="47" fill="hold">
                      <p:stCondLst>
                        <p:cond delay="indefinite"/>
                      </p:stCondLst>
                      <p:childTnLst>
                        <p:par>
                          <p:cTn id="48" fill="hold">
                            <p:stCondLst>
                              <p:cond delay="0"/>
                            </p:stCondLst>
                            <p:childTnLst>
                              <p:par>
                                <p:cTn id="49" presetID="1" presetClass="entr" presetSubtype="0" fill="hold" nodeType="clickEffect">
                                  <p:stCondLst>
                                    <p:cond delay="0"/>
                                  </p:stCondLst>
                                  <p:childTnLst>
                                    <p:set>
                                      <p:cBhvr>
                                        <p:cTn id="50" dur="1" fill="hold">
                                          <p:stCondLst>
                                            <p:cond delay="0"/>
                                          </p:stCondLst>
                                        </p:cTn>
                                        <p:tgtEl>
                                          <p:spTgt spid="2">
                                            <p:txEl>
                                              <p:pRg st="15" end="15"/>
                                            </p:txEl>
                                          </p:spTgt>
                                        </p:tgtEl>
                                        <p:attrNameLst>
                                          <p:attrName>style.visibility</p:attrName>
                                        </p:attrNameLst>
                                      </p:cBhvr>
                                      <p:to>
                                        <p:strVal val="visible"/>
                                      </p:to>
                                    </p:set>
                                  </p:childTnLst>
                                </p:cTn>
                              </p:par>
                            </p:childTnLst>
                          </p:cTn>
                        </p:par>
                      </p:childTnLst>
                    </p:cTn>
                  </p:par>
                  <p:par>
                    <p:cTn id="51" fill="hold">
                      <p:stCondLst>
                        <p:cond delay="indefinite"/>
                      </p:stCondLst>
                      <p:childTnLst>
                        <p:par>
                          <p:cTn id="52" fill="hold">
                            <p:stCondLst>
                              <p:cond delay="0"/>
                            </p:stCondLst>
                            <p:childTnLst>
                              <p:par>
                                <p:cTn id="53" presetID="1" presetClass="entr" presetSubtype="0" fill="hold" nodeType="clickEffect">
                                  <p:stCondLst>
                                    <p:cond delay="0"/>
                                  </p:stCondLst>
                                  <p:childTnLst>
                                    <p:set>
                                      <p:cBhvr>
                                        <p:cTn id="54" dur="1" fill="hold">
                                          <p:stCondLst>
                                            <p:cond delay="0"/>
                                          </p:stCondLst>
                                        </p:cTn>
                                        <p:tgtEl>
                                          <p:spTgt spid="2">
                                            <p:txEl>
                                              <p:pRg st="16" end="16"/>
                                            </p:txEl>
                                          </p:spTgt>
                                        </p:tgtEl>
                                        <p:attrNameLst>
                                          <p:attrName>style.visibility</p:attrName>
                                        </p:attrNameLst>
                                      </p:cBhvr>
                                      <p:to>
                                        <p:strVal val="visible"/>
                                      </p:to>
                                    </p:set>
                                  </p:childTnLst>
                                </p:cTn>
                              </p:par>
                            </p:childTnLst>
                          </p:cTn>
                        </p:par>
                      </p:childTnLst>
                    </p:cTn>
                  </p:par>
                  <p:par>
                    <p:cTn id="55" fill="hold">
                      <p:stCondLst>
                        <p:cond delay="indefinite"/>
                      </p:stCondLst>
                      <p:childTnLst>
                        <p:par>
                          <p:cTn id="56" fill="hold">
                            <p:stCondLst>
                              <p:cond delay="0"/>
                            </p:stCondLst>
                            <p:childTnLst>
                              <p:par>
                                <p:cTn id="57" presetID="1" presetClass="entr" presetSubtype="0" fill="hold" nodeType="clickEffect">
                                  <p:stCondLst>
                                    <p:cond delay="0"/>
                                  </p:stCondLst>
                                  <p:childTnLst>
                                    <p:set>
                                      <p:cBhvr>
                                        <p:cTn id="58" dur="1" fill="hold">
                                          <p:stCondLst>
                                            <p:cond delay="0"/>
                                          </p:stCondLst>
                                        </p:cTn>
                                        <p:tgtEl>
                                          <p:spTgt spid="2">
                                            <p:txEl>
                                              <p:pRg st="17" end="17"/>
                                            </p:txEl>
                                          </p:spTgt>
                                        </p:tgtEl>
                                        <p:attrNameLst>
                                          <p:attrName>style.visibility</p:attrName>
                                        </p:attrNameLst>
                                      </p:cBhvr>
                                      <p:to>
                                        <p:strVal val="visible"/>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nodeType="clickEffect">
                                  <p:stCondLst>
                                    <p:cond delay="0"/>
                                  </p:stCondLst>
                                  <p:childTnLst>
                                    <p:set>
                                      <p:cBhvr>
                                        <p:cTn id="62" dur="1" fill="hold">
                                          <p:stCondLst>
                                            <p:cond delay="0"/>
                                          </p:stCondLst>
                                        </p:cTn>
                                        <p:tgtEl>
                                          <p:spTgt spid="2">
                                            <p:txEl>
                                              <p:pRg st="18" end="1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198521"/>
            <a:ext cx="10562734" cy="433930"/>
          </a:xfrm>
        </p:spPr>
        <p:txBody>
          <a:bodyPr>
            <a:noAutofit/>
          </a:bodyPr>
          <a:lstStyle/>
          <a:p>
            <a:pPr algn="ctr"/>
            <a:r>
              <a:rPr lang="ru-RU" sz="3600" dirty="0">
                <a:latin typeface="Times New Roman" panose="02020603050405020304" pitchFamily="18" charset="0"/>
                <a:cs typeface="Times New Roman" panose="02020603050405020304" pitchFamily="18" charset="0"/>
              </a:rPr>
              <a:t>Стратегии поведения:</a:t>
            </a:r>
          </a:p>
        </p:txBody>
      </p:sp>
      <p:graphicFrame>
        <p:nvGraphicFramePr>
          <p:cNvPr id="4" name="Объект 3"/>
          <p:cNvGraphicFramePr>
            <a:graphicFrameLocks noGrp="1"/>
          </p:cNvGraphicFramePr>
          <p:nvPr>
            <p:ph idx="1"/>
            <p:extLst>
              <p:ext uri="{D42A27DB-BD31-4B8C-83A1-F6EECF244321}">
                <p14:modId xmlns:p14="http://schemas.microsoft.com/office/powerpoint/2010/main" val="2795038700"/>
              </p:ext>
            </p:extLst>
          </p:nvPr>
        </p:nvGraphicFramePr>
        <p:xfrm>
          <a:off x="221840" y="843741"/>
          <a:ext cx="11748320" cy="3021677"/>
        </p:xfrm>
        <a:graphic>
          <a:graphicData uri="http://schemas.openxmlformats.org/drawingml/2006/table">
            <a:tbl>
              <a:tblPr firstRow="1" firstCol="1" bandRow="1">
                <a:tableStyleId>{5C22544A-7EE6-4342-B048-85BDC9FD1C3A}</a:tableStyleId>
              </a:tblPr>
              <a:tblGrid>
                <a:gridCol w="2937080">
                  <a:extLst>
                    <a:ext uri="{9D8B030D-6E8A-4147-A177-3AD203B41FA5}">
                      <a16:colId xmlns:a16="http://schemas.microsoft.com/office/drawing/2014/main" val="1639483050"/>
                    </a:ext>
                  </a:extLst>
                </a:gridCol>
                <a:gridCol w="2937080">
                  <a:extLst>
                    <a:ext uri="{9D8B030D-6E8A-4147-A177-3AD203B41FA5}">
                      <a16:colId xmlns:a16="http://schemas.microsoft.com/office/drawing/2014/main" val="206076213"/>
                    </a:ext>
                  </a:extLst>
                </a:gridCol>
                <a:gridCol w="2937080">
                  <a:extLst>
                    <a:ext uri="{9D8B030D-6E8A-4147-A177-3AD203B41FA5}">
                      <a16:colId xmlns:a16="http://schemas.microsoft.com/office/drawing/2014/main" val="805528924"/>
                    </a:ext>
                  </a:extLst>
                </a:gridCol>
                <a:gridCol w="2937080">
                  <a:extLst>
                    <a:ext uri="{9D8B030D-6E8A-4147-A177-3AD203B41FA5}">
                      <a16:colId xmlns:a16="http://schemas.microsoft.com/office/drawing/2014/main" val="2344805232"/>
                    </a:ext>
                  </a:extLst>
                </a:gridCol>
              </a:tblGrid>
              <a:tr h="320041">
                <a:tc>
                  <a:txBody>
                    <a:bodyPr/>
                    <a:lstStyle/>
                    <a:p>
                      <a:pPr>
                        <a:spcAft>
                          <a:spcPts val="0"/>
                        </a:spcAft>
                      </a:pPr>
                      <a:r>
                        <a:rPr lang="ru-RU" sz="1400" kern="1200" dirty="0">
                          <a:effectLst/>
                        </a:rPr>
                        <a:t>Стратегии поведения</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400" kern="1200">
                          <a:effectLst/>
                        </a:rPr>
                        <a:t>Конфликт с Леной</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400" kern="1200">
                          <a:effectLst/>
                        </a:rPr>
                        <a:t>Конфликт с бабушкой</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r>
                        <a:rPr lang="ru-RU" sz="1400" kern="1200">
                          <a:effectLst/>
                        </a:rPr>
                        <a:t>Конфликт с братом</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141869211"/>
                  </a:ext>
                </a:extLst>
              </a:tr>
              <a:tr h="563446">
                <a:tc>
                  <a:txBody>
                    <a:bodyPr/>
                    <a:lstStyle/>
                    <a:p>
                      <a:pPr>
                        <a:spcAft>
                          <a:spcPts val="0"/>
                        </a:spcAft>
                      </a:pPr>
                      <a:r>
                        <a:rPr lang="ru-RU" sz="1400" kern="1200">
                          <a:effectLst/>
                        </a:rPr>
                        <a:t>Избегание</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368905342"/>
                  </a:ext>
                </a:extLst>
              </a:tr>
              <a:tr h="523702">
                <a:tc>
                  <a:txBody>
                    <a:bodyPr/>
                    <a:lstStyle/>
                    <a:p>
                      <a:pPr>
                        <a:spcAft>
                          <a:spcPts val="0"/>
                        </a:spcAft>
                      </a:pPr>
                      <a:r>
                        <a:rPr lang="ru-RU" sz="1400" kern="1200">
                          <a:effectLst/>
                        </a:rPr>
                        <a:t>Конкуренция</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463902778"/>
                  </a:ext>
                </a:extLst>
              </a:tr>
              <a:tr h="556953">
                <a:tc>
                  <a:txBody>
                    <a:bodyPr/>
                    <a:lstStyle/>
                    <a:p>
                      <a:pPr>
                        <a:spcAft>
                          <a:spcPts val="0"/>
                        </a:spcAft>
                      </a:pPr>
                      <a:r>
                        <a:rPr lang="ru-RU" sz="1400" kern="1200">
                          <a:effectLst/>
                        </a:rPr>
                        <a:t>Приспособление</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1879218337"/>
                  </a:ext>
                </a:extLst>
              </a:tr>
              <a:tr h="498763">
                <a:tc>
                  <a:txBody>
                    <a:bodyPr/>
                    <a:lstStyle/>
                    <a:p>
                      <a:pPr>
                        <a:spcAft>
                          <a:spcPts val="0"/>
                        </a:spcAft>
                      </a:pPr>
                      <a:r>
                        <a:rPr lang="ru-RU" sz="1400" kern="1200">
                          <a:effectLst/>
                        </a:rPr>
                        <a:t>Сотрудничество</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2598278897"/>
                  </a:ext>
                </a:extLst>
              </a:tr>
              <a:tr h="558772">
                <a:tc>
                  <a:txBody>
                    <a:bodyPr/>
                    <a:lstStyle/>
                    <a:p>
                      <a:pPr>
                        <a:spcAft>
                          <a:spcPts val="0"/>
                        </a:spcAft>
                      </a:pPr>
                      <a:r>
                        <a:rPr lang="ru-RU" sz="1400" kern="1200" dirty="0">
                          <a:effectLst/>
                        </a:rPr>
                        <a:t>Компромисс</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tc>
                  <a:txBody>
                    <a:bodyPr/>
                    <a:lstStyle/>
                    <a:p>
                      <a:pPr>
                        <a:spcAft>
                          <a:spcPts val="0"/>
                        </a:spcAft>
                      </a:pP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tc>
                <a:extLst>
                  <a:ext uri="{0D108BD9-81ED-4DB2-BD59-A6C34878D82A}">
                    <a16:rowId xmlns:a16="http://schemas.microsoft.com/office/drawing/2014/main" val="3668750960"/>
                  </a:ext>
                </a:extLst>
              </a:tr>
            </a:tbl>
          </a:graphicData>
        </a:graphic>
      </p:graphicFrame>
      <p:sp>
        <p:nvSpPr>
          <p:cNvPr id="3" name="Прямоугольник 2"/>
          <p:cNvSpPr/>
          <p:nvPr/>
        </p:nvSpPr>
        <p:spPr>
          <a:xfrm>
            <a:off x="1183374" y="4008705"/>
            <a:ext cx="2901143" cy="509048"/>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Продырявлю лодку, но все равно добьюсь своего.</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5" name="Прямоугольник 4"/>
          <p:cNvSpPr/>
          <p:nvPr/>
        </p:nvSpPr>
        <p:spPr>
          <a:xfrm>
            <a:off x="88855" y="6036970"/>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Будет стараться забрать краску любыми способами.</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6" name="Прямоугольник 5"/>
          <p:cNvSpPr/>
          <p:nvPr/>
        </p:nvSpPr>
        <p:spPr>
          <a:xfrm>
            <a:off x="9172280" y="5415743"/>
            <a:ext cx="292816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spcAft>
                <a:spcPts val="0"/>
              </a:spcAft>
            </a:pPr>
            <a:r>
              <a:rPr lang="ru-RU" sz="1400" b="1" dirty="0">
                <a:solidFill>
                  <a:schemeClr val="accent5">
                    <a:lumMod val="75000"/>
                  </a:schemeClr>
                </a:solidFill>
              </a:rPr>
              <a:t>Согласится рисовать карандашами, пока Лена рисует </a:t>
            </a:r>
            <a:r>
              <a:rPr lang="ru-RU" sz="1400" b="1" dirty="0" smtClean="0">
                <a:solidFill>
                  <a:schemeClr val="accent5">
                    <a:lumMod val="75000"/>
                  </a:schemeClr>
                </a:solidFill>
              </a:rPr>
              <a:t>красками</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7" name="Прямоугольник 6"/>
          <p:cNvSpPr/>
          <p:nvPr/>
        </p:nvSpPr>
        <p:spPr>
          <a:xfrm>
            <a:off x="8499791" y="4040799"/>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Будут рисовать вместе, поделятся красками.</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8" name="Прямоугольник 7"/>
          <p:cNvSpPr/>
          <p:nvPr/>
        </p:nvSpPr>
        <p:spPr>
          <a:xfrm>
            <a:off x="3068699" y="6053081"/>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smtClean="0">
                <a:solidFill>
                  <a:schemeClr val="accent5">
                    <a:lumMod val="75000"/>
                  </a:schemeClr>
                </a:solidFill>
              </a:rPr>
              <a:t>Возьмёт </a:t>
            </a:r>
            <a:r>
              <a:rPr lang="ru-RU" sz="1400" b="1" dirty="0">
                <a:solidFill>
                  <a:schemeClr val="accent5">
                    <a:lumMod val="75000"/>
                  </a:schemeClr>
                </a:solidFill>
              </a:rPr>
              <a:t>для рисования то, что есть у него.</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9" name="Прямоугольник 8"/>
          <p:cNvSpPr/>
          <p:nvPr/>
        </p:nvSpPr>
        <p:spPr>
          <a:xfrm>
            <a:off x="137383" y="4692963"/>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Будет стараться получить морковку любым способом.</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0" name="Прямоугольник 9"/>
          <p:cNvSpPr/>
          <p:nvPr/>
        </p:nvSpPr>
        <p:spPr>
          <a:xfrm>
            <a:off x="9185789" y="4790675"/>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Ничего не трогать без разрешения.</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1" name="Прямоугольник 10"/>
          <p:cNvSpPr/>
          <p:nvPr/>
        </p:nvSpPr>
        <p:spPr>
          <a:xfrm>
            <a:off x="4676672" y="3977898"/>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Попросит </a:t>
            </a:r>
            <a:r>
              <a:rPr lang="ru-RU" sz="1400" b="1" dirty="0" smtClean="0">
                <a:solidFill>
                  <a:schemeClr val="accent5">
                    <a:lumMod val="75000"/>
                  </a:schemeClr>
                </a:solidFill>
              </a:rPr>
              <a:t>разрешения.</a:t>
            </a:r>
            <a:endParaRPr lang="ru-RU" sz="1100" dirty="0">
              <a:latin typeface="Calibri" panose="020F0502020204030204" pitchFamily="34" charset="0"/>
              <a:ea typeface="Times New Roman" panose="02020603050405020304" pitchFamily="18" charset="0"/>
              <a:cs typeface="Times New Roman" panose="02020603050405020304" pitchFamily="18" charset="0"/>
            </a:endParaRPr>
          </a:p>
        </p:txBody>
      </p:sp>
      <p:sp>
        <p:nvSpPr>
          <p:cNvPr id="12" name="Прямоугольник 11"/>
          <p:cNvSpPr/>
          <p:nvPr/>
        </p:nvSpPr>
        <p:spPr>
          <a:xfrm>
            <a:off x="6127244" y="5360752"/>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Предложит свою помощь и сам почистит себе морковку</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3" name="Прямоугольник 12"/>
          <p:cNvSpPr/>
          <p:nvPr/>
        </p:nvSpPr>
        <p:spPr>
          <a:xfrm>
            <a:off x="6127244" y="6035897"/>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Откажется от своего желания кататься на лодке.</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4" name="Прямоугольник 13"/>
          <p:cNvSpPr/>
          <p:nvPr/>
        </p:nvSpPr>
        <p:spPr>
          <a:xfrm>
            <a:off x="6127244" y="4767478"/>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Не поеду кататься на лодке, а найду себе другое развлечение.</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5" name="Прямоугольник 14"/>
          <p:cNvSpPr/>
          <p:nvPr/>
        </p:nvSpPr>
        <p:spPr>
          <a:xfrm>
            <a:off x="3122983" y="4731570"/>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Соглашусь с братом и пойму его.</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6" name="Прямоугольник 15"/>
          <p:cNvSpPr/>
          <p:nvPr/>
        </p:nvSpPr>
        <p:spPr>
          <a:xfrm>
            <a:off x="137382" y="5346370"/>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Докажу свою нужность или заслужу прогулку на лодке.</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7" name="Прямоугольник 16"/>
          <p:cNvSpPr/>
          <p:nvPr/>
        </p:nvSpPr>
        <p:spPr>
          <a:xfrm>
            <a:off x="3122983" y="5385576"/>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Aft>
                <a:spcPts val="0"/>
              </a:spcAft>
            </a:pPr>
            <a:r>
              <a:rPr lang="ru-RU" sz="1400" b="1" dirty="0">
                <a:solidFill>
                  <a:schemeClr val="accent5">
                    <a:lumMod val="75000"/>
                  </a:schemeClr>
                </a:solidFill>
              </a:rPr>
              <a:t>Не возьмёт морковку, а возьмёт то что разрешено брать.</a:t>
            </a:r>
            <a:endParaRPr lang="ru-RU" sz="1100" b="1" dirty="0">
              <a:solidFill>
                <a:schemeClr val="accent5">
                  <a:lumMod val="75000"/>
                </a:schemeClr>
              </a:solidFill>
              <a:latin typeface="Calibri" panose="020F0502020204030204" pitchFamily="34" charset="0"/>
              <a:ea typeface="Times New Roman" panose="02020603050405020304" pitchFamily="18" charset="0"/>
              <a:cs typeface="Times New Roman" panose="02020603050405020304" pitchFamily="18" charset="0"/>
            </a:endParaRPr>
          </a:p>
        </p:txBody>
      </p:sp>
      <p:sp>
        <p:nvSpPr>
          <p:cNvPr id="18" name="Прямоугольник 17"/>
          <p:cNvSpPr/>
          <p:nvPr/>
        </p:nvSpPr>
        <p:spPr>
          <a:xfrm>
            <a:off x="9185789" y="6035897"/>
            <a:ext cx="2901143" cy="515389"/>
          </a:xfrm>
          <a:prstGeom prst="rect">
            <a:avLst/>
          </a:prstGeom>
          <a:solidFill>
            <a:schemeClr val="accent1">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ru-RU" sz="1400" b="1" dirty="0" smtClean="0">
                <a:solidFill>
                  <a:schemeClr val="accent5">
                    <a:lumMod val="75000"/>
                  </a:schemeClr>
                </a:solidFill>
              </a:rPr>
              <a:t>Отказ </a:t>
            </a:r>
            <a:r>
              <a:rPr lang="ru-RU" sz="1400" b="1" dirty="0">
                <a:solidFill>
                  <a:schemeClr val="accent5">
                    <a:lumMod val="75000"/>
                  </a:schemeClr>
                </a:solidFill>
              </a:rPr>
              <a:t>от рисования красками, чтобы никого не </a:t>
            </a:r>
            <a:r>
              <a:rPr lang="ru-RU" sz="1400" b="1" dirty="0" smtClean="0">
                <a:solidFill>
                  <a:schemeClr val="accent5">
                    <a:lumMod val="75000"/>
                  </a:schemeClr>
                </a:solidFill>
              </a:rPr>
              <a:t>обидеть.</a:t>
            </a:r>
            <a:endParaRPr lang="ru-RU" b="1" dirty="0">
              <a:solidFill>
                <a:schemeClr val="accent5">
                  <a:lumMod val="75000"/>
                </a:schemeClr>
              </a:solidFill>
            </a:endParaRPr>
          </a:p>
        </p:txBody>
      </p:sp>
    </p:spTree>
    <p:extLst>
      <p:ext uri="{BB962C8B-B14F-4D97-AF65-F5344CB8AC3E}">
        <p14:creationId xmlns:p14="http://schemas.microsoft.com/office/powerpoint/2010/main" val="36583372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grpId="0" nodeType="clickEffect">
                                  <p:stCondLst>
                                    <p:cond delay="0"/>
                                  </p:stCondLst>
                                  <p:childTnLst>
                                    <p:animMotion origin="layout" path="M 4.375E-6 2.22222E-6 L 0.64765 -0.33287 " pathEditMode="relative" rAng="0" ptsTypes="AA">
                                      <p:cBhvr>
                                        <p:cTn id="6" dur="2000" fill="hold"/>
                                        <p:tgtEl>
                                          <p:spTgt spid="3"/>
                                        </p:tgtEl>
                                        <p:attrNameLst>
                                          <p:attrName>ppt_x</p:attrName>
                                          <p:attrName>ppt_y</p:attrName>
                                        </p:attrNameLst>
                                      </p:cBhvr>
                                      <p:rCtr x="32383" y="-16644"/>
                                    </p:animMotion>
                                  </p:childTnLst>
                                </p:cTn>
                              </p:par>
                            </p:childTnLst>
                          </p:cTn>
                        </p:par>
                        <p:par>
                          <p:cTn id="7" fill="hold">
                            <p:stCondLst>
                              <p:cond delay="2000"/>
                            </p:stCondLst>
                            <p:childTnLst>
                              <p:par>
                                <p:cTn id="8" presetID="42" presetClass="path" presetSubtype="0" accel="50000" decel="50000" fill="hold" grpId="0" nodeType="afterEffect">
                                  <p:stCondLst>
                                    <p:cond delay="0"/>
                                  </p:stCondLst>
                                  <p:childTnLst>
                                    <p:animMotion origin="layout" path="M 1.66667E-6 7.40741E-7 L 0.49127 -0.4331 " pathEditMode="relative" rAng="0" ptsTypes="AA">
                                      <p:cBhvr>
                                        <p:cTn id="9" dur="2000" fill="hold"/>
                                        <p:tgtEl>
                                          <p:spTgt spid="9"/>
                                        </p:tgtEl>
                                        <p:attrNameLst>
                                          <p:attrName>ppt_x</p:attrName>
                                          <p:attrName>ppt_y</p:attrName>
                                        </p:attrNameLst>
                                      </p:cBhvr>
                                      <p:rCtr x="24557" y="-21667"/>
                                    </p:animMotion>
                                  </p:childTnLst>
                                </p:cTn>
                              </p:par>
                            </p:childTnLst>
                          </p:cTn>
                        </p:par>
                        <p:par>
                          <p:cTn id="10" fill="hold">
                            <p:stCondLst>
                              <p:cond delay="4000"/>
                            </p:stCondLst>
                            <p:childTnLst>
                              <p:par>
                                <p:cTn id="11" presetID="42" presetClass="path" presetSubtype="0" accel="50000" decel="50000" fill="hold" grpId="0" nodeType="afterEffect">
                                  <p:stCondLst>
                                    <p:cond delay="0"/>
                                  </p:stCondLst>
                                  <p:childTnLst>
                                    <p:animMotion origin="layout" path="M 1.66667E-6 3.7037E-7 L 0.73034 -0.37315 " pathEditMode="relative" rAng="0" ptsTypes="AA">
                                      <p:cBhvr>
                                        <p:cTn id="12" dur="2000" fill="hold"/>
                                        <p:tgtEl>
                                          <p:spTgt spid="16"/>
                                        </p:tgtEl>
                                        <p:attrNameLst>
                                          <p:attrName>ppt_x</p:attrName>
                                          <p:attrName>ppt_y</p:attrName>
                                        </p:attrNameLst>
                                      </p:cBhvr>
                                      <p:rCtr x="36510" y="-18657"/>
                                    </p:animMotion>
                                  </p:childTnLst>
                                </p:cTn>
                              </p:par>
                            </p:childTnLst>
                          </p:cTn>
                        </p:par>
                        <p:par>
                          <p:cTn id="13" fill="hold">
                            <p:stCondLst>
                              <p:cond delay="6000"/>
                            </p:stCondLst>
                            <p:childTnLst>
                              <p:par>
                                <p:cTn id="14" presetID="42" presetClass="path" presetSubtype="0" accel="50000" decel="50000" fill="hold" grpId="0" nodeType="afterEffect">
                                  <p:stCondLst>
                                    <p:cond delay="0"/>
                                  </p:stCondLst>
                                  <p:childTnLst>
                                    <p:animMotion origin="layout" path="M -1.875E-6 -4.07407E-6 L 0.25196 -0.62916 " pathEditMode="relative" rAng="0" ptsTypes="AA">
                                      <p:cBhvr>
                                        <p:cTn id="15" dur="2000" fill="hold"/>
                                        <p:tgtEl>
                                          <p:spTgt spid="5"/>
                                        </p:tgtEl>
                                        <p:attrNameLst>
                                          <p:attrName>ppt_x</p:attrName>
                                          <p:attrName>ppt_y</p:attrName>
                                        </p:attrNameLst>
                                      </p:cBhvr>
                                      <p:rCtr x="12591" y="-31458"/>
                                    </p:animMotion>
                                  </p:childTnLst>
                                </p:cTn>
                              </p:par>
                            </p:childTnLst>
                          </p:cTn>
                        </p:par>
                        <p:par>
                          <p:cTn id="16" fill="hold">
                            <p:stCondLst>
                              <p:cond delay="8000"/>
                            </p:stCondLst>
                            <p:childTnLst>
                              <p:par>
                                <p:cTn id="17" presetID="42" presetClass="path" presetSubtype="0" accel="50000" decel="50000" fill="hold" grpId="0" nodeType="afterEffect">
                                  <p:stCondLst>
                                    <p:cond delay="0"/>
                                  </p:stCondLst>
                                  <p:childTnLst>
                                    <p:animMotion origin="layout" path="M -3.95833E-6 -2.59259E-6 L 0.11901 -0.24768 " pathEditMode="relative" rAng="0" ptsTypes="AA">
                                      <p:cBhvr>
                                        <p:cTn id="18" dur="2000" fill="hold"/>
                                        <p:tgtEl>
                                          <p:spTgt spid="11"/>
                                        </p:tgtEl>
                                        <p:attrNameLst>
                                          <p:attrName>ppt_x</p:attrName>
                                          <p:attrName>ppt_y</p:attrName>
                                        </p:attrNameLst>
                                      </p:cBhvr>
                                      <p:rCtr x="5951" y="-12384"/>
                                    </p:animMotion>
                                  </p:childTnLst>
                                </p:cTn>
                              </p:par>
                            </p:childTnLst>
                          </p:cTn>
                        </p:par>
                        <p:par>
                          <p:cTn id="19" fill="hold">
                            <p:stCondLst>
                              <p:cond delay="10000"/>
                            </p:stCondLst>
                            <p:childTnLst>
                              <p:par>
                                <p:cTn id="20" presetID="42" presetClass="path" presetSubtype="0" accel="50000" decel="50000" fill="hold" grpId="0" nodeType="afterEffect">
                                  <p:stCondLst>
                                    <p:cond delay="0"/>
                                  </p:stCondLst>
                                  <p:childTnLst>
                                    <p:animMotion origin="layout" path="M -2.08333E-7 3.7037E-6 L 0.48737 -0.35926 " pathEditMode="relative" rAng="0" ptsTypes="AA">
                                      <p:cBhvr>
                                        <p:cTn id="21" dur="2000" fill="hold"/>
                                        <p:tgtEl>
                                          <p:spTgt spid="15"/>
                                        </p:tgtEl>
                                        <p:attrNameLst>
                                          <p:attrName>ppt_x</p:attrName>
                                          <p:attrName>ppt_y</p:attrName>
                                        </p:attrNameLst>
                                      </p:cBhvr>
                                      <p:rCtr x="24362" y="-17963"/>
                                    </p:animMotion>
                                  </p:childTnLst>
                                </p:cTn>
                              </p:par>
                            </p:childTnLst>
                          </p:cTn>
                        </p:par>
                        <p:par>
                          <p:cTn id="22" fill="hold">
                            <p:stCondLst>
                              <p:cond delay="12000"/>
                            </p:stCondLst>
                            <p:childTnLst>
                              <p:par>
                                <p:cTn id="23" presetID="42" presetClass="path" presetSubtype="0" accel="50000" decel="50000" fill="hold" grpId="0" nodeType="afterEffect">
                                  <p:stCondLst>
                                    <p:cond delay="0"/>
                                  </p:stCondLst>
                                  <p:childTnLst>
                                    <p:animMotion origin="layout" path="M -2.08333E-7 4.81481E-6 L 0.24635 -0.30047 " pathEditMode="relative" rAng="0" ptsTypes="AA">
                                      <p:cBhvr>
                                        <p:cTn id="24" dur="2000" fill="hold"/>
                                        <p:tgtEl>
                                          <p:spTgt spid="17"/>
                                        </p:tgtEl>
                                        <p:attrNameLst>
                                          <p:attrName>ppt_x</p:attrName>
                                          <p:attrName>ppt_y</p:attrName>
                                        </p:attrNameLst>
                                      </p:cBhvr>
                                      <p:rCtr x="12318" y="-15023"/>
                                    </p:animMotion>
                                  </p:childTnLst>
                                </p:cTn>
                              </p:par>
                            </p:childTnLst>
                          </p:cTn>
                        </p:par>
                        <p:par>
                          <p:cTn id="25" fill="hold">
                            <p:stCondLst>
                              <p:cond delay="14000"/>
                            </p:stCondLst>
                            <p:childTnLst>
                              <p:par>
                                <p:cTn id="26" presetID="42" presetClass="path" presetSubtype="0" accel="50000" decel="50000" fill="hold" grpId="0" nodeType="afterEffect">
                                  <p:stCondLst>
                                    <p:cond delay="0"/>
                                  </p:stCondLst>
                                  <p:childTnLst>
                                    <p:animMotion origin="layout" path="M -3.125E-6 1.11111E-6 L 0.00443 -0.55185 " pathEditMode="relative" rAng="0" ptsTypes="AA">
                                      <p:cBhvr>
                                        <p:cTn id="27" dur="2000" fill="hold"/>
                                        <p:tgtEl>
                                          <p:spTgt spid="8"/>
                                        </p:tgtEl>
                                        <p:attrNameLst>
                                          <p:attrName>ppt_x</p:attrName>
                                          <p:attrName>ppt_y</p:attrName>
                                        </p:attrNameLst>
                                      </p:cBhvr>
                                      <p:rCtr x="221" y="-27593"/>
                                    </p:animMotion>
                                  </p:childTnLst>
                                </p:cTn>
                              </p:par>
                            </p:childTnLst>
                          </p:cTn>
                        </p:par>
                        <p:par>
                          <p:cTn id="28" fill="hold">
                            <p:stCondLst>
                              <p:cond delay="16000"/>
                            </p:stCondLst>
                            <p:childTnLst>
                              <p:par>
                                <p:cTn id="29" presetID="42" presetClass="path" presetSubtype="0" accel="50000" decel="50000" fill="hold" grpId="0" nodeType="afterEffect">
                                  <p:stCondLst>
                                    <p:cond delay="0"/>
                                  </p:stCondLst>
                                  <p:childTnLst>
                                    <p:animMotion origin="layout" path="M -4.375E-6 1.11111E-6 L 0.24193 -0.2088 " pathEditMode="relative" rAng="0" ptsTypes="AA">
                                      <p:cBhvr>
                                        <p:cTn id="30" dur="2000" fill="hold"/>
                                        <p:tgtEl>
                                          <p:spTgt spid="14"/>
                                        </p:tgtEl>
                                        <p:attrNameLst>
                                          <p:attrName>ppt_x</p:attrName>
                                          <p:attrName>ppt_y</p:attrName>
                                        </p:attrNameLst>
                                      </p:cBhvr>
                                      <p:rCtr x="12096" y="-10440"/>
                                    </p:animMotion>
                                  </p:childTnLst>
                                </p:cTn>
                              </p:par>
                            </p:childTnLst>
                          </p:cTn>
                        </p:par>
                        <p:par>
                          <p:cTn id="31" fill="hold">
                            <p:stCondLst>
                              <p:cond delay="18000"/>
                            </p:stCondLst>
                            <p:childTnLst>
                              <p:par>
                                <p:cTn id="32" presetID="42" presetClass="path" presetSubtype="0" accel="50000" decel="50000" fill="hold" grpId="0" nodeType="afterEffect">
                                  <p:stCondLst>
                                    <p:cond delay="0"/>
                                  </p:stCondLst>
                                  <p:childTnLst>
                                    <p:animMotion origin="layout" path="M -4.375E-6 -2.96296E-6 L -4.375E-6 -0.37477 " pathEditMode="relative" rAng="0" ptsTypes="AA">
                                      <p:cBhvr>
                                        <p:cTn id="33" dur="2000" fill="hold"/>
                                        <p:tgtEl>
                                          <p:spTgt spid="12"/>
                                        </p:tgtEl>
                                        <p:attrNameLst>
                                          <p:attrName>ppt_x</p:attrName>
                                          <p:attrName>ppt_y</p:attrName>
                                        </p:attrNameLst>
                                      </p:cBhvr>
                                      <p:rCtr x="0" y="-18750"/>
                                    </p:animMotion>
                                  </p:childTnLst>
                                </p:cTn>
                              </p:par>
                            </p:childTnLst>
                          </p:cTn>
                        </p:par>
                        <p:par>
                          <p:cTn id="34" fill="hold">
                            <p:stCondLst>
                              <p:cond delay="20000"/>
                            </p:stCondLst>
                            <p:childTnLst>
                              <p:par>
                                <p:cTn id="35" presetID="42" presetClass="path" presetSubtype="0" accel="50000" decel="50000" fill="hold" grpId="0" nodeType="afterEffect">
                                  <p:stCondLst>
                                    <p:cond delay="0"/>
                                  </p:stCondLst>
                                  <p:childTnLst>
                                    <p:animMotion origin="layout" path="M -4.375E-6 -2.59259E-6 L 0.24193 -0.70486 " pathEditMode="relative" rAng="0" ptsTypes="AA">
                                      <p:cBhvr>
                                        <p:cTn id="36" dur="2000" fill="hold"/>
                                        <p:tgtEl>
                                          <p:spTgt spid="13"/>
                                        </p:tgtEl>
                                        <p:attrNameLst>
                                          <p:attrName>ppt_x</p:attrName>
                                          <p:attrName>ppt_y</p:attrName>
                                        </p:attrNameLst>
                                      </p:cBhvr>
                                      <p:rCtr x="12096" y="-35255"/>
                                    </p:animMotion>
                                  </p:childTnLst>
                                </p:cTn>
                              </p:par>
                            </p:childTnLst>
                          </p:cTn>
                        </p:par>
                        <p:par>
                          <p:cTn id="37" fill="hold">
                            <p:stCondLst>
                              <p:cond delay="22000"/>
                            </p:stCondLst>
                            <p:childTnLst>
                              <p:par>
                                <p:cTn id="38" presetID="42" presetClass="path" presetSubtype="0" accel="50000" decel="50000" fill="hold" grpId="0" nodeType="afterEffect">
                                  <p:stCondLst>
                                    <p:cond delay="0"/>
                                  </p:stCondLst>
                                  <p:childTnLst>
                                    <p:animMotion origin="layout" path="M 4.16667E-6 -3.7037E-7 L -0.44024 -0.17662 " pathEditMode="relative" rAng="0" ptsTypes="AA">
                                      <p:cBhvr>
                                        <p:cTn id="39" dur="2000" fill="hold"/>
                                        <p:tgtEl>
                                          <p:spTgt spid="7"/>
                                        </p:tgtEl>
                                        <p:attrNameLst>
                                          <p:attrName>ppt_x</p:attrName>
                                          <p:attrName>ppt_y</p:attrName>
                                        </p:attrNameLst>
                                      </p:cBhvr>
                                      <p:rCtr x="-22018" y="-8843"/>
                                    </p:animMotion>
                                  </p:childTnLst>
                                </p:cTn>
                              </p:par>
                            </p:childTnLst>
                          </p:cTn>
                        </p:par>
                        <p:par>
                          <p:cTn id="40" fill="hold">
                            <p:stCondLst>
                              <p:cond delay="24000"/>
                            </p:stCondLst>
                            <p:childTnLst>
                              <p:par>
                                <p:cTn id="41" presetID="42" presetClass="path" presetSubtype="0" accel="50000" decel="50000" fill="hold" grpId="0" nodeType="afterEffect">
                                  <p:stCondLst>
                                    <p:cond delay="0"/>
                                  </p:stCondLst>
                                  <p:childTnLst>
                                    <p:animMotion origin="layout" path="M 4.16667E-6 -1.11111E-6 L -0.25092 -0.52986 " pathEditMode="relative" rAng="0" ptsTypes="AA">
                                      <p:cBhvr>
                                        <p:cTn id="42" dur="2000" fill="hold"/>
                                        <p:tgtEl>
                                          <p:spTgt spid="10"/>
                                        </p:tgtEl>
                                        <p:attrNameLst>
                                          <p:attrName>ppt_x</p:attrName>
                                          <p:attrName>ppt_y</p:attrName>
                                        </p:attrNameLst>
                                      </p:cBhvr>
                                      <p:rCtr x="-12552" y="-26505"/>
                                    </p:animMotion>
                                  </p:childTnLst>
                                </p:cTn>
                              </p:par>
                            </p:childTnLst>
                          </p:cTn>
                        </p:par>
                        <p:par>
                          <p:cTn id="43" fill="hold">
                            <p:stCondLst>
                              <p:cond delay="26000"/>
                            </p:stCondLst>
                            <p:childTnLst>
                              <p:par>
                                <p:cTn id="44" presetID="42" presetClass="path" presetSubtype="0" accel="50000" decel="50000" fill="hold" grpId="0" nodeType="afterEffect">
                                  <p:stCondLst>
                                    <p:cond delay="0"/>
                                  </p:stCondLst>
                                  <p:childTnLst>
                                    <p:animMotion origin="layout" path="M 4.16667E-6 -3.33333E-6 L -0.49649 -0.29884 " pathEditMode="relative" rAng="0" ptsTypes="AA">
                                      <p:cBhvr>
                                        <p:cTn id="45" dur="2000" fill="hold"/>
                                        <p:tgtEl>
                                          <p:spTgt spid="6"/>
                                        </p:tgtEl>
                                        <p:attrNameLst>
                                          <p:attrName>ppt_x</p:attrName>
                                          <p:attrName>ppt_y</p:attrName>
                                        </p:attrNameLst>
                                      </p:cBhvr>
                                      <p:rCtr x="-24831" y="-14954"/>
                                    </p:animMotion>
                                  </p:childTnLst>
                                </p:cTn>
                              </p:par>
                            </p:childTnLst>
                          </p:cTn>
                        </p:par>
                        <p:par>
                          <p:cTn id="46" fill="hold">
                            <p:stCondLst>
                              <p:cond delay="28000"/>
                            </p:stCondLst>
                            <p:childTnLst>
                              <p:par>
                                <p:cTn id="47" presetID="42" presetClass="path" presetSubtype="0" accel="50000" decel="50000" fill="hold" grpId="0" nodeType="afterEffect">
                                  <p:stCondLst>
                                    <p:cond delay="0"/>
                                  </p:stCondLst>
                                  <p:childTnLst>
                                    <p:animMotion origin="layout" path="M 4.16667E-6 -2.59259E-6 L -0.49558 -0.70787 " pathEditMode="relative" rAng="0" ptsTypes="AA">
                                      <p:cBhvr>
                                        <p:cTn id="48" dur="2000" fill="hold"/>
                                        <p:tgtEl>
                                          <p:spTgt spid="18"/>
                                        </p:tgtEl>
                                        <p:attrNameLst>
                                          <p:attrName>ppt_x</p:attrName>
                                          <p:attrName>ppt_y</p:attrName>
                                        </p:attrNameLst>
                                      </p:cBhvr>
                                      <p:rCtr x="-24779" y="-3539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12103100" cy="6740307"/>
          </a:xfrm>
          <a:prstGeom prst="rect">
            <a:avLst/>
          </a:prstGeom>
          <a:noFill/>
        </p:spPr>
        <p:txBody>
          <a:bodyPr wrap="square" rtlCol="0">
            <a:spAutoFit/>
          </a:bodyPr>
          <a:lstStyle/>
          <a:p>
            <a:r>
              <a:rPr lang="ru-RU" sz="3200" b="1" dirty="0" smtClean="0"/>
              <a:t>Вывод:</a:t>
            </a:r>
          </a:p>
          <a:p>
            <a:r>
              <a:rPr lang="ru-RU" sz="3200" b="1" dirty="0"/>
              <a:t> </a:t>
            </a:r>
            <a:r>
              <a:rPr lang="ru-RU" sz="3200" b="1" dirty="0" smtClean="0"/>
              <a:t>1.Не </a:t>
            </a:r>
            <a:r>
              <a:rPr lang="ru-RU" sz="3200" b="1" dirty="0"/>
              <a:t>волшебник, не волшебство, не волшебные слова помогли </a:t>
            </a:r>
            <a:r>
              <a:rPr lang="ru-RU" sz="3200" b="1" dirty="0" smtClean="0"/>
              <a:t>мальчику.</a:t>
            </a:r>
          </a:p>
          <a:p>
            <a:r>
              <a:rPr lang="ru-RU" sz="3200" b="1" dirty="0" smtClean="0"/>
              <a:t>2.Умение </a:t>
            </a:r>
            <a:r>
              <a:rPr lang="ru-RU" sz="3200" b="1" dirty="0"/>
              <a:t>и желание жить в мире и согласии с людьми, которые его окружали</a:t>
            </a:r>
            <a:r>
              <a:rPr lang="ru-RU" sz="3200" b="1" dirty="0" smtClean="0"/>
              <a:t>.</a:t>
            </a:r>
          </a:p>
          <a:p>
            <a:r>
              <a:rPr lang="ru-RU" sz="3200" b="1" dirty="0" smtClean="0"/>
              <a:t>3. Вежливое и </a:t>
            </a:r>
            <a:r>
              <a:rPr lang="ru-RU" sz="3200" b="1" dirty="0"/>
              <a:t>тактичное  отношение к людям. </a:t>
            </a:r>
            <a:endParaRPr lang="ru-RU" sz="3200" b="1" dirty="0" smtClean="0"/>
          </a:p>
          <a:p>
            <a:r>
              <a:rPr lang="ru-RU" sz="3200" b="1" dirty="0" smtClean="0"/>
              <a:t>4.Понимание, </a:t>
            </a:r>
            <a:r>
              <a:rPr lang="ru-RU" sz="3200" b="1" dirty="0"/>
              <a:t>что ты не один в этом мире со своими желаниями. </a:t>
            </a:r>
            <a:r>
              <a:rPr lang="ru-RU" sz="3200" b="1" dirty="0" smtClean="0"/>
              <a:t>5.Ответственность </a:t>
            </a:r>
            <a:r>
              <a:rPr lang="ru-RU" sz="3200" b="1" dirty="0"/>
              <a:t>за свои поступки. </a:t>
            </a:r>
            <a:endParaRPr lang="ru-RU" sz="3200" b="1" dirty="0" smtClean="0"/>
          </a:p>
          <a:p>
            <a:r>
              <a:rPr lang="ru-RU" sz="3200" b="1" dirty="0" smtClean="0"/>
              <a:t>6. Понимание, </a:t>
            </a:r>
            <a:r>
              <a:rPr lang="ru-RU" sz="3200" b="1" dirty="0"/>
              <a:t>что нужно считаться с определенными правилами поведения в социуме и выполнять их.</a:t>
            </a:r>
          </a:p>
          <a:p>
            <a:r>
              <a:rPr lang="ru-RU" sz="3200" b="1" dirty="0"/>
              <a:t> </a:t>
            </a:r>
            <a:endParaRPr lang="ru-RU" sz="8000" b="1" dirty="0" smtClean="0"/>
          </a:p>
          <a:p>
            <a:r>
              <a:rPr lang="ru-RU" sz="8000" b="1" dirty="0" smtClean="0"/>
              <a:t>Молодцы!</a:t>
            </a:r>
            <a:endParaRPr lang="ru-RU" sz="8000" b="1" dirty="0"/>
          </a:p>
        </p:txBody>
      </p:sp>
      <p:pic>
        <p:nvPicPr>
          <p:cNvPr id="12" name="Рисунок 11"/>
          <p:cNvPicPr/>
          <p:nvPr/>
        </p:nvPicPr>
        <p:blipFill>
          <a:blip r:embed="rId2">
            <a:extLst>
              <a:ext uri="{28A0092B-C50C-407E-A947-70E740481C1C}">
                <a14:useLocalDpi xmlns:a14="http://schemas.microsoft.com/office/drawing/2010/main" val="0"/>
              </a:ext>
            </a:extLst>
          </a:blip>
          <a:srcRect/>
          <a:stretch>
            <a:fillRect/>
          </a:stretch>
        </p:blipFill>
        <p:spPr bwMode="auto">
          <a:xfrm>
            <a:off x="7718425" y="4530507"/>
            <a:ext cx="2952750" cy="2209800"/>
          </a:xfrm>
          <a:prstGeom prst="rect">
            <a:avLst/>
          </a:prstGeom>
          <a:noFill/>
        </p:spPr>
      </p:pic>
    </p:spTree>
    <p:extLst>
      <p:ext uri="{BB962C8B-B14F-4D97-AF65-F5344CB8AC3E}">
        <p14:creationId xmlns:p14="http://schemas.microsoft.com/office/powerpoint/2010/main" val="41150810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660400"/>
            <a:ext cx="12192000" cy="2278743"/>
          </a:xfrm>
        </p:spPr>
        <p:txBody>
          <a:bodyPr>
            <a:normAutofit fontScale="90000"/>
          </a:bodyPr>
          <a:lstStyle/>
          <a:p>
            <a:pPr algn="ctr"/>
            <a:r>
              <a:rPr lang="ru-RU" sz="3600" b="1" u="sng" dirty="0"/>
              <a:t>Задание </a:t>
            </a:r>
            <a:r>
              <a:rPr lang="ru-RU" sz="3600" b="1" u="sng" dirty="0" smtClean="0"/>
              <a:t>«Желтой шляпы» </a:t>
            </a:r>
            <a:r>
              <a:rPr lang="ru-RU" sz="3600" b="1" dirty="0" smtClean="0"/>
              <a:t>:  </a:t>
            </a:r>
            <a:br>
              <a:rPr lang="ru-RU" sz="3600" b="1" dirty="0" smtClean="0"/>
            </a:br>
            <a:r>
              <a:rPr lang="ru-RU" sz="3600" b="1" dirty="0" smtClean="0"/>
              <a:t>(Оптимист )</a:t>
            </a:r>
            <a:r>
              <a:rPr lang="ru-RU" sz="3600" b="1" dirty="0"/>
              <a:t/>
            </a:r>
            <a:br>
              <a:rPr lang="ru-RU" sz="3600" b="1" dirty="0"/>
            </a:br>
            <a:r>
              <a:rPr lang="ru-RU" sz="3600" b="1" dirty="0" smtClean="0"/>
              <a:t>Ищи положительные стороны, преимущества, перспективы?</a:t>
            </a:r>
            <a:r>
              <a:rPr lang="ru-RU" sz="3600" dirty="0"/>
              <a:t/>
            </a:r>
            <a:br>
              <a:rPr lang="ru-RU" sz="3600" dirty="0"/>
            </a:br>
            <a:r>
              <a:rPr lang="ru-RU" sz="2000" dirty="0" smtClean="0"/>
              <a:t>  </a:t>
            </a:r>
            <a:r>
              <a:rPr lang="ru-RU" sz="3600" dirty="0" smtClean="0"/>
              <a:t/>
            </a:r>
            <a:br>
              <a:rPr lang="ru-RU" sz="3600" dirty="0" smtClean="0"/>
            </a:br>
            <a:r>
              <a:rPr lang="ru-RU" sz="3600" dirty="0" smtClean="0"/>
              <a:t>Обсудите </a:t>
            </a:r>
            <a:r>
              <a:rPr lang="ru-RU" sz="3600" dirty="0"/>
              <a:t>взаимодействия главных героев в начале и в конце рассказа. Заполните таблицу и сделайте вывод.</a:t>
            </a:r>
            <a:br>
              <a:rPr lang="ru-RU" sz="3600" dirty="0"/>
            </a:br>
            <a:endParaRPr lang="ru-RU" sz="3600" dirty="0"/>
          </a:p>
        </p:txBody>
      </p:sp>
      <p:sp>
        <p:nvSpPr>
          <p:cNvPr id="3" name="Объект 2"/>
          <p:cNvSpPr>
            <a:spLocks noGrp="1"/>
          </p:cNvSpPr>
          <p:nvPr>
            <p:ph idx="1"/>
          </p:nvPr>
        </p:nvSpPr>
        <p:spPr>
          <a:xfrm>
            <a:off x="87086" y="2939143"/>
            <a:ext cx="12192000" cy="3606800"/>
          </a:xfrm>
        </p:spPr>
        <p:txBody>
          <a:bodyPr>
            <a:normAutofit/>
          </a:bodyPr>
          <a:lstStyle/>
          <a:p>
            <a:r>
              <a:rPr lang="ru-RU" b="1" dirty="0"/>
              <a:t>Инструкция по выполнению задания</a:t>
            </a:r>
            <a:endParaRPr lang="ru-RU" dirty="0"/>
          </a:p>
          <a:p>
            <a:r>
              <a:rPr lang="ru-RU" dirty="0"/>
              <a:t>1. Прочитайте текст.</a:t>
            </a:r>
          </a:p>
          <a:p>
            <a:r>
              <a:rPr lang="ru-RU" dirty="0"/>
              <a:t>2. Прокомментируйте ситуацию с   Леной, бабушкой, братом.</a:t>
            </a:r>
          </a:p>
          <a:p>
            <a:r>
              <a:rPr lang="ru-RU" dirty="0"/>
              <a:t>3. Выявите проблему. </a:t>
            </a:r>
          </a:p>
          <a:p>
            <a:r>
              <a:rPr lang="ru-RU" dirty="0"/>
              <a:t>4. Обсудите поведение главных героев, заполните таблицу.</a:t>
            </a:r>
          </a:p>
          <a:p>
            <a:r>
              <a:rPr lang="ru-RU" dirty="0"/>
              <a:t>5. Сделайте вывод: Почему исчез конфликт и почему бабушка, Лена и брат изменили своё отношение к Павлику?</a:t>
            </a:r>
          </a:p>
          <a:p>
            <a:endParaRPr lang="ru-RU" dirty="0"/>
          </a:p>
          <a:p>
            <a:endParaRPr lang="ru-RU" dirty="0"/>
          </a:p>
        </p:txBody>
      </p:sp>
      <p:pic>
        <p:nvPicPr>
          <p:cNvPr id="4" name="Рисунок 3"/>
          <p:cNvPicPr>
            <a:picLocks noChangeAspect="1"/>
          </p:cNvPicPr>
          <p:nvPr/>
        </p:nvPicPr>
        <p:blipFill>
          <a:blip r:embed="rId2">
            <a:extLst>
              <a:ext uri="{BEBA8EAE-BF5A-486C-A8C5-ECC9F3942E4B}">
                <a14:imgProps xmlns:a14="http://schemas.microsoft.com/office/drawing/2010/main">
                  <a14:imgLayer r:embed="rId3">
                    <a14:imgEffect>
                      <a14:backgroundRemoval t="0" b="97647" l="476" r="97619"/>
                    </a14:imgEffect>
                  </a14:imgLayer>
                </a14:imgProps>
              </a:ext>
            </a:extLst>
          </a:blip>
          <a:stretch>
            <a:fillRect/>
          </a:stretch>
        </p:blipFill>
        <p:spPr>
          <a:xfrm rot="1359772">
            <a:off x="9637039" y="0"/>
            <a:ext cx="1732336" cy="1242105"/>
          </a:xfrm>
          <a:prstGeom prst="rect">
            <a:avLst/>
          </a:prstGeom>
        </p:spPr>
      </p:pic>
    </p:spTree>
    <p:extLst>
      <p:ext uri="{BB962C8B-B14F-4D97-AF65-F5344CB8AC3E}">
        <p14:creationId xmlns:p14="http://schemas.microsoft.com/office/powerpoint/2010/main" val="165661935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Таблица 5"/>
          <p:cNvGraphicFramePr>
            <a:graphicFrameLocks noGrp="1"/>
          </p:cNvGraphicFramePr>
          <p:nvPr>
            <p:extLst>
              <p:ext uri="{D42A27DB-BD31-4B8C-83A1-F6EECF244321}">
                <p14:modId xmlns:p14="http://schemas.microsoft.com/office/powerpoint/2010/main" val="800073021"/>
              </p:ext>
            </p:extLst>
          </p:nvPr>
        </p:nvGraphicFramePr>
        <p:xfrm>
          <a:off x="342900" y="114300"/>
          <a:ext cx="11468100" cy="3530599"/>
        </p:xfrm>
        <a:graphic>
          <a:graphicData uri="http://schemas.openxmlformats.org/drawingml/2006/table">
            <a:tbl>
              <a:tblPr firstRow="1" firstCol="1" bandRow="1"/>
              <a:tblGrid>
                <a:gridCol w="2867025">
                  <a:extLst>
                    <a:ext uri="{9D8B030D-6E8A-4147-A177-3AD203B41FA5}">
                      <a16:colId xmlns:a16="http://schemas.microsoft.com/office/drawing/2014/main" val="325691316"/>
                    </a:ext>
                  </a:extLst>
                </a:gridCol>
                <a:gridCol w="2867025">
                  <a:extLst>
                    <a:ext uri="{9D8B030D-6E8A-4147-A177-3AD203B41FA5}">
                      <a16:colId xmlns:a16="http://schemas.microsoft.com/office/drawing/2014/main" val="3046567506"/>
                    </a:ext>
                  </a:extLst>
                </a:gridCol>
                <a:gridCol w="2867025">
                  <a:extLst>
                    <a:ext uri="{9D8B030D-6E8A-4147-A177-3AD203B41FA5}">
                      <a16:colId xmlns:a16="http://schemas.microsoft.com/office/drawing/2014/main" val="613705344"/>
                    </a:ext>
                  </a:extLst>
                </a:gridCol>
                <a:gridCol w="2867025">
                  <a:extLst>
                    <a:ext uri="{9D8B030D-6E8A-4147-A177-3AD203B41FA5}">
                      <a16:colId xmlns:a16="http://schemas.microsoft.com/office/drawing/2014/main" val="3485100372"/>
                    </a:ext>
                  </a:extLst>
                </a:gridCol>
              </a:tblGrid>
              <a:tr h="433582">
                <a:tc gridSpan="2">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Павлик</a:t>
                      </a:r>
                      <a:endParaRPr lang="ru-RU"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2400" b="1" kern="1200">
                          <a:solidFill>
                            <a:srgbClr val="002060"/>
                          </a:solidFill>
                          <a:effectLst/>
                          <a:latin typeface="Calibri" panose="020F0502020204030204" pitchFamily="34" charset="0"/>
                          <a:ea typeface="+mn-ea"/>
                          <a:cs typeface="+mn-cs"/>
                        </a:rPr>
                        <a:t>Лена</a:t>
                      </a:r>
                      <a:endParaRPr lang="ru-RU" sz="2400" b="1">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236566721"/>
                  </a:ext>
                </a:extLst>
              </a:tr>
              <a:tr h="867164">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Действия в начале рассказа</a:t>
                      </a:r>
                      <a:endParaRPr lang="ru-RU"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Действия в конце рассказа</a:t>
                      </a:r>
                      <a:endParaRPr lang="ru-RU"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начале рассказа</a:t>
                      </a:r>
                      <a:endParaRPr lang="ru-RU"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конце рассказа</a:t>
                      </a:r>
                      <a:endParaRPr lang="ru-RU" sz="2400" b="1"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858786884"/>
                  </a:ext>
                </a:extLst>
              </a:tr>
              <a:tr h="2229853">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a:solidFill>
                            <a:srgbClr val="002060"/>
                          </a:solidFill>
                          <a:effectLst/>
                          <a:latin typeface="Calibri" panose="020F0502020204030204" pitchFamily="34" charset="0"/>
                          <a:ea typeface="+mn-ea"/>
                          <a:cs typeface="+mn-cs"/>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260737353"/>
                  </a:ext>
                </a:extLst>
              </a:tr>
            </a:tbl>
          </a:graphicData>
        </a:graphic>
      </p:graphicFrame>
      <p:pic>
        <p:nvPicPr>
          <p:cNvPr id="7" name="Рисунок 6"/>
          <p:cNvPicPr/>
          <p:nvPr/>
        </p:nvPicPr>
        <p:blipFill>
          <a:blip r:embed="rId2">
            <a:extLst>
              <a:ext uri="{28A0092B-C50C-407E-A947-70E740481C1C}">
                <a14:useLocalDpi xmlns:a14="http://schemas.microsoft.com/office/drawing/2010/main" val="0"/>
              </a:ext>
            </a:extLst>
          </a:blip>
          <a:srcRect/>
          <a:stretch>
            <a:fillRect/>
          </a:stretch>
        </p:blipFill>
        <p:spPr bwMode="auto">
          <a:xfrm>
            <a:off x="6275614" y="4472214"/>
            <a:ext cx="2952750" cy="2209800"/>
          </a:xfrm>
          <a:prstGeom prst="rect">
            <a:avLst/>
          </a:prstGeom>
          <a:noFill/>
        </p:spPr>
      </p:pic>
      <p:pic>
        <p:nvPicPr>
          <p:cNvPr id="8" name="Рисунок 7"/>
          <p:cNvPicPr/>
          <p:nvPr/>
        </p:nvPicPr>
        <p:blipFill>
          <a:blip r:embed="rId3">
            <a:extLst>
              <a:ext uri="{28A0092B-C50C-407E-A947-70E740481C1C}">
                <a14:useLocalDpi xmlns:a14="http://schemas.microsoft.com/office/drawing/2010/main" val="0"/>
              </a:ext>
            </a:extLst>
          </a:blip>
          <a:srcRect/>
          <a:stretch>
            <a:fillRect/>
          </a:stretch>
        </p:blipFill>
        <p:spPr bwMode="auto">
          <a:xfrm>
            <a:off x="9228364" y="4472214"/>
            <a:ext cx="2952750" cy="2209800"/>
          </a:xfrm>
          <a:prstGeom prst="rect">
            <a:avLst/>
          </a:prstGeom>
          <a:noFill/>
        </p:spPr>
      </p:pic>
      <p:pic>
        <p:nvPicPr>
          <p:cNvPr id="9" name="Рисунок 8"/>
          <p:cNvPicPr/>
          <p:nvPr/>
        </p:nvPicPr>
        <p:blipFill>
          <a:blip r:embed="rId4">
            <a:extLst>
              <a:ext uri="{28A0092B-C50C-407E-A947-70E740481C1C}">
                <a14:useLocalDpi xmlns:a14="http://schemas.microsoft.com/office/drawing/2010/main" val="0"/>
              </a:ext>
            </a:extLst>
          </a:blip>
          <a:srcRect/>
          <a:stretch>
            <a:fillRect/>
          </a:stretch>
        </p:blipFill>
        <p:spPr bwMode="auto">
          <a:xfrm>
            <a:off x="186871" y="4472214"/>
            <a:ext cx="2952750" cy="2209800"/>
          </a:xfrm>
          <a:prstGeom prst="rect">
            <a:avLst/>
          </a:prstGeom>
          <a:noFill/>
        </p:spPr>
      </p:pic>
      <p:pic>
        <p:nvPicPr>
          <p:cNvPr id="11" name="Рисунок 10"/>
          <p:cNvPicPr/>
          <p:nvPr/>
        </p:nvPicPr>
        <p:blipFill>
          <a:blip r:embed="rId5">
            <a:extLst>
              <a:ext uri="{28A0092B-C50C-407E-A947-70E740481C1C}">
                <a14:useLocalDpi xmlns:a14="http://schemas.microsoft.com/office/drawing/2010/main" val="0"/>
              </a:ext>
            </a:extLst>
          </a:blip>
          <a:srcRect/>
          <a:stretch>
            <a:fillRect/>
          </a:stretch>
        </p:blipFill>
        <p:spPr bwMode="auto">
          <a:xfrm>
            <a:off x="3272517" y="4472214"/>
            <a:ext cx="2870200" cy="2209800"/>
          </a:xfrm>
          <a:prstGeom prst="rect">
            <a:avLst/>
          </a:prstGeom>
          <a:noFill/>
        </p:spPr>
      </p:pic>
    </p:spTree>
    <p:extLst>
      <p:ext uri="{BB962C8B-B14F-4D97-AF65-F5344CB8AC3E}">
        <p14:creationId xmlns:p14="http://schemas.microsoft.com/office/powerpoint/2010/main" val="115202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2.70833E-6 -4.44444E-6 L -0.49766 -0.40555 " pathEditMode="relative" rAng="0" ptsTypes="AA">
                                      <p:cBhvr>
                                        <p:cTn id="6" dur="2000" fill="hold"/>
                                        <p:tgtEl>
                                          <p:spTgt spid="7"/>
                                        </p:tgtEl>
                                        <p:attrNameLst>
                                          <p:attrName>ppt_x</p:attrName>
                                          <p:attrName>ppt_y</p:attrName>
                                        </p:attrNameLst>
                                      </p:cBhvr>
                                      <p:rCtr x="-24883" y="-20278"/>
                                    </p:animMotion>
                                  </p:childTnLst>
                                </p:cTn>
                              </p:par>
                            </p:childTnLst>
                          </p:cTn>
                        </p:par>
                      </p:childTnLst>
                    </p:cTn>
                  </p:par>
                  <p:par>
                    <p:cTn id="7" fill="hold">
                      <p:stCondLst>
                        <p:cond delay="indefinite"/>
                      </p:stCondLst>
                      <p:childTnLst>
                        <p:par>
                          <p:cTn id="8" fill="hold">
                            <p:stCondLst>
                              <p:cond delay="0"/>
                            </p:stCondLst>
                            <p:childTnLst>
                              <p:par>
                                <p:cTn id="9" presetID="64" presetClass="path" presetSubtype="0" accel="50000" decel="50000" fill="hold" nodeType="clickEffect">
                                  <p:stCondLst>
                                    <p:cond delay="0"/>
                                  </p:stCondLst>
                                  <p:childTnLst>
                                    <p:animMotion origin="layout" path="M 1.66667E-6 -4.44444E-6 L 0.24492 -0.40555 " pathEditMode="relative" rAng="0" ptsTypes="AA">
                                      <p:cBhvr>
                                        <p:cTn id="10" dur="2000" fill="hold"/>
                                        <p:tgtEl>
                                          <p:spTgt spid="9"/>
                                        </p:tgtEl>
                                        <p:attrNameLst>
                                          <p:attrName>ppt_x</p:attrName>
                                          <p:attrName>ppt_y</p:attrName>
                                        </p:attrNameLst>
                                      </p:cBhvr>
                                      <p:rCtr x="12240" y="-20278"/>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4.79167E-6 -4.44444E-6 L -0.25768 -0.41689 " pathEditMode="relative" rAng="0" ptsTypes="AA">
                                      <p:cBhvr>
                                        <p:cTn id="14" dur="2000" fill="hold"/>
                                        <p:tgtEl>
                                          <p:spTgt spid="8"/>
                                        </p:tgtEl>
                                        <p:attrNameLst>
                                          <p:attrName>ppt_x</p:attrName>
                                          <p:attrName>ppt_y</p:attrName>
                                        </p:attrNameLst>
                                      </p:cBhvr>
                                      <p:rCtr x="-12891" y="-20856"/>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2.29167E-6 -4.44444E-6 L 0.46784 -0.41689 " pathEditMode="relative" rAng="0" ptsTypes="AA">
                                      <p:cBhvr>
                                        <p:cTn id="18" dur="2000" fill="hold"/>
                                        <p:tgtEl>
                                          <p:spTgt spid="11"/>
                                        </p:tgtEl>
                                        <p:attrNameLst>
                                          <p:attrName>ppt_x</p:attrName>
                                          <p:attrName>ppt_y</p:attrName>
                                        </p:attrNameLst>
                                      </p:cBhvr>
                                      <p:rCtr x="23385" y="-20856"/>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2690250904"/>
              </p:ext>
            </p:extLst>
          </p:nvPr>
        </p:nvGraphicFramePr>
        <p:xfrm>
          <a:off x="228600" y="195648"/>
          <a:ext cx="11582400" cy="3471386"/>
        </p:xfrm>
        <a:graphic>
          <a:graphicData uri="http://schemas.openxmlformats.org/drawingml/2006/table">
            <a:tbl>
              <a:tblPr firstRow="1" firstCol="1" bandRow="1"/>
              <a:tblGrid>
                <a:gridCol w="2895600">
                  <a:extLst>
                    <a:ext uri="{9D8B030D-6E8A-4147-A177-3AD203B41FA5}">
                      <a16:colId xmlns:a16="http://schemas.microsoft.com/office/drawing/2014/main" val="1083677704"/>
                    </a:ext>
                  </a:extLst>
                </a:gridCol>
                <a:gridCol w="2895600">
                  <a:extLst>
                    <a:ext uri="{9D8B030D-6E8A-4147-A177-3AD203B41FA5}">
                      <a16:colId xmlns:a16="http://schemas.microsoft.com/office/drawing/2014/main" val="2862147244"/>
                    </a:ext>
                  </a:extLst>
                </a:gridCol>
                <a:gridCol w="2895600">
                  <a:extLst>
                    <a:ext uri="{9D8B030D-6E8A-4147-A177-3AD203B41FA5}">
                      <a16:colId xmlns:a16="http://schemas.microsoft.com/office/drawing/2014/main" val="1919965513"/>
                    </a:ext>
                  </a:extLst>
                </a:gridCol>
                <a:gridCol w="2895600">
                  <a:extLst>
                    <a:ext uri="{9D8B030D-6E8A-4147-A177-3AD203B41FA5}">
                      <a16:colId xmlns:a16="http://schemas.microsoft.com/office/drawing/2014/main" val="3618661803"/>
                    </a:ext>
                  </a:extLst>
                </a:gridCol>
              </a:tblGrid>
              <a:tr h="426310">
                <a:tc gridSpan="2">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Павлик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2400" b="1" kern="1200" dirty="0" smtClean="0">
                          <a:solidFill>
                            <a:srgbClr val="002060"/>
                          </a:solidFill>
                          <a:effectLst/>
                          <a:latin typeface="Calibri" panose="020F0502020204030204" pitchFamily="34" charset="0"/>
                          <a:ea typeface="+mn-ea"/>
                          <a:cs typeface="+mn-cs"/>
                        </a:rPr>
                        <a:t>Бабушка</a:t>
                      </a:r>
                      <a:endParaRPr lang="ru-RU" sz="2400" b="1" kern="1200" dirty="0">
                        <a:solidFill>
                          <a:srgbClr val="002060"/>
                        </a:solidFill>
                        <a:effectLst/>
                        <a:latin typeface="Calibri" panose="020F0502020204030204" pitchFamily="34"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4103800065"/>
                  </a:ext>
                </a:extLst>
              </a:tr>
              <a:tr h="852622">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Действия в начале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Действия в конце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начале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конце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39227207"/>
                  </a:ext>
                </a:extLst>
              </a:tr>
              <a:tr h="2192454">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a:solidFill>
                            <a:srgbClr val="002060"/>
                          </a:solidFill>
                          <a:effectLst/>
                          <a:latin typeface="Calibri" panose="020F0502020204030204" pitchFamily="34" charset="0"/>
                          <a:ea typeface="+mn-ea"/>
                          <a:cs typeface="+mn-cs"/>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74322085"/>
                  </a:ext>
                </a:extLst>
              </a:tr>
            </a:tbl>
          </a:graphicData>
        </a:graphic>
      </p:graphicFrame>
      <p:pic>
        <p:nvPicPr>
          <p:cNvPr id="3" name="Рисунок 2"/>
          <p:cNvPicPr/>
          <p:nvPr/>
        </p:nvPicPr>
        <p:blipFill>
          <a:blip r:embed="rId2">
            <a:extLst>
              <a:ext uri="{28A0092B-C50C-407E-A947-70E740481C1C}">
                <a14:useLocalDpi xmlns:a14="http://schemas.microsoft.com/office/drawing/2010/main" val="0"/>
              </a:ext>
            </a:extLst>
          </a:blip>
          <a:srcRect/>
          <a:stretch>
            <a:fillRect/>
          </a:stretch>
        </p:blipFill>
        <p:spPr bwMode="auto">
          <a:xfrm>
            <a:off x="3181350" y="4252686"/>
            <a:ext cx="2952750" cy="2209800"/>
          </a:xfrm>
          <a:prstGeom prst="rect">
            <a:avLst/>
          </a:prstGeom>
          <a:noFill/>
        </p:spPr>
      </p:pic>
      <p:pic>
        <p:nvPicPr>
          <p:cNvPr id="4" name="Рисунок 3"/>
          <p:cNvPicPr/>
          <p:nvPr/>
        </p:nvPicPr>
        <p:blipFill>
          <a:blip r:embed="rId3">
            <a:extLst>
              <a:ext uri="{28A0092B-C50C-407E-A947-70E740481C1C}">
                <a14:useLocalDpi xmlns:a14="http://schemas.microsoft.com/office/drawing/2010/main" val="0"/>
              </a:ext>
            </a:extLst>
          </a:blip>
          <a:srcRect/>
          <a:stretch>
            <a:fillRect/>
          </a:stretch>
        </p:blipFill>
        <p:spPr bwMode="auto">
          <a:xfrm>
            <a:off x="6134100" y="4252686"/>
            <a:ext cx="2952750" cy="2209800"/>
          </a:xfrm>
          <a:prstGeom prst="rect">
            <a:avLst/>
          </a:prstGeom>
          <a:noFill/>
        </p:spPr>
      </p:pic>
      <p:pic>
        <p:nvPicPr>
          <p:cNvPr id="8" name="Рисунок 7"/>
          <p:cNvPicPr/>
          <p:nvPr/>
        </p:nvPicPr>
        <p:blipFill>
          <a:blip r:embed="rId4">
            <a:extLst>
              <a:ext uri="{28A0092B-C50C-407E-A947-70E740481C1C}">
                <a14:useLocalDpi xmlns:a14="http://schemas.microsoft.com/office/drawing/2010/main" val="0"/>
              </a:ext>
            </a:extLst>
          </a:blip>
          <a:srcRect/>
          <a:stretch>
            <a:fillRect/>
          </a:stretch>
        </p:blipFill>
        <p:spPr bwMode="auto">
          <a:xfrm>
            <a:off x="95250" y="4252686"/>
            <a:ext cx="2952750" cy="2209800"/>
          </a:xfrm>
          <a:prstGeom prst="rect">
            <a:avLst/>
          </a:prstGeom>
          <a:noFill/>
        </p:spPr>
      </p:pic>
      <p:pic>
        <p:nvPicPr>
          <p:cNvPr id="11" name="Рисунок 10"/>
          <p:cNvPicPr/>
          <p:nvPr/>
        </p:nvPicPr>
        <p:blipFill>
          <a:blip r:embed="rId2">
            <a:extLst>
              <a:ext uri="{28A0092B-C50C-407E-A947-70E740481C1C}">
                <a14:useLocalDpi xmlns:a14="http://schemas.microsoft.com/office/drawing/2010/main" val="0"/>
              </a:ext>
            </a:extLst>
          </a:blip>
          <a:srcRect/>
          <a:stretch>
            <a:fillRect/>
          </a:stretch>
        </p:blipFill>
        <p:spPr bwMode="auto">
          <a:xfrm>
            <a:off x="8934450" y="4252686"/>
            <a:ext cx="2952750" cy="2209800"/>
          </a:xfrm>
          <a:prstGeom prst="rect">
            <a:avLst/>
          </a:prstGeom>
          <a:noFill/>
        </p:spPr>
      </p:pic>
    </p:spTree>
    <p:extLst>
      <p:ext uri="{BB962C8B-B14F-4D97-AF65-F5344CB8AC3E}">
        <p14:creationId xmlns:p14="http://schemas.microsoft.com/office/powerpoint/2010/main" val="4549976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25E-6 0 L -0.24375 -0.38125 " pathEditMode="relative" rAng="0" ptsTypes="AA">
                                      <p:cBhvr>
                                        <p:cTn id="6" dur="2000" fill="hold"/>
                                        <p:tgtEl>
                                          <p:spTgt spid="3"/>
                                        </p:tgtEl>
                                        <p:attrNameLst>
                                          <p:attrName>ppt_x</p:attrName>
                                          <p:attrName>ppt_y</p:attrName>
                                        </p:attrNameLst>
                                      </p:cBhvr>
                                      <p:rCtr x="-12188" y="-19074"/>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1.25E-6 0 L -0.24922 -0.37963 " pathEditMode="relative" rAng="0" ptsTypes="AA">
                                      <p:cBhvr>
                                        <p:cTn id="10" dur="2000" fill="hold"/>
                                        <p:tgtEl>
                                          <p:spTgt spid="4"/>
                                        </p:tgtEl>
                                        <p:attrNameLst>
                                          <p:attrName>ppt_x</p:attrName>
                                          <p:attrName>ppt_y</p:attrName>
                                        </p:attrNameLst>
                                      </p:cBhvr>
                                      <p:rCtr x="-12461" y="-18981"/>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3.75E-6 0 L -0.23933 -0.38287 " pathEditMode="relative" rAng="0" ptsTypes="AA">
                                      <p:cBhvr>
                                        <p:cTn id="14" dur="2000" fill="hold"/>
                                        <p:tgtEl>
                                          <p:spTgt spid="11"/>
                                        </p:tgtEl>
                                        <p:attrNameLst>
                                          <p:attrName>ppt_x</p:attrName>
                                          <p:attrName>ppt_y</p:attrName>
                                        </p:attrNameLst>
                                      </p:cBhvr>
                                      <p:rCtr x="-11966" y="-19144"/>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3.75E-6 0 L 0.72239 -0.38287 " pathEditMode="relative" rAng="0" ptsTypes="AA">
                                      <p:cBhvr>
                                        <p:cTn id="18" dur="2000" fill="hold"/>
                                        <p:tgtEl>
                                          <p:spTgt spid="8"/>
                                        </p:tgtEl>
                                        <p:attrNameLst>
                                          <p:attrName>ppt_x</p:attrName>
                                          <p:attrName>ppt_y</p:attrName>
                                        </p:attrNameLst>
                                      </p:cBhvr>
                                      <p:rCtr x="36120" y="-19144"/>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906709870"/>
              </p:ext>
            </p:extLst>
          </p:nvPr>
        </p:nvGraphicFramePr>
        <p:xfrm>
          <a:off x="382452" y="147025"/>
          <a:ext cx="11633200" cy="3496786"/>
        </p:xfrm>
        <a:graphic>
          <a:graphicData uri="http://schemas.openxmlformats.org/drawingml/2006/table">
            <a:tbl>
              <a:tblPr firstRow="1" firstCol="1" bandRow="1"/>
              <a:tblGrid>
                <a:gridCol w="2908300">
                  <a:extLst>
                    <a:ext uri="{9D8B030D-6E8A-4147-A177-3AD203B41FA5}">
                      <a16:colId xmlns:a16="http://schemas.microsoft.com/office/drawing/2014/main" val="1596735334"/>
                    </a:ext>
                  </a:extLst>
                </a:gridCol>
                <a:gridCol w="2908300">
                  <a:extLst>
                    <a:ext uri="{9D8B030D-6E8A-4147-A177-3AD203B41FA5}">
                      <a16:colId xmlns:a16="http://schemas.microsoft.com/office/drawing/2014/main" val="2650704107"/>
                    </a:ext>
                  </a:extLst>
                </a:gridCol>
                <a:gridCol w="2908300">
                  <a:extLst>
                    <a:ext uri="{9D8B030D-6E8A-4147-A177-3AD203B41FA5}">
                      <a16:colId xmlns:a16="http://schemas.microsoft.com/office/drawing/2014/main" val="3083668585"/>
                    </a:ext>
                  </a:extLst>
                </a:gridCol>
                <a:gridCol w="2908300">
                  <a:extLst>
                    <a:ext uri="{9D8B030D-6E8A-4147-A177-3AD203B41FA5}">
                      <a16:colId xmlns:a16="http://schemas.microsoft.com/office/drawing/2014/main" val="2412355879"/>
                    </a:ext>
                  </a:extLst>
                </a:gridCol>
              </a:tblGrid>
              <a:tr h="393558">
                <a:tc gridSpan="2">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Павлик</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tc gridSpan="2">
                  <a:txBody>
                    <a:bodyPr/>
                    <a:lstStyle/>
                    <a:p>
                      <a:pPr algn="ctr">
                        <a:spcAft>
                          <a:spcPts val="0"/>
                        </a:spcAft>
                      </a:pPr>
                      <a:r>
                        <a:rPr lang="ru-RU" sz="2400" b="1" kern="1200" dirty="0" smtClean="0">
                          <a:solidFill>
                            <a:srgbClr val="002060"/>
                          </a:solidFill>
                          <a:effectLst/>
                          <a:latin typeface="Calibri" panose="020F0502020204030204" pitchFamily="34" charset="0"/>
                          <a:ea typeface="+mn-ea"/>
                          <a:cs typeface="+mn-cs"/>
                        </a:rPr>
                        <a:t>Брат</a:t>
                      </a:r>
                      <a:endParaRPr lang="ru-RU" sz="2400" b="1" kern="1200" dirty="0">
                        <a:solidFill>
                          <a:srgbClr val="002060"/>
                        </a:solidFill>
                        <a:effectLst/>
                        <a:latin typeface="Calibri" panose="020F0502020204030204" pitchFamily="34" charset="0"/>
                        <a:ea typeface="+mn-ea"/>
                        <a:cs typeface="+mn-cs"/>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ru-RU"/>
                    </a:p>
                  </a:txBody>
                  <a:tcPr/>
                </a:tc>
                <a:extLst>
                  <a:ext uri="{0D108BD9-81ED-4DB2-BD59-A6C34878D82A}">
                    <a16:rowId xmlns:a16="http://schemas.microsoft.com/office/drawing/2014/main" val="1398755733"/>
                  </a:ext>
                </a:extLst>
              </a:tr>
              <a:tr h="787116">
                <a:tc>
                  <a:txBody>
                    <a:bodyPr/>
                    <a:lstStyle/>
                    <a:p>
                      <a:pPr algn="ctr">
                        <a:spcAft>
                          <a:spcPts val="0"/>
                        </a:spcAft>
                      </a:pPr>
                      <a:r>
                        <a:rPr lang="ru-RU" sz="2400" b="1" kern="1200">
                          <a:solidFill>
                            <a:srgbClr val="002060"/>
                          </a:solidFill>
                          <a:effectLst/>
                          <a:latin typeface="Calibri" panose="020F0502020204030204" pitchFamily="34" charset="0"/>
                          <a:ea typeface="+mn-ea"/>
                          <a:cs typeface="+mn-cs"/>
                        </a:rPr>
                        <a:t>Действия в начале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a:solidFill>
                            <a:srgbClr val="002060"/>
                          </a:solidFill>
                          <a:effectLst/>
                          <a:latin typeface="Calibri" panose="020F0502020204030204" pitchFamily="34" charset="0"/>
                          <a:ea typeface="+mn-ea"/>
                          <a:cs typeface="+mn-cs"/>
                        </a:rPr>
                        <a:t>Действия в конце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начале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spcAft>
                          <a:spcPts val="0"/>
                        </a:spcAft>
                      </a:pPr>
                      <a:r>
                        <a:rPr lang="ru-RU" sz="2400" b="1" kern="1200" dirty="0">
                          <a:solidFill>
                            <a:srgbClr val="002060"/>
                          </a:solidFill>
                          <a:effectLst/>
                          <a:latin typeface="Calibri" panose="020F0502020204030204" pitchFamily="34" charset="0"/>
                          <a:ea typeface="+mn-ea"/>
                          <a:cs typeface="+mn-cs"/>
                        </a:rPr>
                        <a:t>Ответные действия в конце рассказа</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546271345"/>
                  </a:ext>
                </a:extLst>
              </a:tr>
              <a:tr h="2316112">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a:solidFill>
                            <a:srgbClr val="002060"/>
                          </a:solidFill>
                          <a:effectLst/>
                          <a:latin typeface="Calibri" panose="020F0502020204030204" pitchFamily="34" charset="0"/>
                          <a:ea typeface="+mn-ea"/>
                          <a:cs typeface="+mn-cs"/>
                        </a:rPr>
                        <a:t> </a:t>
                      </a:r>
                      <a:endParaRPr lang="ru-RU" sz="110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spcAft>
                          <a:spcPts val="0"/>
                        </a:spcAft>
                      </a:pPr>
                      <a:r>
                        <a:rPr lang="ru-RU" sz="2400" kern="1200" dirty="0">
                          <a:solidFill>
                            <a:srgbClr val="002060"/>
                          </a:solidFill>
                          <a:effectLst/>
                          <a:latin typeface="Calibri" panose="020F0502020204030204" pitchFamily="34" charset="0"/>
                          <a:ea typeface="+mn-ea"/>
                          <a:cs typeface="+mn-cs"/>
                        </a:rPr>
                        <a:t> </a:t>
                      </a:r>
                      <a:endParaRPr lang="ru-RU" sz="1100" dirty="0">
                        <a:effectLst/>
                        <a:latin typeface="Calibri" panose="020F0502020204030204" pitchFamily="34" charset="0"/>
                        <a:ea typeface="Times New Roman" panose="02020603050405020304" pitchFamily="18" charset="0"/>
                        <a:cs typeface="Times New Roman" panose="02020603050405020304"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150762"/>
                  </a:ext>
                </a:extLst>
              </a:tr>
            </a:tbl>
          </a:graphicData>
        </a:graphic>
      </p:graphicFrame>
      <p:pic>
        <p:nvPicPr>
          <p:cNvPr id="4" name="Рисунок 3"/>
          <p:cNvPicPr/>
          <p:nvPr/>
        </p:nvPicPr>
        <p:blipFill>
          <a:blip r:embed="rId2">
            <a:extLst>
              <a:ext uri="{28A0092B-C50C-407E-A947-70E740481C1C}">
                <a14:useLocalDpi xmlns:a14="http://schemas.microsoft.com/office/drawing/2010/main" val="0"/>
              </a:ext>
            </a:extLst>
          </a:blip>
          <a:srcRect/>
          <a:stretch>
            <a:fillRect/>
          </a:stretch>
        </p:blipFill>
        <p:spPr bwMode="auto">
          <a:xfrm>
            <a:off x="9239250" y="4207607"/>
            <a:ext cx="2952750" cy="2209800"/>
          </a:xfrm>
          <a:prstGeom prst="rect">
            <a:avLst/>
          </a:prstGeom>
          <a:noFill/>
        </p:spPr>
      </p:pic>
      <p:pic>
        <p:nvPicPr>
          <p:cNvPr id="6" name="Рисунок 5"/>
          <p:cNvPicPr/>
          <p:nvPr/>
        </p:nvPicPr>
        <p:blipFill>
          <a:blip r:embed="rId3">
            <a:extLst>
              <a:ext uri="{28A0092B-C50C-407E-A947-70E740481C1C}">
                <a14:useLocalDpi xmlns:a14="http://schemas.microsoft.com/office/drawing/2010/main" val="0"/>
              </a:ext>
            </a:extLst>
          </a:blip>
          <a:srcRect/>
          <a:stretch>
            <a:fillRect/>
          </a:stretch>
        </p:blipFill>
        <p:spPr bwMode="auto">
          <a:xfrm>
            <a:off x="3263411" y="4207607"/>
            <a:ext cx="2952750" cy="2209800"/>
          </a:xfrm>
          <a:prstGeom prst="rect">
            <a:avLst/>
          </a:prstGeom>
          <a:noFill/>
        </p:spPr>
      </p:pic>
      <p:pic>
        <p:nvPicPr>
          <p:cNvPr id="12" name="Рисунок 11"/>
          <p:cNvPicPr/>
          <p:nvPr/>
        </p:nvPicPr>
        <p:blipFill>
          <a:blip r:embed="rId4">
            <a:extLst>
              <a:ext uri="{28A0092B-C50C-407E-A947-70E740481C1C}">
                <a14:useLocalDpi xmlns:a14="http://schemas.microsoft.com/office/drawing/2010/main" val="0"/>
              </a:ext>
            </a:extLst>
          </a:blip>
          <a:srcRect/>
          <a:stretch>
            <a:fillRect/>
          </a:stretch>
        </p:blipFill>
        <p:spPr bwMode="auto">
          <a:xfrm>
            <a:off x="6286500" y="4207607"/>
            <a:ext cx="2952750" cy="2209800"/>
          </a:xfrm>
          <a:prstGeom prst="rect">
            <a:avLst/>
          </a:prstGeom>
          <a:noFill/>
        </p:spPr>
      </p:pic>
      <p:pic>
        <p:nvPicPr>
          <p:cNvPr id="13" name="Рисунок 12"/>
          <p:cNvPicPr/>
          <p:nvPr/>
        </p:nvPicPr>
        <p:blipFill>
          <a:blip r:embed="rId5">
            <a:extLst>
              <a:ext uri="{28A0092B-C50C-407E-A947-70E740481C1C}">
                <a14:useLocalDpi xmlns:a14="http://schemas.microsoft.com/office/drawing/2010/main" val="0"/>
              </a:ext>
            </a:extLst>
          </a:blip>
          <a:srcRect/>
          <a:stretch>
            <a:fillRect/>
          </a:stretch>
        </p:blipFill>
        <p:spPr bwMode="auto">
          <a:xfrm>
            <a:off x="240323" y="4207607"/>
            <a:ext cx="2952750" cy="2209800"/>
          </a:xfrm>
          <a:prstGeom prst="rect">
            <a:avLst/>
          </a:prstGeom>
          <a:noFill/>
        </p:spPr>
      </p:pic>
    </p:spTree>
    <p:extLst>
      <p:ext uri="{BB962C8B-B14F-4D97-AF65-F5344CB8AC3E}">
        <p14:creationId xmlns:p14="http://schemas.microsoft.com/office/powerpoint/2010/main" val="9917736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0.00468 0.02083 L -0.73177 -0.39699 " pathEditMode="relative" rAng="0" ptsTypes="AA">
                                      <p:cBhvr>
                                        <p:cTn id="6" dur="2000" fill="hold"/>
                                        <p:tgtEl>
                                          <p:spTgt spid="4"/>
                                        </p:tgtEl>
                                        <p:attrNameLst>
                                          <p:attrName>ppt_x</p:attrName>
                                          <p:attrName>ppt_y</p:attrName>
                                        </p:attrNameLst>
                                      </p:cBhvr>
                                      <p:rCtr x="-36823" y="-20903"/>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79167E-6 2.96296E-6 L 0.24492 -0.39005 " pathEditMode="relative" rAng="0" ptsTypes="AA">
                                      <p:cBhvr>
                                        <p:cTn id="10" dur="2000" fill="hold"/>
                                        <p:tgtEl>
                                          <p:spTgt spid="13"/>
                                        </p:tgtEl>
                                        <p:attrNameLst>
                                          <p:attrName>ppt_x</p:attrName>
                                          <p:attrName>ppt_y</p:attrName>
                                        </p:attrNameLst>
                                      </p:cBhvr>
                                      <p:rCtr x="12240" y="-19514"/>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0.00326 0.01041 L 0.23893 -0.39236 " pathEditMode="relative" rAng="0" ptsTypes="AA">
                                      <p:cBhvr>
                                        <p:cTn id="14" dur="2000" fill="hold"/>
                                        <p:tgtEl>
                                          <p:spTgt spid="6"/>
                                        </p:tgtEl>
                                        <p:attrNameLst>
                                          <p:attrName>ppt_x</p:attrName>
                                          <p:attrName>ppt_y</p:attrName>
                                        </p:attrNameLst>
                                      </p:cBhvr>
                                      <p:rCtr x="11784" y="-20139"/>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1.25E-6 2.96296E-6 L 0.22825 -0.38843 " pathEditMode="relative" rAng="0" ptsTypes="AA">
                                      <p:cBhvr>
                                        <p:cTn id="18" dur="2000" fill="hold"/>
                                        <p:tgtEl>
                                          <p:spTgt spid="12"/>
                                        </p:tgtEl>
                                        <p:attrNameLst>
                                          <p:attrName>ppt_x</p:attrName>
                                          <p:attrName>ppt_y</p:attrName>
                                        </p:attrNameLst>
                                      </p:cBhvr>
                                      <p:rCtr x="11406" y="-1942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55600" y="690109"/>
            <a:ext cx="11315700" cy="6012030"/>
          </a:xfrm>
          <a:prstGeom prst="rect">
            <a:avLst/>
          </a:prstGeom>
        </p:spPr>
        <p:txBody>
          <a:bodyPr wrap="square">
            <a:spAutoFit/>
          </a:bodyPr>
          <a:lstStyle/>
          <a:p>
            <a:pPr algn="ctr">
              <a:lnSpc>
                <a:spcPct val="107000"/>
              </a:lnSpc>
              <a:spcAft>
                <a:spcPts val="0"/>
              </a:spcAft>
            </a:pPr>
            <a:r>
              <a:rPr lang="ru-RU" sz="2800" b="1" dirty="0">
                <a:solidFill>
                  <a:srgbClr val="000000"/>
                </a:solidFill>
                <a:latin typeface="Calibri" panose="020F0502020204030204" pitchFamily="34" charset="0"/>
              </a:rPr>
              <a:t>Задание </a:t>
            </a:r>
            <a:r>
              <a:rPr lang="ru-RU" sz="2800" b="1" dirty="0" smtClean="0">
                <a:solidFill>
                  <a:srgbClr val="000000"/>
                </a:solidFill>
                <a:latin typeface="Calibri" panose="020F0502020204030204" pitchFamily="34" charset="0"/>
              </a:rPr>
              <a:t>красной шляпы:       </a:t>
            </a:r>
          </a:p>
          <a:p>
            <a:pPr algn="ctr">
              <a:lnSpc>
                <a:spcPct val="107000"/>
              </a:lnSpc>
              <a:spcAft>
                <a:spcPts val="0"/>
              </a:spcAft>
            </a:pPr>
            <a:r>
              <a:rPr lang="ru-RU" sz="2800" b="1" dirty="0" smtClean="0">
                <a:solidFill>
                  <a:srgbClr val="000000"/>
                </a:solidFill>
                <a:latin typeface="Calibri" panose="020F0502020204030204" pitchFamily="34" charset="0"/>
              </a:rPr>
              <a:t>(Художник)</a:t>
            </a:r>
          </a:p>
          <a:p>
            <a:pPr algn="ctr">
              <a:lnSpc>
                <a:spcPct val="107000"/>
              </a:lnSpc>
              <a:spcAft>
                <a:spcPts val="0"/>
              </a:spcAft>
            </a:pPr>
            <a:r>
              <a:rPr lang="ru-RU" sz="28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Представь переживания, ощущения героев. Акцент </a:t>
            </a:r>
            <a:r>
              <a:rPr lang="ru-RU" sz="2800" b="1" dirty="0">
                <a:solidFill>
                  <a:srgbClr val="000000"/>
                </a:solidFill>
                <a:latin typeface="Calibri" panose="020F0502020204030204" pitchFamily="34" charset="0"/>
                <a:ea typeface="Calibri" panose="020F0502020204030204" pitchFamily="34" charset="0"/>
                <a:cs typeface="Times New Roman" panose="02020603050405020304" pitchFamily="18" charset="0"/>
              </a:rPr>
              <a:t>на </a:t>
            </a:r>
            <a:r>
              <a:rPr lang="ru-RU" sz="2800" b="1" dirty="0" smtClean="0">
                <a:solidFill>
                  <a:srgbClr val="000000"/>
                </a:solidFill>
                <a:latin typeface="Calibri" panose="020F0502020204030204" pitchFamily="34" charset="0"/>
                <a:ea typeface="Calibri" panose="020F0502020204030204" pitchFamily="34" charset="0"/>
                <a:cs typeface="Times New Roman" panose="02020603050405020304" pitchFamily="18" charset="0"/>
              </a:rPr>
              <a:t>интуицию и чувства.</a:t>
            </a:r>
            <a:endParaRPr lang="ru-RU" sz="2800" b="1" dirty="0">
              <a:solidFill>
                <a:srgbClr val="000000"/>
              </a:solidFill>
              <a:latin typeface="Calibri" panose="020F0502020204030204" pitchFamily="34" charset="0"/>
              <a:ea typeface="Calibri" panose="020F0502020204030204" pitchFamily="34" charset="0"/>
              <a:cs typeface="Times New Roman" panose="02020603050405020304" pitchFamily="18" charset="0"/>
            </a:endParaRPr>
          </a:p>
          <a:p>
            <a:pPr algn="ctr">
              <a:lnSpc>
                <a:spcPct val="107000"/>
              </a:lnSpc>
              <a:spcAft>
                <a:spcPts val="0"/>
              </a:spcAft>
            </a:pPr>
            <a:endParaRPr lang="ru-RU" sz="1200" dirty="0">
              <a:latin typeface="Calibri" panose="020F0502020204030204" pitchFamily="34" charset="0"/>
              <a:ea typeface="Calibri" panose="020F0502020204030204" pitchFamily="34" charset="0"/>
              <a:cs typeface="Times New Roman" panose="02020603050405020304" pitchFamily="18" charset="0"/>
            </a:endParaRPr>
          </a:p>
          <a:p>
            <a:pPr>
              <a:spcAft>
                <a:spcPts val="0"/>
              </a:spcAft>
            </a:pPr>
            <a:r>
              <a:rPr lang="ru-RU" sz="2800" dirty="0">
                <a:solidFill>
                  <a:srgbClr val="000000"/>
                </a:solidFill>
                <a:latin typeface="Calibri" panose="020F0502020204030204" pitchFamily="34" charset="0"/>
                <a:ea typeface="Times New Roman" panose="02020603050405020304" pitchFamily="18" charset="0"/>
                <a:cs typeface="Times New Roman" panose="02020603050405020304" pitchFamily="18" charset="0"/>
              </a:rPr>
              <a:t>Распределите роли и инсценируйте конфликтные ситуации в лицах. Попытайтесь изобразить эмоциональные состояния героев и их изменения в конце истории.</a:t>
            </a:r>
            <a:endParaRPr lang="ru-RU" sz="1400" dirty="0">
              <a:latin typeface="Times New Roman" panose="02020603050405020304" pitchFamily="18" charset="0"/>
              <a:ea typeface="Times New Roman" panose="02020603050405020304" pitchFamily="18" charset="0"/>
            </a:endParaRPr>
          </a:p>
          <a:p>
            <a:pPr>
              <a:spcAft>
                <a:spcPts val="0"/>
              </a:spcAft>
            </a:pPr>
            <a:r>
              <a:rPr lang="ru-RU" sz="2400" b="1" dirty="0">
                <a:solidFill>
                  <a:srgbClr val="002060"/>
                </a:solidFill>
                <a:latin typeface="Calibri" panose="020F0502020204030204" pitchFamily="34" charset="0"/>
              </a:rPr>
              <a:t>Инструкция по выполнению задания</a:t>
            </a:r>
            <a:endParaRPr lang="ru-RU" sz="2400" dirty="0">
              <a:latin typeface="Times New Roman" panose="02020603050405020304" pitchFamily="18" charset="0"/>
              <a:ea typeface="Times New Roman" panose="02020603050405020304" pitchFamily="18" charset="0"/>
            </a:endParaRPr>
          </a:p>
          <a:p>
            <a:pPr>
              <a:spcAft>
                <a:spcPts val="0"/>
              </a:spcAft>
            </a:pPr>
            <a:r>
              <a:rPr lang="ru-RU" sz="2400" dirty="0">
                <a:solidFill>
                  <a:srgbClr val="002060"/>
                </a:solidFill>
                <a:latin typeface="Calibri" panose="020F0502020204030204" pitchFamily="34" charset="0"/>
              </a:rPr>
              <a:t>1. Прочитайте текст.</a:t>
            </a:r>
            <a:endParaRPr lang="ru-RU" sz="2400" dirty="0">
              <a:latin typeface="Times New Roman" panose="02020603050405020304" pitchFamily="18" charset="0"/>
              <a:ea typeface="Times New Roman" panose="02020603050405020304" pitchFamily="18" charset="0"/>
            </a:endParaRPr>
          </a:p>
          <a:p>
            <a:pPr>
              <a:spcAft>
                <a:spcPts val="0"/>
              </a:spcAft>
            </a:pPr>
            <a:r>
              <a:rPr lang="ru-RU" sz="2400" dirty="0">
                <a:solidFill>
                  <a:srgbClr val="002060"/>
                </a:solidFill>
                <a:latin typeface="Calibri" panose="020F0502020204030204" pitchFamily="34" charset="0"/>
              </a:rPr>
              <a:t>2. Прокомментируйте ситуацию с   Леной, бабушкой, братом.</a:t>
            </a:r>
            <a:endParaRPr lang="ru-RU" sz="2400" dirty="0">
              <a:latin typeface="Times New Roman" panose="02020603050405020304" pitchFamily="18" charset="0"/>
              <a:ea typeface="Times New Roman" panose="02020603050405020304" pitchFamily="18" charset="0"/>
            </a:endParaRPr>
          </a:p>
          <a:p>
            <a:pPr>
              <a:spcAft>
                <a:spcPts val="0"/>
              </a:spcAft>
            </a:pPr>
            <a:r>
              <a:rPr lang="ru-RU" sz="2400" dirty="0">
                <a:solidFill>
                  <a:srgbClr val="002060"/>
                </a:solidFill>
                <a:latin typeface="Calibri" panose="020F0502020204030204" pitchFamily="34" charset="0"/>
              </a:rPr>
              <a:t>3. Выявите проблему. </a:t>
            </a:r>
            <a:endParaRPr lang="ru-RU" sz="2400" dirty="0">
              <a:latin typeface="Times New Roman" panose="02020603050405020304" pitchFamily="18" charset="0"/>
              <a:ea typeface="Times New Roman" panose="02020603050405020304" pitchFamily="18" charset="0"/>
            </a:endParaRPr>
          </a:p>
          <a:p>
            <a:pPr>
              <a:spcAft>
                <a:spcPts val="0"/>
              </a:spcAft>
            </a:pPr>
            <a:r>
              <a:rPr lang="ru-RU" sz="2400" dirty="0">
                <a:solidFill>
                  <a:srgbClr val="002060"/>
                </a:solidFill>
                <a:latin typeface="Calibri" panose="020F0502020204030204" pitchFamily="34" charset="0"/>
              </a:rPr>
              <a:t>4. Обсудите поведение главных героев, подготовьте инсценировку. </a:t>
            </a:r>
            <a:endParaRPr lang="ru-RU" sz="2400" dirty="0">
              <a:latin typeface="Times New Roman" panose="02020603050405020304" pitchFamily="18" charset="0"/>
              <a:ea typeface="Times New Roman" panose="02020603050405020304" pitchFamily="18" charset="0"/>
            </a:endParaRPr>
          </a:p>
          <a:p>
            <a:pPr>
              <a:spcAft>
                <a:spcPts val="0"/>
              </a:spcAft>
            </a:pPr>
            <a:r>
              <a:rPr lang="ru-RU" sz="2400" dirty="0">
                <a:solidFill>
                  <a:srgbClr val="002060"/>
                </a:solidFill>
                <a:latin typeface="Calibri" panose="020F0502020204030204" pitchFamily="34" charset="0"/>
              </a:rPr>
              <a:t>5. Сделайте вывод: что на самом деле помогло измениться мальчику (волшебное слово или умение находить выход из конфликтной ситуации)?</a:t>
            </a:r>
            <a:endParaRPr lang="ru-RU" sz="2400" dirty="0">
              <a:effectLst/>
              <a:latin typeface="Times New Roman" panose="02020603050405020304" pitchFamily="18" charset="0"/>
              <a:ea typeface="Times New Roman" panose="02020603050405020304" pitchFamily="18" charset="0"/>
            </a:endParaRPr>
          </a:p>
        </p:txBody>
      </p:sp>
      <p:pic>
        <p:nvPicPr>
          <p:cNvPr id="3" name="Рисунок 2" descr="Red Hat, Шляпа, Мода, Стиль"/>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255678">
            <a:off x="9232460" y="78129"/>
            <a:ext cx="1787843" cy="1223963"/>
          </a:xfrm>
          <a:prstGeom prst="rect">
            <a:avLst/>
          </a:prstGeom>
          <a:noFill/>
          <a:ln>
            <a:noFill/>
          </a:ln>
        </p:spPr>
      </p:pic>
    </p:spTree>
    <p:extLst>
      <p:ext uri="{BB962C8B-B14F-4D97-AF65-F5344CB8AC3E}">
        <p14:creationId xmlns:p14="http://schemas.microsoft.com/office/powerpoint/2010/main" val="2264823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rcRect/>
          <a:stretch>
            <a:fillRect/>
          </a:stretch>
        </p:blipFill>
        <p:spPr bwMode="auto">
          <a:xfrm>
            <a:off x="13036549" y="-2978150"/>
            <a:ext cx="4127501" cy="3238500"/>
          </a:xfrm>
          <a:prstGeom prst="rect">
            <a:avLst/>
          </a:prstGeom>
          <a:noFill/>
        </p:spPr>
      </p:pic>
      <p:pic>
        <p:nvPicPr>
          <p:cNvPr id="3" name="Рисунок 2"/>
          <p:cNvPicPr/>
          <p:nvPr/>
        </p:nvPicPr>
        <p:blipFill>
          <a:blip r:embed="rId3">
            <a:extLst>
              <a:ext uri="{28A0092B-C50C-407E-A947-70E740481C1C}">
                <a14:useLocalDpi xmlns:a14="http://schemas.microsoft.com/office/drawing/2010/main" val="0"/>
              </a:ext>
            </a:extLst>
          </a:blip>
          <a:srcRect/>
          <a:stretch>
            <a:fillRect/>
          </a:stretch>
        </p:blipFill>
        <p:spPr bwMode="auto">
          <a:xfrm>
            <a:off x="4270375" y="-4025900"/>
            <a:ext cx="3851275" cy="3238500"/>
          </a:xfrm>
          <a:prstGeom prst="rect">
            <a:avLst/>
          </a:prstGeom>
          <a:noFill/>
        </p:spPr>
      </p:pic>
      <p:pic>
        <p:nvPicPr>
          <p:cNvPr id="4" name="Рисунок 3"/>
          <p:cNvPicPr/>
          <p:nvPr/>
        </p:nvPicPr>
        <p:blipFill>
          <a:blip r:embed="rId4">
            <a:extLst>
              <a:ext uri="{28A0092B-C50C-407E-A947-70E740481C1C}">
                <a14:useLocalDpi xmlns:a14="http://schemas.microsoft.com/office/drawing/2010/main" val="0"/>
              </a:ext>
            </a:extLst>
          </a:blip>
          <a:srcRect/>
          <a:stretch>
            <a:fillRect/>
          </a:stretch>
        </p:blipFill>
        <p:spPr bwMode="auto">
          <a:xfrm>
            <a:off x="-4987315" y="-596900"/>
            <a:ext cx="3586162" cy="3162300"/>
          </a:xfrm>
          <a:prstGeom prst="rect">
            <a:avLst/>
          </a:prstGeom>
          <a:noFill/>
        </p:spPr>
      </p:pic>
      <p:pic>
        <p:nvPicPr>
          <p:cNvPr id="5" name="Рисунок 4"/>
          <p:cNvPicPr/>
          <p:nvPr/>
        </p:nvPicPr>
        <p:blipFill>
          <a:blip r:embed="rId5">
            <a:extLst>
              <a:ext uri="{28A0092B-C50C-407E-A947-70E740481C1C}">
                <a14:useLocalDpi xmlns:a14="http://schemas.microsoft.com/office/drawing/2010/main" val="0"/>
              </a:ext>
            </a:extLst>
          </a:blip>
          <a:srcRect/>
          <a:stretch>
            <a:fillRect/>
          </a:stretch>
        </p:blipFill>
        <p:spPr bwMode="auto">
          <a:xfrm>
            <a:off x="7550150" y="7594600"/>
            <a:ext cx="4006850" cy="3302000"/>
          </a:xfrm>
          <a:prstGeom prst="rect">
            <a:avLst/>
          </a:prstGeom>
          <a:noFill/>
        </p:spPr>
      </p:pic>
      <p:pic>
        <p:nvPicPr>
          <p:cNvPr id="6" name="Рисунок 5"/>
          <p:cNvPicPr/>
          <p:nvPr/>
        </p:nvPicPr>
        <p:blipFill>
          <a:blip r:embed="rId6">
            <a:extLst>
              <a:ext uri="{28A0092B-C50C-407E-A947-70E740481C1C}">
                <a14:useLocalDpi xmlns:a14="http://schemas.microsoft.com/office/drawing/2010/main" val="0"/>
              </a:ext>
            </a:extLst>
          </a:blip>
          <a:srcRect/>
          <a:stretch>
            <a:fillRect/>
          </a:stretch>
        </p:blipFill>
        <p:spPr bwMode="auto">
          <a:xfrm>
            <a:off x="-615950" y="7747000"/>
            <a:ext cx="4137025" cy="3302000"/>
          </a:xfrm>
          <a:prstGeom prst="rect">
            <a:avLst/>
          </a:prstGeom>
          <a:noFill/>
        </p:spPr>
      </p:pic>
    </p:spTree>
    <p:extLst>
      <p:ext uri="{BB962C8B-B14F-4D97-AF65-F5344CB8AC3E}">
        <p14:creationId xmlns:p14="http://schemas.microsoft.com/office/powerpoint/2010/main" val="1761648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8.33333E-7 1.48148E-6 L 0.44011 0.1287 " pathEditMode="relative" rAng="0" ptsTypes="AA">
                                      <p:cBhvr>
                                        <p:cTn id="6" dur="2000" fill="hold"/>
                                        <p:tgtEl>
                                          <p:spTgt spid="4"/>
                                        </p:tgtEl>
                                        <p:attrNameLst>
                                          <p:attrName>ppt_x</p:attrName>
                                          <p:attrName>ppt_y</p:attrName>
                                        </p:attrNameLst>
                                      </p:cBhvr>
                                      <p:rCtr x="22005" y="6435"/>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3.125E-6 -4.07407E-6 L -0.04101 0.59537 " pathEditMode="relative" rAng="0" ptsTypes="AA">
                                      <p:cBhvr>
                                        <p:cTn id="10" dur="2000" fill="hold"/>
                                        <p:tgtEl>
                                          <p:spTgt spid="3"/>
                                        </p:tgtEl>
                                        <p:attrNameLst>
                                          <p:attrName>ppt_x</p:attrName>
                                          <p:attrName>ppt_y</p:attrName>
                                        </p:attrNameLst>
                                      </p:cBhvr>
                                      <p:rCtr x="-2057" y="29769"/>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1.66667E-6 -1.85185E-6 L -0.41823 0.44537 " pathEditMode="relative" rAng="0" ptsTypes="AA">
                                      <p:cBhvr>
                                        <p:cTn id="14" dur="2000" fill="hold"/>
                                        <p:tgtEl>
                                          <p:spTgt spid="2"/>
                                        </p:tgtEl>
                                        <p:attrNameLst>
                                          <p:attrName>ppt_x</p:attrName>
                                          <p:attrName>ppt_y</p:attrName>
                                        </p:attrNameLst>
                                      </p:cBhvr>
                                      <p:rCtr x="-20911" y="22269"/>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6.25E-7 -3.7037E-7 L 0.14961 -0.64537 " pathEditMode="relative" rAng="0" ptsTypes="AA">
                                      <p:cBhvr>
                                        <p:cTn id="18" dur="2000" fill="hold"/>
                                        <p:tgtEl>
                                          <p:spTgt spid="6"/>
                                        </p:tgtEl>
                                        <p:attrNameLst>
                                          <p:attrName>ppt_x</p:attrName>
                                          <p:attrName>ppt_y</p:attrName>
                                        </p:attrNameLst>
                                      </p:cBhvr>
                                      <p:rCtr x="7474" y="-32269"/>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3.75E-6 1.85185E-6 L -0.03515 -0.61482 " pathEditMode="relative" rAng="0" ptsTypes="AA">
                                      <p:cBhvr>
                                        <p:cTn id="22" dur="2000" fill="hold"/>
                                        <p:tgtEl>
                                          <p:spTgt spid="5"/>
                                        </p:tgtEl>
                                        <p:attrNameLst>
                                          <p:attrName>ppt_x</p:attrName>
                                          <p:attrName>ppt_y</p:attrName>
                                        </p:attrNameLst>
                                      </p:cBhvr>
                                      <p:rCtr x="-1758" y="-30741"/>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p:cNvPicPr/>
          <p:nvPr/>
        </p:nvPicPr>
        <p:blipFill>
          <a:blip r:embed="rId2">
            <a:extLst>
              <a:ext uri="{28A0092B-C50C-407E-A947-70E740481C1C}">
                <a14:useLocalDpi xmlns:a14="http://schemas.microsoft.com/office/drawing/2010/main" val="0"/>
              </a:ext>
            </a:extLst>
          </a:blip>
          <a:srcRect/>
          <a:stretch>
            <a:fillRect/>
          </a:stretch>
        </p:blipFill>
        <p:spPr bwMode="auto">
          <a:xfrm>
            <a:off x="-530226" y="7766050"/>
            <a:ext cx="4238625" cy="2997200"/>
          </a:xfrm>
          <a:prstGeom prst="rect">
            <a:avLst/>
          </a:prstGeom>
          <a:noFill/>
        </p:spPr>
      </p:pic>
      <p:pic>
        <p:nvPicPr>
          <p:cNvPr id="5" name="Рисунок 4"/>
          <p:cNvPicPr/>
          <p:nvPr/>
        </p:nvPicPr>
        <p:blipFill>
          <a:blip r:embed="rId3">
            <a:extLst>
              <a:ext uri="{28A0092B-C50C-407E-A947-70E740481C1C}">
                <a14:useLocalDpi xmlns:a14="http://schemas.microsoft.com/office/drawing/2010/main" val="0"/>
              </a:ext>
            </a:extLst>
          </a:blip>
          <a:srcRect/>
          <a:stretch>
            <a:fillRect/>
          </a:stretch>
        </p:blipFill>
        <p:spPr bwMode="auto">
          <a:xfrm>
            <a:off x="4476750" y="-3905250"/>
            <a:ext cx="3933824" cy="3086100"/>
          </a:xfrm>
          <a:prstGeom prst="rect">
            <a:avLst/>
          </a:prstGeom>
          <a:noFill/>
        </p:spPr>
      </p:pic>
      <p:pic>
        <p:nvPicPr>
          <p:cNvPr id="6" name="Рисунок 5"/>
          <p:cNvPicPr/>
          <p:nvPr/>
        </p:nvPicPr>
        <p:blipFill>
          <a:blip r:embed="rId4">
            <a:extLst>
              <a:ext uri="{28A0092B-C50C-407E-A947-70E740481C1C}">
                <a14:useLocalDpi xmlns:a14="http://schemas.microsoft.com/office/drawing/2010/main" val="0"/>
              </a:ext>
            </a:extLst>
          </a:blip>
          <a:srcRect/>
          <a:stretch>
            <a:fillRect/>
          </a:stretch>
        </p:blipFill>
        <p:spPr bwMode="auto">
          <a:xfrm>
            <a:off x="-4238626" y="-3448050"/>
            <a:ext cx="3933826" cy="3086100"/>
          </a:xfrm>
          <a:prstGeom prst="rect">
            <a:avLst/>
          </a:prstGeom>
          <a:noFill/>
        </p:spPr>
      </p:pic>
      <p:pic>
        <p:nvPicPr>
          <p:cNvPr id="12" name="Рисунок 11"/>
          <p:cNvPicPr/>
          <p:nvPr/>
        </p:nvPicPr>
        <p:blipFill>
          <a:blip r:embed="rId5">
            <a:extLst>
              <a:ext uri="{28A0092B-C50C-407E-A947-70E740481C1C}">
                <a14:useLocalDpi xmlns:a14="http://schemas.microsoft.com/office/drawing/2010/main" val="0"/>
              </a:ext>
            </a:extLst>
          </a:blip>
          <a:srcRect/>
          <a:stretch>
            <a:fillRect/>
          </a:stretch>
        </p:blipFill>
        <p:spPr bwMode="auto">
          <a:xfrm>
            <a:off x="12677774" y="-2647950"/>
            <a:ext cx="4029076" cy="3086100"/>
          </a:xfrm>
          <a:prstGeom prst="rect">
            <a:avLst/>
          </a:prstGeom>
          <a:noFill/>
        </p:spPr>
      </p:pic>
      <p:pic>
        <p:nvPicPr>
          <p:cNvPr id="13" name="Рисунок 12"/>
          <p:cNvPicPr/>
          <p:nvPr/>
        </p:nvPicPr>
        <p:blipFill>
          <a:blip r:embed="rId6">
            <a:extLst>
              <a:ext uri="{28A0092B-C50C-407E-A947-70E740481C1C}">
                <a14:useLocalDpi xmlns:a14="http://schemas.microsoft.com/office/drawing/2010/main" val="0"/>
              </a:ext>
            </a:extLst>
          </a:blip>
          <a:srcRect/>
          <a:stretch>
            <a:fillRect/>
          </a:stretch>
        </p:blipFill>
        <p:spPr bwMode="auto">
          <a:xfrm>
            <a:off x="8048625" y="7975600"/>
            <a:ext cx="4143375" cy="2997200"/>
          </a:xfrm>
          <a:prstGeom prst="rect">
            <a:avLst/>
          </a:prstGeom>
          <a:noFill/>
        </p:spPr>
      </p:pic>
    </p:spTree>
    <p:extLst>
      <p:ext uri="{BB962C8B-B14F-4D97-AF65-F5344CB8AC3E}">
        <p14:creationId xmlns:p14="http://schemas.microsoft.com/office/powerpoint/2010/main" val="30866045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875E-6 -2.22222E-6 L 0.37383 0.525 " pathEditMode="relative" rAng="0" ptsTypes="AA">
                                      <p:cBhvr>
                                        <p:cTn id="6" dur="2000" fill="hold"/>
                                        <p:tgtEl>
                                          <p:spTgt spid="6"/>
                                        </p:tgtEl>
                                        <p:attrNameLst>
                                          <p:attrName>ppt_x</p:attrName>
                                          <p:attrName>ppt_y</p:attrName>
                                        </p:attrNameLst>
                                      </p:cBhvr>
                                      <p:rCtr x="18685" y="26250"/>
                                    </p:animMotion>
                                  </p:childTnLst>
                                </p:cTn>
                              </p:par>
                            </p:childTnLst>
                          </p:cTn>
                        </p:par>
                      </p:childTnLst>
                    </p:cTn>
                  </p:par>
                  <p:par>
                    <p:cTn id="7" fill="hold">
                      <p:stCondLst>
                        <p:cond delay="indefinite"/>
                      </p:stCondLst>
                      <p:childTnLst>
                        <p:par>
                          <p:cTn id="8" fill="hold">
                            <p:stCondLst>
                              <p:cond delay="0"/>
                            </p:stCondLst>
                            <p:childTnLst>
                              <p:par>
                                <p:cTn id="9" presetID="42" presetClass="path" presetSubtype="0" accel="50000" decel="50000" fill="hold" nodeType="clickEffect">
                                  <p:stCondLst>
                                    <p:cond delay="0"/>
                                  </p:stCondLst>
                                  <p:childTnLst>
                                    <p:animMotion origin="layout" path="M 4.375E-6 -0.04167 L -0.03164 0.57777 " pathEditMode="relative" rAng="0" ptsTypes="AA">
                                      <p:cBhvr>
                                        <p:cTn id="10" dur="2000" fill="hold"/>
                                        <p:tgtEl>
                                          <p:spTgt spid="5"/>
                                        </p:tgtEl>
                                        <p:attrNameLst>
                                          <p:attrName>ppt_x</p:attrName>
                                          <p:attrName>ppt_y</p:attrName>
                                        </p:attrNameLst>
                                      </p:cBhvr>
                                      <p:rCtr x="-1589" y="30972"/>
                                    </p:animMotion>
                                  </p:childTnLst>
                                </p:cTn>
                              </p:par>
                            </p:childTnLst>
                          </p:cTn>
                        </p:par>
                      </p:childTnLst>
                    </p:cTn>
                  </p:par>
                  <p:par>
                    <p:cTn id="11" fill="hold">
                      <p:stCondLst>
                        <p:cond delay="indefinite"/>
                      </p:stCondLst>
                      <p:childTnLst>
                        <p:par>
                          <p:cTn id="12" fill="hold">
                            <p:stCondLst>
                              <p:cond delay="0"/>
                            </p:stCondLst>
                            <p:childTnLst>
                              <p:par>
                                <p:cTn id="13" presetID="42" presetClass="path" presetSubtype="0" accel="50000" decel="50000" fill="hold" nodeType="clickEffect">
                                  <p:stCondLst>
                                    <p:cond delay="0"/>
                                  </p:stCondLst>
                                  <p:childTnLst>
                                    <p:animMotion origin="layout" path="M 1.875E-6 1.11111E-6 L -0.38633 0.40278 " pathEditMode="relative" rAng="0" ptsTypes="AA">
                                      <p:cBhvr>
                                        <p:cTn id="14" dur="2000" fill="hold"/>
                                        <p:tgtEl>
                                          <p:spTgt spid="12"/>
                                        </p:tgtEl>
                                        <p:attrNameLst>
                                          <p:attrName>ppt_x</p:attrName>
                                          <p:attrName>ppt_y</p:attrName>
                                        </p:attrNameLst>
                                      </p:cBhvr>
                                      <p:rCtr x="-19323" y="20139"/>
                                    </p:animMotion>
                                  </p:childTnLst>
                                </p:cTn>
                              </p:par>
                            </p:childTnLst>
                          </p:cTn>
                        </p:par>
                      </p:childTnLst>
                    </p:cTn>
                  </p:par>
                  <p:par>
                    <p:cTn id="15" fill="hold">
                      <p:stCondLst>
                        <p:cond delay="indefinite"/>
                      </p:stCondLst>
                      <p:childTnLst>
                        <p:par>
                          <p:cTn id="16" fill="hold">
                            <p:stCondLst>
                              <p:cond delay="0"/>
                            </p:stCondLst>
                            <p:childTnLst>
                              <p:par>
                                <p:cTn id="17" presetID="42" presetClass="path" presetSubtype="0" accel="50000" decel="50000" fill="hold" nodeType="clickEffect">
                                  <p:stCondLst>
                                    <p:cond delay="0"/>
                                  </p:stCondLst>
                                  <p:childTnLst>
                                    <p:animMotion origin="layout" path="M 1.45833E-6 4.07407E-6 L 0.07591 -0.61482 " pathEditMode="relative" rAng="0" ptsTypes="AA">
                                      <p:cBhvr>
                                        <p:cTn id="18" dur="2000" fill="hold"/>
                                        <p:tgtEl>
                                          <p:spTgt spid="2"/>
                                        </p:tgtEl>
                                        <p:attrNameLst>
                                          <p:attrName>ppt_x</p:attrName>
                                          <p:attrName>ppt_y</p:attrName>
                                        </p:attrNameLst>
                                      </p:cBhvr>
                                      <p:rCtr x="3789" y="-30741"/>
                                    </p:animMotion>
                                  </p:childTnLst>
                                </p:cTn>
                              </p:par>
                            </p:childTnLst>
                          </p:cTn>
                        </p:par>
                      </p:childTnLst>
                    </p:cTn>
                  </p:par>
                  <p:par>
                    <p:cTn id="19" fill="hold">
                      <p:stCondLst>
                        <p:cond delay="indefinite"/>
                      </p:stCondLst>
                      <p:childTnLst>
                        <p:par>
                          <p:cTn id="20" fill="hold">
                            <p:stCondLst>
                              <p:cond delay="0"/>
                            </p:stCondLst>
                            <p:childTnLst>
                              <p:par>
                                <p:cTn id="21" presetID="42" presetClass="path" presetSubtype="0" accel="50000" decel="50000" fill="hold" nodeType="clickEffect">
                                  <p:stCondLst>
                                    <p:cond delay="0"/>
                                  </p:stCondLst>
                                  <p:childTnLst>
                                    <p:animMotion origin="layout" path="M 1.875E-6 -1.48148E-6 L -0.14024 -0.63704 " pathEditMode="relative" rAng="0" ptsTypes="AA">
                                      <p:cBhvr>
                                        <p:cTn id="22" dur="2000" fill="hold"/>
                                        <p:tgtEl>
                                          <p:spTgt spid="13"/>
                                        </p:tgtEl>
                                        <p:attrNameLst>
                                          <p:attrName>ppt_x</p:attrName>
                                          <p:attrName>ppt_y</p:attrName>
                                        </p:attrNameLst>
                                      </p:cBhvr>
                                      <p:rCtr x="-7018" y="-31852"/>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Slice</Template>
  <TotalTime>386</TotalTime>
  <Words>960</Words>
  <Application>Microsoft Office PowerPoint</Application>
  <PresentationFormat>Широкоэкранный</PresentationFormat>
  <Paragraphs>255</Paragraphs>
  <Slides>20</Slides>
  <Notes>0</Notes>
  <HiddenSlides>0</HiddenSlides>
  <MMClips>0</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20</vt:i4>
      </vt:variant>
    </vt:vector>
  </HeadingPairs>
  <TitlesOfParts>
    <vt:vector size="26" baseType="lpstr">
      <vt:lpstr>Arial</vt:lpstr>
      <vt:lpstr>Calibri</vt:lpstr>
      <vt:lpstr>Calibri Light</vt:lpstr>
      <vt:lpstr>Times New Roman</vt:lpstr>
      <vt:lpstr>Verdana</vt:lpstr>
      <vt:lpstr>Тема Office</vt:lpstr>
      <vt:lpstr>Презентация PowerPoint</vt:lpstr>
      <vt:lpstr>Стратегии поведения:</vt:lpstr>
      <vt:lpstr>Задание «Желтой шляпы» :   (Оптимист ) Ищи положительные стороны, преимущества, перспективы?    Обсудите взаимодействия главных героев в начале и в конце рассказа. Заполните таблицу и сделайте вывод.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Задание «Белой шляпы»:                                                     ( Ученый ) Что мы об этом знаем? Акцент  на изложение фактов. Никаких эмоций.   Опираясь на текст, составьте словесный портрет  мальчика, заполните таблицу. Составьте список «волшебных» слов.   Инструкция по выполнению задания 1. Прочитайте текст. 2. Прокомментируйте ситуацию с   Леной, бабушкой, братом. 3. Выявите проблему.  4.Заполните таблицу и ответе на вопрос: почему изменился Павлик. 5. Сделайте вывод: Какую силу имеют «волшебные» слова при конфликте.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Задание «Белой шляпы»: Предложите способ(ы)  разрешения конфликта на основе стратегий поведения Павлика.   Инструкция по выполнению задания 1. Прочитайте текст. 2. Прокомментируйте ситуацию с   Леной, бабушкой, братом. 3. Выявите проблему.  4. Предложите способ(ы) ее разрешения, заполните таблицу. 5. Сделайте вывод: Как можно было бы избежать подобных ситуаций?</dc:title>
  <dc:creator>Пользователь Windows</dc:creator>
  <cp:lastModifiedBy>User1</cp:lastModifiedBy>
  <cp:revision>67</cp:revision>
  <dcterms:created xsi:type="dcterms:W3CDTF">2021-12-01T15:49:47Z</dcterms:created>
  <dcterms:modified xsi:type="dcterms:W3CDTF">2021-12-13T14:07:58Z</dcterms:modified>
</cp:coreProperties>
</file>