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9" r:id="rId3"/>
    <p:sldId id="282" r:id="rId4"/>
    <p:sldId id="278" r:id="rId5"/>
    <p:sldId id="283" r:id="rId6"/>
    <p:sldId id="276" r:id="rId7"/>
    <p:sldId id="274" r:id="rId8"/>
    <p:sldId id="275" r:id="rId9"/>
    <p:sldId id="267" r:id="rId10"/>
    <p:sldId id="269" r:id="rId11"/>
    <p:sldId id="273" r:id="rId12"/>
    <p:sldId id="272" r:id="rId13"/>
    <p:sldId id="277" r:id="rId14"/>
    <p:sldId id="268" r:id="rId15"/>
    <p:sldId id="256" r:id="rId16"/>
    <p:sldId id="270" r:id="rId17"/>
    <p:sldId id="291" r:id="rId18"/>
    <p:sldId id="29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55.81395" units="1/cm"/>
          <inkml:channelProperty channel="Y" name="resolution" value="55.6701" units="1/cm"/>
          <inkml:channelProperty channel="T" name="resolution" value="1" units="1/dev"/>
        </inkml:channelProperties>
      </inkml:inkSource>
      <inkml:timestamp xml:id="ts0" timeString="2022-12-02T04:38:06.968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15134 6050 0,'-53'0'47,"106"0"-47,-194-35 32,88 35-17,35-35 1,-34 35-16,16 0 15,-52 0 1,-159 0 15,194 0-31,-106 0 32,107 0-32,-19 0 31,-35 0-31,53 0 15,0 0-15,18 0 0,-124 0 16,124 0 0,0 0-16,-1 0 15,1 0 1,0 0-16,-18 0 0,-18 0 31,54 17-31,-18-17 16,17 18-1,-17-1-15,-18 19 16,-18-19 0,54 19-16,-19-1 15,1 0 1,-53 18-16,70 0 16,-52 88 30,34-106-30,19 1 0,-1 17-16,18-36 15,-18 36 1,-17 18-16,35-36 31,0 53-31,-18-17 16,1-54-16,17 36 15,-53 247 32,35-247-31,18-18 0,-53 301 30,36-284-30,17 54 0,-18-53-1,18-18 1,0 1-16,0 228 62,0-193-62,0-18 32,0 17-17,35-34 1,-35-1-16,36 0 16,-1-17-16,-35 17 15,18 18 1,123 123 15,-71-105 0,-52-53-31,229 140 63,-194-140-63,17 17 15,-17-17-15,-18-18 16,265 18 15,-229-18-31,-1 0 16,107 17 0,-54 18-1,-52-35 1,-18 36-16,-36-36 15,1 0 1,17 0 15,-17 0-15,53 0-16,-36 0 16,18 0-1,0 0-15,-18 0 16,0 0-16,0 0 15,-17 0-15,35 0 47,-18 0-31,-17 0 0,35 0-1,-18 0 32,-35-18 0,18 18-31,17 0-1,-17-18 1,-1 18-16,19 0 15,-36-17 1,53-1 0,-18 1-16,0-19 15,0 19 1,54-36-16,-54 35 16,35-17-1,-52 17-15,141-176 47,-159 177-31,53-54-1,-18 36 1,0-18-16,18-18 31,-53 54-15,35-1-16,-17-35 15,35-18 1,-35 54 0,17-54-16,18 1 15,-36 17 1,1 18-16,35-71 16,123-618 109,-176 636-110,0 18-15,0 34 16,0-52-1,0 53 1,-35-353 31,-53 300-31,88 70-1,-53-70 16,35 53-15,1-1 0,-19 19-1,19-1-15,-18 18 16,17-18 0,-247-17 30,212 35-30,18-35-16,0 35 16,35-18-1,-18 18-15,-17 0 16,17 0 0,-17 0-1,0 0 1,-1-17-16,19 17 15,-36-36 17,18 36-1,17 0 0</inkml:trace>
  <inkml:trace contextRef="#ctx0" brushRef="#br0" timeOffset="43046.15">13282 11007 0,'-18'0'125,"-17"0"-109,0 0-16,0 0 15,-1 0 1,-87 0-16,88 0 16,-18 0-1,-18 17-15,-35-17 31,36 18-31,17 0 16,-124 34 0,142-34-16,0-18 31,-36 18-31,36-18 16,17 0-1,1 35 1,-36-17-1,-53 17-15,53 0 32,-35-17-32,-212 158 62,265-140-62,-53 69 31,70-52-15,-35 53 31,35-35-31,18-18-16,-70 264 62,17-105-31,53-159-15,0 70 0,0-105-1,0 105 1,0-87-1,0 16 1,-18 37 0,18-72-1,0 19 1,18-1-16,-18 0 16,0-17-16,18-1 15,-18 19-15,35 17 16,-18-36-16,-17 1 0,0 17 15,0 18 17,36 18-17,-1-1 17,-17-52-17,-1 17 1,1 0-16,0 18 15,17 18-15,0-36 16,-17 0 0,-1 1-1,36-1-15,-35 0 16,229 353 62,-229-370-78,-1 17 0,18 0 16,18 18-1,-17-35-15,-36 0 16,458 105 78,-387-123-79,123 35 1,-35-17 0,-124 17-1,18-17-15,0 0 0,53-18 47,-36 0-31,18 0-1,0 0-15,159 0 16,-158 0-16,122 53 16,-140-53-1,-36 0-15,53 35 16,283-353 93,-301 212-93,107-282 31,-177 353-32,17-35-15,1-1 16,0-88 0,123-299 30,-141 317-30,0 52 0,0 54-1,0-18 1,0-17 0,-36-407 77,36 442-93,-35-18 0,17-17 32,18 17-32,-17 17 31,17 1-31,-53-53 15,-18-18 17,54 53-17,-1 53-15,18-17 16,-35-19 0,0-52-16,17 70 15,-70-70 16,70 71-31,-17-1 16,17 0 0,-35 1 15,18-19-31,-18 19 16,18 17-1,-18-18-15,-18-17 16,1 17-1,-18 18 1,35 0 0,-124 0-16,36-17 15,123 17-15,-34 0 16,34 0-16,-17-18 16,-1-17-16,-17 35 15,-105-53 32,140 53-31,-17 0 15,0-18-15,35 0-16,-53 1 31,35 17-31,18-18 15,-35 18 1,-36-17-16,53 17 16,1 0-1,-36 0 142,35 0-157,-17 0 15,-18 0-15,18 0 16,17 0-1,-52 0 17,34 0 46,19 0-63,-1 0 1,53-18 1062,-17 18-968,0 0-79,-1 0-16,1 0 17,0 0-1,-1 0-15,1 18 15,17-18 156,53 0-171,-35 0 15,-35 0 0,-1 0 48,19 0-64,-19 17 1,1 1-16,0-1 47,-1-17-32,-17 18 17,18-18-32,0 0 0,17 18 31,-17-18-16,-1 0 1,1 0 0,-1 0-16,1 0 15,0 17-15,-1-17 32,36 18-1,-35-18-31,0 0 31,-1 18-15,18-18-1,-17 0-15,17 0 16,-17 0 15,0 0-15,-1 0-1,19 17 17,-19-17-1,36 18-15,-35 0-1,-1-18-15,19 0 16,-19 0-1,19 17-15,-19-17 47,36 0-31,-18 18 0,-17 0-16,17-18 15,1 0 1,17 17-16,-18-17 15,18 18-15,-36-18 0,19 17 79,-19-17 77,-17-17-141,-17-1 1,-1 1 31,0 17 31,1 0-62,-1 0-1,0 0 1,18-18 0,-35 18-16,18 0 15,-1-18 1,0 18-1,1-17 1,-1-1 0,0 18-1,1 0 1,-1-18-16,-17-17 16,0 35-16,-54-71 46,54 71-46,17 0 0,-52-17 47,52 17-15,1-18-17,17 1 1,-18 17 15,0 0-31,1-18 16,17 0-1,-18 18 1,0 0 15,18-17-15,-17 17-1,-36-18-15</inkml:trace>
  <inkml:trace contextRef="#ctx0" brushRef="#br0" timeOffset="49486.74">19473 4463 0,'0'-18'16,"0"0"46,-53 1-62,18 17 16,0 0-16,0 0 15,-18-36 1,-18 19 0,36-1-1,17 18-15,-17 0 16,17-17 15,-458-19 78,458 36-109,-87 0 32,-72 0-1,160 0-15,-19 0-1,19 0 1,-54 0-1,53 0-15,-35 0 16,-17 18 0,-142 123 62,177-88-63,0-35 1,17-1-16,-17 36 16,-53 35 15,70-88-31,0 18 31,-17 35-31,17-18 16,-35 36-16,53-54 15,-35 36 1,18-35-16,-19 17 0,19-17 16,-1-1-1,18 1-15,-35 17 16,17-17-16,0 0 16,-17 17-1,35-17 1,-17-1-16,-1 1 0,0 17 15,-70 71 32,88-88-47,-35 17 16,35 0 0,0-17-1,-18 17 1,1 0-16,-1-17 15,18 17 1,0-17-16,0 0 16,0 281 77,0-281-93,0 105 47,18-87-31,-1 17 0,-17-36-16,18 72 31,-1-37-31,1-52 31,-18 18-31,71 106 47,-18-36-31,-53-71-1,52 19-15,-52-19 16,36 19-1,-19-36-15,1 17 16,17 1 0,-17-1-16,0 1 15,17-18 1,0 53-16,71 0 16,-88-18-1,70 1-15,-71-19 31,19 1-31,-19-1 16,19 1-16,17 0 16,-18-1-16,388 124 78,-299-105-63,52 34 17,-141-52-32,1-18 15,52 35 1,-71-35 0,19 18-1,17-18-15,0 17 31,-36-17-31,18 0 16,1 0 0,34 18-16,-52-18 31,17 0-31,424 35 62,-248-70-30,-69-53 15,-125 70-47,18-17 15,-17 0 1,247-247 46,-248 246-62,-17 19 16,18-1-16,17-53 16,1 36-16,-19 0 15,-17 17 1,124-264 15,-124 264-15,17-87 15,-17 52-15,18 17-1,-18-70 16,0 18-15,0 53 0,0 17-1,0 1 1,0-19 0,0 1-16,-18 0 15,18 0 1,-35-54-1,-18-69 1,35 87 0,18 53-1,-17-52-15,-18 52 16,17-17-16,0-18 0,1 35 16,17-17-16,-441-388 125,405 405-125,19 1 0,-19-1 31,19-17-31,-142-36 62,89 1-46,52 70 0,0-18-1,-105-53 16,70 54-31,-88-1 16,70 18 0,18-35-1,36 35-15,-19 0 16,19 0-16,-1 0 16,-17 0 577,17 0-577,-35 0 0,-70 0 62,105 0-63,-17 0 204,17 0-203,1 0-1,-1 0-15,0 0 32,1 17 14,-1 1-30,0-18-16,1 0 31,-1 0-31,0 18 32,1-1-17,-36 1 16,0 17-31,18-17 0,-36 0 16,54-18 0,-19 17-1,19 1 1,-36-1 0,35-17-16,0 18 15,1 0 1,-1-1-1,-35 19 1,36-19 0,-1 1-16,0-18 15,-123 106 63,-88 17-15,211-123-47,-17 36-1,17-19-15,1 1 0,-19-18 16,1 17-1,17-17 1,1 18 0,-18 0-1,35-1 1,-18 1 0,0 0-16,1-1 15,-19 1 1,36 0 15,-17-18 0</inkml:trace>
  <inkml:trace contextRef="#ctx0" brushRef="#br0" timeOffset="51981.08">19967 4621 0,'18'-35'47,"-18"17"-32,0-17 1,-106-18 31,-17 18-32,34 17 1,-16-17 0,-90 0 77,178 35-93,-36 0 0,-176-18 47,176 1-16,-18 17-31,18-36 16,-53 36 0,53 0-16,-264 0 93,282 0-93,17 0 16,-158 0 31,140 18-47,-34-18 16,-230 88 46,229-53-46,71-17-16,-229 70 31,176-70-31,0-1 16,-35 72 15,-71 193 78,159-264-93,-35 70 31,35-53-47</inkml:trace>
  <inkml:trace contextRef="#ctx0" brushRef="#br0" timeOffset="53799.46">19897 3510 0,'-18'0'47,"0"0"-47,-140 177 62,158-125-46,-36-16-1,36-19 1,-17-17 0,17 18-1,0 0-15,-18 17 16,-17 0-1,17-17 1,18-1 0,0 1-1</inkml:trace>
  <inkml:trace contextRef="#ctx0" brushRef="#br0" timeOffset="55029.85">19562 3757 0,'0'53'110,"0"-18"-110,0 159 62,0-176-62,0 17 16,0 36 31,0-54-32,0 1 16,0 0-31,0-1 94,35-17-78,124-88 31,-107 70-32,301-140 32,-317 140-31,-1 0-1</inkml:trace>
  <inkml:trace contextRef="#ctx0" brushRef="#br0" timeOffset="69669.15">22507 6085 0,'18'0'125,"-1"36"-125,-17 17 16,18 17-1,-18 1 1,0-1-16,0-34 16,53 52-1,-35-71 32,-1 1-16,1-18 63,35-18-94,106-123 16,-89 88-1,1-35-15,-1 71 16,18-36 0,-52 17-16,17 1 0,17-18 15,-52 35 1,0 1-16,-18-1 16,0 1-1,17 17 1,-17-36-16,18 19 15,-1-89 32</inkml:trace>
  <inkml:trace contextRef="#ctx0" brushRef="#br0" timeOffset="73301.19">23477 6332 0,'18'-17'16,"-53"-19"15,35 19 0,-71-1-31,-70-35 0,-212 18 47,283 35-31,-424 0 15,335 0 0,36 0-15,17 35 0,-18 1 15,-17 16 0,124-34-15,-36 0-16,17 17 15,1-17-15,0 17 16,-36 35 31,-105 195 0,141-230-32,35 1 1,-53 69 0,35-69-1,-17 70 1,-1-36-1,19 212 48,17-229-63,0 0 16,0 106 15,0-53-16,0 17 1,0-52 0,0-1-1,0-52 1,35 264 15,-17-141 0,-18-88-15,35 18 0,18 88 15,-18-124-31,-35 0 16,18 18-16,52 18 31,-70-54-16,36 1 1,-1 17 0,18-17-1,-18 17-15,18-17 0,18 35 16,-36-36-16,106 71 31,-88-52-15,406 122 15,-107-69 16,-281-89-31,-1 0-1,1 0-15,-18 0 0,88-18 31,-88-17-31,176-71 47,-193 88-47,193-176 47,-212 194-31,1-70-16,70-124 31,0 35-15,-35 88-1,-17 18-15,-19 18 16,19-18 0,-19 18-16,142-212 31,-141 194-31,17-17 15,0 17 1,-17 35-16,-1-158 16,-17 158-1,36-53-15,-36-17 0,0 18 16,0 17 0,0 0-16,0 0 15,0 0 1,0-35-1,0 35-15,0 18 16,0-18-16,0 0 31,0-124-31,0 142 16,-18-88 0,-17 87-1,17-17-15,1 36 16,17-19-1,-36 19-15,36-1 0,-35-35 16,0 36 0,-18-36-16,-71-18 15,71 36-15,-17 0 16,35 17-16,-36-17 16,-264-36 93</inkml:trace>
  <inkml:trace contextRef="#ctx0" brushRef="#br0" timeOffset="96719.26">24095 10866 0,'-36'0'94,"19"0"-94,-89 35 31,53-35-15,-35 17-1,-53 1 32,105-18-47,-34 18 16,52-18 0,-52 0-16,34 35 15,-87-17 16,88-18-31,-1 17 16,-17 19 15,18-19-31,0 18 16,-36-17 0,-123 70 62,177-70-78,17 0 15,-88 52 17,-18 1-17,88-54 1,-70 54 15,88-53-15,-35 17-16,-1 18 15,-87 105 17,105-122-17,-52 52 1,34-17 15,1-36-15,35 0-1,-18-17 17,-34 52-17,52-52-15,-142 282 63,107-212-48,35-53-15,-35 71 32,17-18-17,18-70 1,-17 70 15,17-53-15,-36 36-16,36 282 78,0-230-16,0-105-46,18 105 31,-18-105-32,18 0 1,-1 17 0,1 0-1,35 53 32,0-35-31,35 88-1,-70-88-15,34 0 16,213 124 47,-230-142-63,18-18 15,18 1 1,299 123 31,-229-123-32,0 0 17,-123-18-32,0 0 15,88 35-15,-71-35 16,0 17-1,18-17-15,194 18 47,-194 0-47,17-18 47,-34 0-47,34 17 16,283-17 46,-300 0-46,-18-17 15,-17-19-31,52-105 47,1-35-31,-36 158-1,1-52 1,105-124 15,-141 176-15,70-123-1,-17-71 17,-53 159-32,18-17 31,-18 52-31,17-105 16,-17 52-1,0-17 1,18 35-16,-18 18 15,88-618 79,-88 618-78,18 0-16,-18-124 47,0 106-47,0-159 47,0 195-32,-53-177 32,35 141-47,1 0 16,17 35-1,-18 0-15,0-34 0,18 34 32,-17-17-32,-54-106 62,54 123-62,-89-88 31,88 106-31,-52-53 32,34 35-32,1 18 31,17 0-16,-35 0 1,18 0 0,0 0-1,-53 0 48,70 0-48,0 0 1,-17 0-16,0 0 31,17 0-15,1 0 15,-19 0 0,19 0-15,-36 0 0,17 0-1,36 18-15,-17-18 32,-1 0-1,-105 0 31,105 0-62,0 0 16,-17 0 15,0 0 0,-18-18-31,35 18 32,-70-52-1,70 52-15,1 0-16,-71-18 31,70 18-16,0 0-15,-35 0 47,18 0-31,0 0 0,-89 0 15,107 0 0,-1 0-31,-35 0 31,36 0 16,-36 0-31,53 18 31,-18-1-32,-17 1-15,17-18 47</inkml:trace>
  <inkml:trace contextRef="#ctx0" brushRef="#br0" timeOffset="130057.75">22348 15628 0,'-17'18'156,"-18"-18"-140,-71-106 0,53 53-16,-18 0 15,1 0 1,-19-17-16,-16-1 31,87 53-31,-17 1 0,17-1 31,0 0-31,1 18 16,-1 0-16,-17 0 16,0-17-1,-36 17-15,18 0 16,-35 0-1,35-35-15,-53 35 16,53-18 0,0 18-16,0 0 0,-17 0 15,-406 106 48,440-89-63,-387 230 94,405-229-63,-17-18-31,0 35 0,17-35 15,-17 18-15,-18 35 16,18-18-16,-53 36 16,52-54-1,-17 19-15,18-1 16,-194 124 15,193-124-15,1 35-1,0-34-15,17-19 0,1 36 16,-19-18 0,-17 54-16,18-19 15,18-34 1,-19 16-16,19-16 0,-1-19 16,0 19-1,18-19 1,-17 107 31,17-71-16,0-36-31,0 160 62,0-160-62,35 54 16,-17-36 0,70 89 15,-18-1 0,-34-88-31,-19 1 16,19 17-16,-19-53 15,18 52 1,1-34 0,-19 0-1,442 229 63,-441-230-78,52 36 16,1-35-16,-1 0 16,-34 17-16,34-18 15,-17 1-15,18 0 16,70 17 15,-71-17-31,-34-18 0,34 0 0,1 17 16,-54-17-1,54 18-15,-36-18 16,71 0-16,0 70 16,-18-52-16,-17-18 15,17 0-15,35 18 16,-35-18-16,212 0 16,-247 0-1,0 0-15,18 0 16,-1-18-16,-52-17 15,35 35 1,17-35-16,-17-1 0,-35 36 31,17-35-31,142-106 32,-1 0-17,-123 123 1,88-105-1,-123 123-15,35-36 16,17-34 0,-35 35-16,-17 17 15,53-35 1,-71 35-16,17-17 16,1 0-16,-1-53 15,54-53 1,-53 70 15,-1 18-31,19-18 16,-36 36-1,0-71-15,17-317 63,-17 388-48,-53-71 32,-176-106 16,194 212-63,-18-35 31,18 17-31,-1-17 16,19 35-16,-1 0 15,-17-18 1,-18 1-16,0-18 16,18 17-1,-124-70-15,141 70 16,-105-53 46,105 54-46,0-1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customXml" Target="../ink/ink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3.jpeg"/><Relationship Id="rId7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3.jpeg"/><Relationship Id="rId7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юбовь\Documents\126 фоны для презентаций\фон ряб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60" y="-9144"/>
            <a:ext cx="9131840" cy="68671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636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Урок окружающего мира 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во 2б классе</a:t>
            </a:r>
            <a:br>
              <a:rPr lang="ru-RU" dirty="0">
                <a:solidFill>
                  <a:srgbClr val="002060"/>
                </a:solidFill>
              </a:rPr>
            </a:br>
            <a:endParaRPr lang="ru-RU" sz="31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3500438"/>
            <a:ext cx="7286676" cy="92869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5400" b="1" dirty="0">
                <a:solidFill>
                  <a:srgbClr val="7030A0"/>
                </a:solidFill>
              </a:rPr>
              <a:t>   </a:t>
            </a:r>
            <a:r>
              <a:rPr lang="ru-RU" sz="5400" b="1" dirty="0">
                <a:solidFill>
                  <a:srgbClr val="FF0000"/>
                </a:solidFill>
              </a:rPr>
              <a:t>Будь природе другом!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G:\ПЕЧАТАТЬ к уроку\не трогай муравейники.jpg"/>
          <p:cNvPicPr>
            <a:picLocks noChangeAspect="1" noChangeArrowheads="1"/>
          </p:cNvPicPr>
          <p:nvPr/>
        </p:nvPicPr>
        <p:blipFill>
          <a:blip r:embed="rId2"/>
          <a:srcRect b="51172"/>
          <a:stretch>
            <a:fillRect/>
          </a:stretch>
        </p:blipFill>
        <p:spPr bwMode="auto">
          <a:xfrm>
            <a:off x="0" y="0"/>
            <a:ext cx="911316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G:\ПЕЧАТАТЬ к уроку\правила пов в лесу (2).png"/>
          <p:cNvPicPr>
            <a:picLocks noChangeAspect="1" noChangeArrowheads="1"/>
          </p:cNvPicPr>
          <p:nvPr/>
        </p:nvPicPr>
        <p:blipFill>
          <a:blip r:embed="rId2"/>
          <a:srcRect t="51509"/>
          <a:stretch>
            <a:fillRect/>
          </a:stretch>
        </p:blipFill>
        <p:spPr bwMode="auto">
          <a:xfrm>
            <a:off x="0" y="0"/>
            <a:ext cx="9180786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G:\ПЕЧАТАТЬ к уроку\правила пов в лесу (2).png"/>
          <p:cNvPicPr>
            <a:picLocks noChangeAspect="1" noChangeArrowheads="1"/>
          </p:cNvPicPr>
          <p:nvPr/>
        </p:nvPicPr>
        <p:blipFill>
          <a:blip r:embed="rId2"/>
          <a:srcRect b="53018"/>
          <a:stretch>
            <a:fillRect/>
          </a:stretch>
        </p:blipFill>
        <p:spPr bwMode="auto">
          <a:xfrm>
            <a:off x="0" y="0"/>
            <a:ext cx="915627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юбовь\Documents\126 фоны для презентаций\фон ряб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60" y="-9144"/>
            <a:ext cx="9131840" cy="6867144"/>
          </a:xfrm>
          <a:prstGeom prst="rect">
            <a:avLst/>
          </a:prstGeom>
          <a:noFill/>
        </p:spPr>
      </p:pic>
      <p:pic>
        <p:nvPicPr>
          <p:cNvPr id="8" name="Содержимое 7" descr="дети в лесу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2960" y="370149"/>
            <a:ext cx="8048130" cy="5987809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G:\ПЕЧАТАТЬ к уроку\не разводи костры не бери жив домой.jpg"/>
          <p:cNvPicPr>
            <a:picLocks noChangeAspect="1" noChangeArrowheads="1"/>
          </p:cNvPicPr>
          <p:nvPr/>
        </p:nvPicPr>
        <p:blipFill>
          <a:blip r:embed="rId2"/>
          <a:srcRect b="51172"/>
          <a:stretch>
            <a:fillRect/>
          </a:stretch>
        </p:blipFill>
        <p:spPr bwMode="auto">
          <a:xfrm>
            <a:off x="0" y="0"/>
            <a:ext cx="915957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G:\ПЕЧАТАТЬ к уроку\мусо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5822" y="0"/>
            <a:ext cx="918982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G:\ПЕЧАТАТЬ к уроку\не трогай муравейники.jpg"/>
          <p:cNvPicPr>
            <a:picLocks noChangeAspect="1" noChangeArrowheads="1"/>
          </p:cNvPicPr>
          <p:nvPr/>
        </p:nvPicPr>
        <p:blipFill>
          <a:blip r:embed="rId2"/>
          <a:srcRect t="50000"/>
          <a:stretch>
            <a:fillRect/>
          </a:stretch>
        </p:blipFill>
        <p:spPr bwMode="auto">
          <a:xfrm>
            <a:off x="0" y="0"/>
            <a:ext cx="910898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юбовь\Documents\126 фоны для презентаций\фон ряб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60" y="-9144"/>
            <a:ext cx="9131840" cy="686714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143116"/>
            <a:ext cx="6286544" cy="414340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5400" b="1" dirty="0">
                <a:solidFill>
                  <a:srgbClr val="7030A0"/>
                </a:solidFill>
              </a:rPr>
              <a:t>   </a:t>
            </a:r>
            <a:r>
              <a:rPr lang="ru-RU" sz="16000" b="1" dirty="0">
                <a:solidFill>
                  <a:srgbClr val="FF0000"/>
                </a:solidFill>
              </a:rPr>
              <a:t>Будь природе другом</a:t>
            </a:r>
            <a:r>
              <a:rPr lang="ru-RU" sz="18500" b="1" dirty="0">
                <a:solidFill>
                  <a:srgbClr val="FF0000"/>
                </a:solidFill>
              </a:rPr>
              <a:t>!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юбовь\Documents\126 фоны для презентаций\фон ряб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60" y="-9144"/>
            <a:ext cx="9131840" cy="686714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4500570"/>
            <a:ext cx="7286676" cy="9286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>
                <a:solidFill>
                  <a:srgbClr val="7030A0"/>
                </a:solidFill>
              </a:rPr>
              <a:t>   </a:t>
            </a:r>
            <a:r>
              <a:rPr lang="ru-RU" sz="5400" b="1" dirty="0">
                <a:solidFill>
                  <a:srgbClr val="FF0000"/>
                </a:solidFill>
              </a:rPr>
              <a:t>СПАСИБО ЗА РАБОТУ!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>
                <a:solidFill>
                  <a:srgbClr val="00CC00"/>
                </a:solidFill>
              </a:rPr>
              <a:t>Подумай, почему исчезают многие растения и животные?</a:t>
            </a:r>
          </a:p>
        </p:txBody>
      </p:sp>
      <p:pic>
        <p:nvPicPr>
          <p:cNvPr id="8196" name="Picture 4" descr="Экология"/>
          <p:cNvPicPr>
            <a:picLocks noChangeAspect="1" noChangeArrowheads="1"/>
          </p:cNvPicPr>
          <p:nvPr/>
        </p:nvPicPr>
        <p:blipFill>
          <a:blip r:embed="rId2"/>
          <a:srcRect l="10779" t="6873" r="17699"/>
          <a:stretch>
            <a:fillRect/>
          </a:stretch>
        </p:blipFill>
        <p:spPr bwMode="auto">
          <a:xfrm>
            <a:off x="4140200" y="1412875"/>
            <a:ext cx="50038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643174" y="2643182"/>
            <a:ext cx="12747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0" dirty="0">
                <a:solidFill>
                  <a:srgbClr val="0000FF"/>
                </a:solidFill>
              </a:rPr>
              <a:t>ловит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643174" y="5929330"/>
            <a:ext cx="21510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0" dirty="0">
                <a:solidFill>
                  <a:srgbClr val="0000FF"/>
                </a:solidFill>
              </a:rPr>
              <a:t>спиливает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714612" y="1785926"/>
            <a:ext cx="17002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0" dirty="0">
                <a:solidFill>
                  <a:srgbClr val="0000FF"/>
                </a:solidFill>
              </a:rPr>
              <a:t>убивает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571736" y="3500438"/>
            <a:ext cx="17573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0" dirty="0">
                <a:solidFill>
                  <a:srgbClr val="0000FF"/>
                </a:solidFill>
              </a:rPr>
              <a:t>срывает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714612" y="5072074"/>
            <a:ext cx="2419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0" dirty="0">
                <a:solidFill>
                  <a:srgbClr val="0000FF"/>
                </a:solidFill>
              </a:rPr>
              <a:t>сбрасывает</a:t>
            </a:r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1835150" y="2924175"/>
            <a:ext cx="7207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2014538" y="371633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1870075" y="3860800"/>
            <a:ext cx="7207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1943100" y="4292600"/>
            <a:ext cx="6477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>
            <a:off x="1798638" y="4365625"/>
            <a:ext cx="720725" cy="1655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2500298" y="4357694"/>
            <a:ext cx="22304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0" dirty="0">
                <a:solidFill>
                  <a:srgbClr val="0000FF"/>
                </a:solidFill>
              </a:rPr>
              <a:t>загрязняет</a:t>
            </a: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V="1">
            <a:off x="1798638" y="2205038"/>
            <a:ext cx="792162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7" name="Picture 2" descr="G:\ПЕЧАТАТЬ к уроку\схема человек —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85926"/>
            <a:ext cx="1728703" cy="3814421"/>
          </a:xfrm>
          <a:prstGeom prst="rect">
            <a:avLst/>
          </a:prstGeom>
          <a:noFill/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" name="Рукописный ввод 1"/>
              <p14:cNvContentPartPr/>
              <p14:nvPr/>
            </p14:nvContentPartPr>
            <p14:xfrm>
              <a:off x="4057560" y="1263600"/>
              <a:ext cx="4966200" cy="5264640"/>
            </p14:xfrm>
          </p:contentPart>
        </mc:Choice>
        <mc:Fallback xmlns="">
          <p:pic>
            <p:nvPicPr>
              <p:cNvPr id="2" name="Рукописный ввод 1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48200" y="1254240"/>
                <a:ext cx="4984920" cy="528336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6" grpId="0"/>
      <p:bldP spid="5127" grpId="0"/>
      <p:bldP spid="5128" grpId="0"/>
      <p:bldP spid="5130" grpId="0"/>
      <p:bldP spid="5132" grpId="0" animBg="1"/>
      <p:bldP spid="5133" grpId="0" animBg="1"/>
      <p:bldP spid="5134" grpId="0" animBg="1"/>
      <p:bldP spid="5135" grpId="0" animBg="1"/>
      <p:bldP spid="5136" grpId="0" animBg="1"/>
      <p:bldP spid="5129" grpId="0"/>
      <p:bldP spid="51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CC00"/>
                </a:solidFill>
              </a:rPr>
              <a:t>Что ещё делает человек в природе?</a:t>
            </a:r>
          </a:p>
        </p:txBody>
      </p:sp>
      <p:pic>
        <p:nvPicPr>
          <p:cNvPr id="4" name="Picture 2" descr="G:\ПЕЧАТАТЬ к уроку\схема человек —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1785926"/>
            <a:ext cx="1728703" cy="3814421"/>
          </a:xfrm>
          <a:prstGeom prst="rect">
            <a:avLst/>
          </a:prstGeom>
          <a:noFill/>
        </p:spPr>
      </p:pic>
      <p:pic>
        <p:nvPicPr>
          <p:cNvPr id="2050" name="Picture 2" descr="G:\ПЕЧАТАТЬ к уроку\дети сажают дерево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1" y="2857496"/>
            <a:ext cx="1715831" cy="1714512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1" name="Picture 3" descr="G:\ПЕЧАТАТЬ к уроку\поливае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643446"/>
            <a:ext cx="1777777" cy="1888546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2" name="Picture 4" descr="G:\ПЕЧАТАТЬ к уроку\кормит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6986" y="3214686"/>
            <a:ext cx="1947792" cy="2000264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3" name="Picture 5" descr="G:\ПЕЧАТАТЬ к уроку\уборка мусор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40073" y="1071546"/>
            <a:ext cx="1817074" cy="1857388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4" name="Picture 6" descr="G:\ПЕЧАТАТЬ к уроку\корм зимой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1142984"/>
            <a:ext cx="1540753" cy="1500198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4786314" y="2643182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УБИРАЕТ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57752" y="3500438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ОХРАНЯЕТ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86314" y="4357694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ЗАЩИЩАЕТ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86314" y="5072074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УХАЖИВАЕТ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86314" y="1857364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САЖАЕТ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86314" y="1285860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ОЧИЩАЕТ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57752" y="5857892"/>
            <a:ext cx="1928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ВЫРАЩИВАЕТ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>
            <a:off x="6215074" y="1500174"/>
            <a:ext cx="1143008" cy="857256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10" idx="3"/>
          </p:cNvCxnSpPr>
          <p:nvPr/>
        </p:nvCxnSpPr>
        <p:spPr>
          <a:xfrm rot="10800000">
            <a:off x="6072198" y="2843238"/>
            <a:ext cx="1152532" cy="23783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 flipV="1">
            <a:off x="6143636" y="3286124"/>
            <a:ext cx="1071570" cy="35719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4" idx="1"/>
          </p:cNvCxnSpPr>
          <p:nvPr/>
        </p:nvCxnSpPr>
        <p:spPr>
          <a:xfrm rot="10800000" flipV="1">
            <a:off x="6357950" y="3693136"/>
            <a:ext cx="785818" cy="735995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6250793" y="4250537"/>
            <a:ext cx="1143008" cy="78581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6" idx="3"/>
          </p:cNvCxnSpPr>
          <p:nvPr/>
        </p:nvCxnSpPr>
        <p:spPr>
          <a:xfrm rot="5400000">
            <a:off x="6257924" y="4886350"/>
            <a:ext cx="1700251" cy="642942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0800000">
            <a:off x="6072198" y="2214554"/>
            <a:ext cx="1214446" cy="500066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Экология"/>
          <p:cNvPicPr>
            <a:picLocks noChangeAspect="1" noChangeArrowheads="1"/>
          </p:cNvPicPr>
          <p:nvPr/>
        </p:nvPicPr>
        <p:blipFill>
          <a:blip r:embed="rId2"/>
          <a:srcRect l="10779" t="6873" r="17699"/>
          <a:stretch>
            <a:fillRect/>
          </a:stretch>
        </p:blipFill>
        <p:spPr bwMode="auto">
          <a:xfrm>
            <a:off x="1857356" y="500042"/>
            <a:ext cx="50038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G:\ПЕЧАТАТЬ к уроку\схема человек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142984"/>
            <a:ext cx="1728703" cy="3814421"/>
          </a:xfrm>
          <a:prstGeom prst="rect">
            <a:avLst/>
          </a:prstGeom>
          <a:noFill/>
        </p:spPr>
      </p:pic>
      <p:pic>
        <p:nvPicPr>
          <p:cNvPr id="6" name="Picture 2" descr="G:\ПЕЧАТАТЬ к уроку\схема человек —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1071546"/>
            <a:ext cx="1643074" cy="362547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58" y="5429264"/>
            <a:ext cx="1500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ВРАГ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86644" y="5572140"/>
            <a:ext cx="1500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ДРУГ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71934" y="5857892"/>
            <a:ext cx="7143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12" name="Picture 6" descr="G:\ПЕЧАТАТЬ к уроку\корм зимо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4071942"/>
            <a:ext cx="1067709" cy="1039604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Picture 2" descr="G:\ПЕЧАТАТЬ к уроку\дети сажают дерев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4071942"/>
            <a:ext cx="1000901" cy="1000132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Picture 5" descr="G:\ПЕЧАТАТЬ к уроку\уборка мусор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4929198"/>
            <a:ext cx="978425" cy="1000132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" name="Picture 3" descr="G:\ПЕЧАТАТЬ к уроку\поливает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00232" y="2214554"/>
            <a:ext cx="941471" cy="1000132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6" name="Picture 4" descr="G:\ПЕЧАТАТЬ к уроку\кормит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86446" y="2143116"/>
            <a:ext cx="936190" cy="961410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Экология"/>
          <p:cNvPicPr>
            <a:picLocks noChangeAspect="1" noChangeArrowheads="1"/>
          </p:cNvPicPr>
          <p:nvPr/>
        </p:nvPicPr>
        <p:blipFill>
          <a:blip r:embed="rId2"/>
          <a:srcRect l="10779" t="6873" r="17699"/>
          <a:stretch>
            <a:fillRect/>
          </a:stretch>
        </p:blipFill>
        <p:spPr bwMode="auto">
          <a:xfrm>
            <a:off x="1857356" y="500042"/>
            <a:ext cx="50038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G:\ПЕЧАТАТЬ к уроку\схема человек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142984"/>
            <a:ext cx="1728703" cy="3814421"/>
          </a:xfrm>
          <a:prstGeom prst="rect">
            <a:avLst/>
          </a:prstGeom>
          <a:noFill/>
        </p:spPr>
      </p:pic>
      <p:pic>
        <p:nvPicPr>
          <p:cNvPr id="6" name="Picture 2" descr="G:\ПЕЧАТАТЬ к уроку\схема человек —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1071546"/>
            <a:ext cx="1643074" cy="362547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58" y="5429264"/>
            <a:ext cx="1500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ВРАГ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86644" y="5572140"/>
            <a:ext cx="1500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ДРУГ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00430" y="5750004"/>
            <a:ext cx="29289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FF0000"/>
                </a:solidFill>
              </a:rPr>
              <a:t>А ТЫ?</a:t>
            </a:r>
          </a:p>
        </p:txBody>
      </p:sp>
      <p:pic>
        <p:nvPicPr>
          <p:cNvPr id="12" name="Picture 6" descr="G:\ПЕЧАТАТЬ к уроку\корм зимо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4071942"/>
            <a:ext cx="1067709" cy="1039604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Picture 2" descr="G:\ПЕЧАТАТЬ к уроку\дети сажают дерев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4071942"/>
            <a:ext cx="1000901" cy="1000132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Picture 5" descr="G:\ПЕЧАТАТЬ к уроку\уборка мусор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4929198"/>
            <a:ext cx="978425" cy="1000132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" name="Picture 3" descr="G:\ПЕЧАТАТЬ к уроку\поливает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00232" y="2214554"/>
            <a:ext cx="941471" cy="1000132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6" name="Picture 4" descr="G:\ПЕЧАТАТЬ к уроку\кормит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86446" y="2143116"/>
            <a:ext cx="936190" cy="961410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928662" y="142852"/>
            <a:ext cx="74295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ЧЕЛОВЕК  ПРИРОДЕ    ДРУГ  или   ВРАГ?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любовь\Documents\126 фоны для презентаций\фон ряб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4"/>
            <a:ext cx="9131840" cy="686714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57224" y="642918"/>
            <a:ext cx="75724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</a:rPr>
              <a:t>Экология – наука о связи живых существ со средой обитания.</a:t>
            </a:r>
          </a:p>
          <a:p>
            <a:endParaRPr lang="ru-RU" sz="4400" dirty="0">
              <a:solidFill>
                <a:srgbClr val="0070C0"/>
              </a:solidFill>
            </a:endParaRPr>
          </a:p>
          <a:p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</a:rPr>
              <a:t>   Экология учит нас, как надо беречь природу.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G:\ПЕЧАТАТЬ к уроку\СИТУАЦИЯ 1 громкая музы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994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G:\ПЕЧАТАТЬ к уроку\цветы.jpg"/>
          <p:cNvPicPr>
            <a:picLocks noChangeAspect="1" noChangeArrowheads="1"/>
          </p:cNvPicPr>
          <p:nvPr/>
        </p:nvPicPr>
        <p:blipFill>
          <a:blip r:embed="rId2"/>
          <a:srcRect t="34286"/>
          <a:stretch>
            <a:fillRect/>
          </a:stretch>
        </p:blipFill>
        <p:spPr bwMode="auto">
          <a:xfrm>
            <a:off x="0" y="0"/>
            <a:ext cx="9144000" cy="68601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G:\ПЕЧАТАТЬ к уроку\не разводи костры не бери жив домой.jpg"/>
          <p:cNvPicPr>
            <a:picLocks noChangeAspect="1" noChangeArrowheads="1"/>
          </p:cNvPicPr>
          <p:nvPr/>
        </p:nvPicPr>
        <p:blipFill>
          <a:blip r:embed="rId2"/>
          <a:srcRect t="50000"/>
          <a:stretch>
            <a:fillRect/>
          </a:stretch>
        </p:blipFill>
        <p:spPr bwMode="auto">
          <a:xfrm>
            <a:off x="0" y="0"/>
            <a:ext cx="915786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82</Words>
  <Application>Microsoft Office PowerPoint</Application>
  <PresentationFormat>Экран (4:3)</PresentationFormat>
  <Paragraphs>29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Урок окружающего мира  во 2б классе </vt:lpstr>
      <vt:lpstr>Подумай, почему исчезают многие растения и животные?</vt:lpstr>
      <vt:lpstr>Что ещё делает человек в природе?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окружающего мира  во 2б классе  УМК «Школа России»</dc:title>
  <dc:creator>любовь макарова</dc:creator>
  <cp:lastModifiedBy>Лазарева Наталья</cp:lastModifiedBy>
  <cp:revision>28</cp:revision>
  <dcterms:created xsi:type="dcterms:W3CDTF">2015-12-04T19:30:23Z</dcterms:created>
  <dcterms:modified xsi:type="dcterms:W3CDTF">2022-12-16T10:34:20Z</dcterms:modified>
</cp:coreProperties>
</file>