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2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13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6905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7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5943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18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73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76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09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62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1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50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64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03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5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4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493EC-8655-4410-BFD4-93B2AD5D5F1A}" type="datetimeFigureOut">
              <a:rPr lang="ru-RU" smtClean="0"/>
              <a:t>21.03.2019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98BD8F9-22F9-423B-980A-CCB0AA7FBB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3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6%D0%B7%D0%B8_(%D1%87%D0%B6%D1%83%D0%B8%D0%BD%D1%8C)" TargetMode="External"/><Relationship Id="rId13" Type="http://schemas.openxmlformats.org/officeDocument/2006/relationships/hyperlink" Target="https://ru.wikipedia.org/wiki/%D0%AD%D0%BD%D1%8C_(%D1%87%D0%B6%D1%83%D0%B8%D0%BD%D1%8C)" TargetMode="External"/><Relationship Id="rId18" Type="http://schemas.openxmlformats.org/officeDocument/2006/relationships/hyperlink" Target="https://ru.wikipedia.org/w/index.php?title=%E3%84%91&amp;action=edit&amp;redlink=1" TargetMode="External"/><Relationship Id="rId26" Type="http://schemas.openxmlformats.org/officeDocument/2006/relationships/hyperlink" Target="https://ru.wikipedia.org/wiki/%D0%A1%D1%8B_(%D1%87%D0%B6%D1%83%D0%B8%D0%BD%D1%8C)" TargetMode="External"/><Relationship Id="rId39" Type="http://schemas.openxmlformats.org/officeDocument/2006/relationships/image" Target="../media/image4.png"/><Relationship Id="rId3" Type="http://schemas.openxmlformats.org/officeDocument/2006/relationships/hyperlink" Target="https://ru.wikipedia.org/wiki/%D0%90%D0%BD%D1%8C_(%D1%87%D0%B6%D1%83%D0%B8%D0%BD%D1%8C)" TargetMode="External"/><Relationship Id="rId21" Type="http://schemas.openxmlformats.org/officeDocument/2006/relationships/hyperlink" Target="https://ru.wikipedia.org/wiki/%D0%9F%D0%BE_(%D1%87%D0%B6%D1%83%D0%B8%D0%BD%D1%8C)" TargetMode="External"/><Relationship Id="rId34" Type="http://schemas.openxmlformats.org/officeDocument/2006/relationships/hyperlink" Target="https://ru.wikipedia.org/wiki/%D0%9E%D1%83_(%D1%87%D0%B6%D1%83%D0%B8%D0%BD%D1%8C)" TargetMode="External"/><Relationship Id="rId7" Type="http://schemas.openxmlformats.org/officeDocument/2006/relationships/hyperlink" Target="https://ru.wikipedia.org/wiki/%D0%A7%D0%B6%D0%B8_(%D1%87%D0%B6%D1%83%D0%B8%D0%BD%D1%8C)" TargetMode="External"/><Relationship Id="rId12" Type="http://schemas.openxmlformats.org/officeDocument/2006/relationships/hyperlink" Target="https://ru.wikipedia.org/w/index.php?title=%E3%84%A7&amp;action=edit&amp;redlink=1" TargetMode="External"/><Relationship Id="rId17" Type="http://schemas.openxmlformats.org/officeDocument/2006/relationships/hyperlink" Target="https://ru.wikipedia.org/wiki/%D0%A7%D0%B8_(%D1%87%D0%B6%D1%83%D0%B8%D0%BD%D1%8C)" TargetMode="External"/><Relationship Id="rId25" Type="http://schemas.openxmlformats.org/officeDocument/2006/relationships/hyperlink" Target="https://ru.wikipedia.org/w/index.php?title=%E3%84%9C&amp;action=edit&amp;redlink=1" TargetMode="External"/><Relationship Id="rId33" Type="http://schemas.openxmlformats.org/officeDocument/2006/relationships/hyperlink" Target="https://ru.wikipedia.org/wiki/%D0%AD%D0%BD_(%D1%87%D0%B6%D1%83%D0%B8%D0%BD%D1%8C)" TargetMode="External"/><Relationship Id="rId38" Type="http://schemas.openxmlformats.org/officeDocument/2006/relationships/hyperlink" Target="https://ru.wikipedia.org/wiki/%D0%A4%D0%BE_(%D1%87%D0%B6%D1%83%D0%B8%D0%BD%D1%8C)" TargetMode="External"/><Relationship Id="rId2" Type="http://schemas.openxmlformats.org/officeDocument/2006/relationships/hyperlink" Target="https://ru.wikipedia.org/w/index.php?title=%E3%84%A6&amp;action=edit&amp;redlink=1" TargetMode="External"/><Relationship Id="rId16" Type="http://schemas.openxmlformats.org/officeDocument/2006/relationships/hyperlink" Target="https://ru.wikipedia.org/wiki/%D0%A6%D1%8B_(%D1%87%D0%B6%D1%83%D0%B8%D0%BD%D1%8C)" TargetMode="External"/><Relationship Id="rId20" Type="http://schemas.openxmlformats.org/officeDocument/2006/relationships/hyperlink" Target="https://ru.wikipedia.org/wiki/%D0%A2%D1%8D_(%D1%87%D0%B6%D1%83%D0%B8%D0%BD%D1%8C)" TargetMode="External"/><Relationship Id="rId29" Type="http://schemas.openxmlformats.org/officeDocument/2006/relationships/hyperlink" Target="https://ru.wikipedia.org/wiki/%D0%A5%D1%8D_(%D1%87%D0%B6%D1%83%D0%B8%D0%BD%D1%8C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6%D0%B7%D1%8B_(%D1%87%D0%B6%D1%83%D0%B8%D0%BD%D1%8C)" TargetMode="External"/><Relationship Id="rId11" Type="http://schemas.openxmlformats.org/officeDocument/2006/relationships/hyperlink" Target="https://ru.wikipedia.org/wiki/%D0%91%D0%BE_(%D1%87%D0%B6%D1%83%D0%B8%D0%BD%D1%8C)" TargetMode="External"/><Relationship Id="rId24" Type="http://schemas.openxmlformats.org/officeDocument/2006/relationships/hyperlink" Target="https://ru.wikipedia.org/wiki/%D0%90%D0%BE_(%D1%87%D0%B6%D1%83%D0%B8%D0%BD%D1%8C)" TargetMode="External"/><Relationship Id="rId32" Type="http://schemas.openxmlformats.org/officeDocument/2006/relationships/hyperlink" Target="https://ru.wikipedia.org/w/index.php?title=%E3%84%A9&amp;action=edit&amp;redlink=1" TargetMode="External"/><Relationship Id="rId37" Type="http://schemas.openxmlformats.org/officeDocument/2006/relationships/hyperlink" Target="https://ru.wikipedia.org/wiki/%D0%9B%D1%8D_(%D1%87%D0%B6%D1%83%D0%B8%D0%BD%D1%8C)" TargetMode="External"/><Relationship Id="rId5" Type="http://schemas.openxmlformats.org/officeDocument/2006/relationships/hyperlink" Target="https://ru.wikipedia.org/wiki/%D0%90_(%D1%87%D0%B6%D1%83%D0%B8%D0%BD%D1%8C)" TargetMode="External"/><Relationship Id="rId15" Type="http://schemas.openxmlformats.org/officeDocument/2006/relationships/hyperlink" Target="https://ru.wikipedia.org/wiki/%D0%9E_(%D1%87%D0%B6%D1%83%D0%B8%D0%BD%D1%8C)" TargetMode="External"/><Relationship Id="rId23" Type="http://schemas.openxmlformats.org/officeDocument/2006/relationships/hyperlink" Target="https://ru.wikipedia.org/wiki/%D0%90%D0%BD_(%D1%87%D0%B6%D1%83%D0%B8%D0%BD%D1%8C)" TargetMode="External"/><Relationship Id="rId28" Type="http://schemas.openxmlformats.org/officeDocument/2006/relationships/hyperlink" Target="https://ru.wikipedia.org/wiki/%D0%A1%D0%B8_(%D1%87%D0%B6%D1%83%D0%B8%D0%BD%D1%8C)" TargetMode="External"/><Relationship Id="rId36" Type="http://schemas.openxmlformats.org/officeDocument/2006/relationships/hyperlink" Target="https://ru.wikipedia.org/wiki/%D0%96%D0%B8_(%D1%87%D0%B6%D1%83%D0%B8%D0%BD%D1%8C)" TargetMode="External"/><Relationship Id="rId10" Type="http://schemas.openxmlformats.org/officeDocument/2006/relationships/hyperlink" Target="https://ru.wikipedia.org/wiki/%D0%94%D1%8D_(%D1%87%D0%B6%D1%83%D0%B8%D0%BD%D1%8C)" TargetMode="External"/><Relationship Id="rId19" Type="http://schemas.openxmlformats.org/officeDocument/2006/relationships/hyperlink" Target="https://ru.wikipedia.org/wiki/%D0%9A%D1%8D_(%D1%87%D0%B6%D1%83%D0%B8%D0%BD%D1%8C)" TargetMode="External"/><Relationship Id="rId31" Type="http://schemas.openxmlformats.org/officeDocument/2006/relationships/hyperlink" Target="https://ru.wikipedia.org/wiki/%D0%9C%D0%BE_(%D1%87%D0%B6%D1%83%D0%B8%D0%BD%D1%8C)" TargetMode="External"/><Relationship Id="rId4" Type="http://schemas.openxmlformats.org/officeDocument/2006/relationships/hyperlink" Target="https://ru.wikipedia.org/wiki/%D0%90%D0%B9_(%D1%87%D0%B6%D1%83%D0%B8%D0%BD%D1%8C)" TargetMode="External"/><Relationship Id="rId9" Type="http://schemas.openxmlformats.org/officeDocument/2006/relationships/hyperlink" Target="https://ru.wikipedia.org/w/index.php?title=%E3%84%8D&amp;action=edit&amp;redlink=1" TargetMode="External"/><Relationship Id="rId14" Type="http://schemas.openxmlformats.org/officeDocument/2006/relationships/hyperlink" Target="https://ru.wikipedia.org/wiki/%D0%AD%D0%B9_(%D1%87%D0%B6%D1%83%D0%B8%D0%BD%D1%8C)" TargetMode="External"/><Relationship Id="rId22" Type="http://schemas.openxmlformats.org/officeDocument/2006/relationships/hyperlink" Target="https://ru.wikipedia.org/wiki/%D0%A3_(%D1%87%D0%B6%D1%83%D0%B8%D0%BD%D1%8C)" TargetMode="External"/><Relationship Id="rId27" Type="http://schemas.openxmlformats.org/officeDocument/2006/relationships/hyperlink" Target="https://ru.wikipedia.org/wiki/%D0%A8%D0%B8_(%D1%87%D0%B6%D1%83%D0%B8%D0%BD%D1%8C)" TargetMode="External"/><Relationship Id="rId30" Type="http://schemas.openxmlformats.org/officeDocument/2006/relationships/hyperlink" Target="https://ru.wikipedia.org/wiki/%D0%9D%D1%8D_(%D1%87%D0%B6%D1%83%D0%B8%D0%BD%D1%8C)" TargetMode="External"/><Relationship Id="rId35" Type="http://schemas.openxmlformats.org/officeDocument/2006/relationships/hyperlink" Target="https://ru.wikipedia.org/w/index.php?title=%E3%84%9D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7%D0%B6%D0%BE%D1%83_%D0%AE%D0%B3%D1%83%D0%B0%D0%B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8B2415-D032-4FAE-944F-BF1E52CA4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9227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>Китайская иероглифическая письменность и ее латинизация.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86F35A6-FC03-4FBB-9E53-17EB9BF79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r>
              <a:rPr lang="ru-RU" dirty="0"/>
              <a:t>Выполнила  студентка группы 1лкит </a:t>
            </a:r>
            <a:r>
              <a:rPr lang="ru-RU" dirty="0" err="1"/>
              <a:t>Есева</a:t>
            </a:r>
            <a:r>
              <a:rPr lang="ru-RU" dirty="0"/>
              <a:t> Валерия</a:t>
            </a:r>
          </a:p>
        </p:txBody>
      </p:sp>
    </p:spTree>
    <p:extLst>
      <p:ext uri="{BB962C8B-B14F-4D97-AF65-F5344CB8AC3E}">
        <p14:creationId xmlns:p14="http://schemas.microsoft.com/office/powerpoint/2010/main" val="861237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BF0897-130E-4D20-A569-F48200E5E9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519" y="1245704"/>
            <a:ext cx="5986670" cy="5885415"/>
          </a:xfrm>
        </p:spPr>
        <p:txBody>
          <a:bodyPr>
            <a:normAutofit/>
          </a:bodyPr>
          <a:lstStyle/>
          <a:p>
            <a:r>
              <a:rPr lang="ru-RU" dirty="0"/>
              <a:t>История китайской письменности насчитывает свыше 3500 лет.</a:t>
            </a:r>
          </a:p>
          <a:p>
            <a:pPr marL="0" indent="0">
              <a:buNone/>
            </a:pPr>
            <a:r>
              <a:rPr lang="ru-RU" b="1" dirty="0"/>
              <a:t>Легенды возникновения китайской иероглифической письменности.</a:t>
            </a:r>
          </a:p>
          <a:p>
            <a:r>
              <a:rPr lang="ru-RU" dirty="0"/>
              <a:t>Происхождение иероглифов от пиктограмм.</a:t>
            </a:r>
          </a:p>
          <a:p>
            <a:pPr marL="0" indent="0">
              <a:buNone/>
            </a:pPr>
            <a:r>
              <a:rPr lang="ru-RU" sz="2400" dirty="0" err="1"/>
              <a:t>Цан</a:t>
            </a:r>
            <a:r>
              <a:rPr lang="ru-RU" sz="2400" dirty="0"/>
              <a:t> </a:t>
            </a:r>
            <a:r>
              <a:rPr lang="ru-RU" sz="2400" dirty="0" err="1"/>
              <a:t>Цзе</a:t>
            </a:r>
            <a:r>
              <a:rPr lang="ru-RU" sz="2400" dirty="0"/>
              <a:t> </a:t>
            </a:r>
            <a:r>
              <a:rPr lang="en-US" sz="2400" dirty="0"/>
              <a:t>-</a:t>
            </a:r>
            <a:r>
              <a:rPr lang="ru-RU" sz="2400" dirty="0"/>
              <a:t>наблюдения следов птиц на прибрежном песке.</a:t>
            </a:r>
          </a:p>
          <a:p>
            <a:r>
              <a:rPr lang="ru-RU" dirty="0"/>
              <a:t>Происхождение иероглифов от триграммов.</a:t>
            </a:r>
          </a:p>
          <a:p>
            <a:pPr marL="0" indent="0">
              <a:buNone/>
            </a:pPr>
            <a:r>
              <a:rPr lang="ru-RU" sz="2200" dirty="0" err="1"/>
              <a:t>Фуси</a:t>
            </a:r>
            <a:r>
              <a:rPr lang="ru-RU" sz="2200" dirty="0"/>
              <a:t> </a:t>
            </a:r>
            <a:r>
              <a:rPr lang="en-US" sz="2200" dirty="0"/>
              <a:t>-</a:t>
            </a:r>
            <a:r>
              <a:rPr lang="ru-RU" sz="2200" dirty="0"/>
              <a:t>образ рисунков и начертаний</a:t>
            </a:r>
            <a:r>
              <a:rPr lang="en-US" sz="2200" dirty="0"/>
              <a:t> </a:t>
            </a:r>
            <a:r>
              <a:rPr lang="ru-RU" sz="2200" dirty="0"/>
              <a:t>на спине крылатого дракона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9BD52E-5C1A-40B7-800C-145FD468E0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746" y="154554"/>
            <a:ext cx="2385392" cy="32744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189907-507F-4EE1-9C79-F28E061272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806" y="3429000"/>
            <a:ext cx="1983271" cy="30943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E2317B-24EC-4B1C-8B2E-75CA989FEFCF}"/>
              </a:ext>
            </a:extLst>
          </p:cNvPr>
          <p:cNvSpPr txBox="1"/>
          <p:nvPr/>
        </p:nvSpPr>
        <p:spPr>
          <a:xfrm>
            <a:off x="10310191" y="1391478"/>
            <a:ext cx="145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Цан</a:t>
            </a:r>
            <a:r>
              <a:rPr lang="ru-RU" dirty="0"/>
              <a:t> </a:t>
            </a:r>
            <a:r>
              <a:rPr lang="ru-RU" dirty="0" err="1"/>
              <a:t>Цзе</a:t>
            </a:r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445DDE-9166-4C7D-94CE-C995A7398A17}"/>
              </a:ext>
            </a:extLst>
          </p:cNvPr>
          <p:cNvSpPr txBox="1"/>
          <p:nvPr/>
        </p:nvSpPr>
        <p:spPr>
          <a:xfrm>
            <a:off x="10310191" y="4739382"/>
            <a:ext cx="1643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Фу Си</a:t>
            </a:r>
          </a:p>
        </p:txBody>
      </p:sp>
    </p:spTree>
    <p:extLst>
      <p:ext uri="{BB962C8B-B14F-4D97-AF65-F5344CB8AC3E}">
        <p14:creationId xmlns:p14="http://schemas.microsoft.com/office/powerpoint/2010/main" val="651089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F9498-B9FC-4CA6-9D6B-65AE43A83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0073" y="245266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Возникновение потребности в реформе письменности в конце XIX века.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838B1D-6DC8-4FAD-B71A-2927C171F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965" y="1512395"/>
            <a:ext cx="10515600" cy="180547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Подсчет количества знаков, необходимых для употребления.</a:t>
            </a:r>
          </a:p>
          <a:p>
            <a:pPr>
              <a:buFont typeface="+mj-lt"/>
              <a:buAutoNum type="arabicPeriod"/>
            </a:pPr>
            <a:r>
              <a:rPr lang="ru-RU" dirty="0"/>
              <a:t>   Упрощение традиционных письменных знаков.</a:t>
            </a:r>
          </a:p>
          <a:p>
            <a:pPr fontAlgn="base">
              <a:buFont typeface="+mj-lt"/>
              <a:buAutoNum type="arabicPeriod"/>
            </a:pPr>
            <a:r>
              <a:rPr lang="ru-RU" dirty="0"/>
              <a:t>   Создание алфавитного письма.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289B60-0A7F-4606-846D-B217D0ED0A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522" y="3034748"/>
            <a:ext cx="5632174" cy="327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57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03B69-DE82-458D-BC09-A06594262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Транскрипция </a:t>
            </a:r>
            <a:r>
              <a:rPr lang="ru-RU" dirty="0" err="1"/>
              <a:t>Фаньце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E58E59-6D01-4FC1-AE38-EB53FB074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latin typeface="KaiTi" panose="02010609060101010101" pitchFamily="49" charset="-122"/>
                <a:ea typeface="KaiTi" panose="02010609060101010101" pitchFamily="49" charset="-122"/>
              </a:rPr>
              <a:t>翻切</a:t>
            </a:r>
            <a:r>
              <a:rPr lang="en-US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2000" dirty="0" err="1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Fānqiè</a:t>
            </a:r>
            <a:r>
              <a:rPr lang="en-US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)- </a:t>
            </a:r>
            <a:r>
              <a:rPr lang="ru-RU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комбинация из двух иероглифов (Первый иероглиф-инициаль, второй иероглиф-финаль)</a:t>
            </a:r>
          </a:p>
          <a:p>
            <a:pPr marL="0" indent="0" algn="ctr">
              <a:buNone/>
            </a:pPr>
            <a:r>
              <a:rPr lang="zh-CN" altLang="en-US" sz="3200" dirty="0">
                <a:latin typeface="KaiTi" panose="02010609060101010101" pitchFamily="49" charset="-122"/>
                <a:ea typeface="KaiTi" panose="02010609060101010101" pitchFamily="49" charset="-122"/>
                <a:cs typeface="Times New Roman" panose="02020603050405020304" pitchFamily="18" charset="0"/>
              </a:rPr>
              <a:t>孝</a:t>
            </a:r>
            <a:r>
              <a:rPr lang="en-US" altLang="zh-CN" sz="32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- </a:t>
            </a:r>
            <a:r>
              <a:rPr lang="ru-RU" altLang="zh-CN" sz="2000" dirty="0"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сыновья почтительность</a:t>
            </a:r>
          </a:p>
          <a:p>
            <a:pPr marL="0" indent="0">
              <a:buNone/>
            </a:pPr>
            <a:endParaRPr lang="ru-RU" sz="3200" dirty="0">
              <a:latin typeface="KaiTi" panose="02010609060101010101" pitchFamily="49" charset="-122"/>
              <a:ea typeface="KaiTi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DF220567-E49D-4EDA-BCB6-B0155AE62C1D}"/>
              </a:ext>
            </a:extLst>
          </p:cNvPr>
          <p:cNvCxnSpPr/>
          <p:nvPr/>
        </p:nvCxnSpPr>
        <p:spPr>
          <a:xfrm flipH="1">
            <a:off x="4876800" y="3604591"/>
            <a:ext cx="596348" cy="5433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F90F6FBC-FE9E-452D-A09F-B489C913CE47}"/>
              </a:ext>
            </a:extLst>
          </p:cNvPr>
          <p:cNvCxnSpPr/>
          <p:nvPr/>
        </p:nvCxnSpPr>
        <p:spPr>
          <a:xfrm>
            <a:off x="5711687" y="3604591"/>
            <a:ext cx="622852" cy="569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2CA15D5-2D41-43B4-A083-1F86D4D052F4}"/>
              </a:ext>
            </a:extLst>
          </p:cNvPr>
          <p:cNvSpPr txBox="1"/>
          <p:nvPr/>
        </p:nvSpPr>
        <p:spPr>
          <a:xfrm>
            <a:off x="4320209" y="4346713"/>
            <a:ext cx="1033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KaiTi" panose="02010609060101010101" pitchFamily="49" charset="-122"/>
                <a:ea typeface="KaiTi" panose="02010609060101010101" pitchFamily="49" charset="-122"/>
              </a:rPr>
              <a:t>吸</a:t>
            </a:r>
            <a:r>
              <a:rPr lang="zh-CN" altLang="en-US" dirty="0"/>
              <a:t> </a:t>
            </a:r>
            <a:r>
              <a:rPr lang="en-US" altLang="zh-CN" dirty="0" err="1"/>
              <a:t>Xī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429D15-D405-4D90-8E84-D97F6A46054D}"/>
              </a:ext>
            </a:extLst>
          </p:cNvPr>
          <p:cNvSpPr txBox="1"/>
          <p:nvPr/>
        </p:nvSpPr>
        <p:spPr>
          <a:xfrm>
            <a:off x="6042991" y="4346713"/>
            <a:ext cx="1404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KaiTi" panose="02010609060101010101" pitchFamily="49" charset="-122"/>
                <a:ea typeface="KaiTi" panose="02010609060101010101" pitchFamily="49" charset="-122"/>
              </a:rPr>
              <a:t>教 </a:t>
            </a:r>
            <a:r>
              <a:rPr lang="en-US" dirty="0" err="1"/>
              <a:t>Jiào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27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F2777B-C4CB-4182-9E69-074CAC264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8125" y="743379"/>
            <a:ext cx="8911687" cy="1280890"/>
          </a:xfrm>
        </p:spPr>
        <p:txBody>
          <a:bodyPr/>
          <a:lstStyle/>
          <a:p>
            <a:pPr algn="ctr"/>
            <a:r>
              <a:rPr lang="ru-RU" dirty="0"/>
              <a:t>Чжуинь </a:t>
            </a:r>
            <a:r>
              <a:rPr lang="ru-RU" dirty="0" err="1"/>
              <a:t>фухао</a:t>
            </a:r>
            <a:br>
              <a:rPr lang="ru-RU" dirty="0"/>
            </a:br>
            <a:r>
              <a:rPr lang="zh-CN" altLang="en-US" dirty="0">
                <a:latin typeface="KaiTi" panose="02010609060101010101" pitchFamily="49" charset="-122"/>
                <a:ea typeface="KaiTi" panose="02010609060101010101" pitchFamily="49" charset="-122"/>
              </a:rPr>
              <a:t>注音符号 </a:t>
            </a:r>
            <a:r>
              <a:rPr lang="en-US" sz="1800" i="1" dirty="0" err="1"/>
              <a:t>Zhùyīn</a:t>
            </a:r>
            <a:r>
              <a:rPr lang="en-US" sz="1800" i="1" dirty="0"/>
              <a:t> </a:t>
            </a:r>
            <a:r>
              <a:rPr lang="en-US" sz="1800" i="1" dirty="0" err="1"/>
              <a:t>Fúhào</a:t>
            </a:r>
            <a:endParaRPr lang="ru-RU" sz="18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E6FB2D39-ECD3-454C-B53E-D51C1D38D7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5225452"/>
              </p:ext>
            </p:extLst>
          </p:nvPr>
        </p:nvGraphicFramePr>
        <p:xfrm>
          <a:off x="6511857" y="3004932"/>
          <a:ext cx="5335583" cy="1828800"/>
        </p:xfrm>
        <a:graphic>
          <a:graphicData uri="http://schemas.openxmlformats.org/drawingml/2006/table">
            <a:tbl>
              <a:tblPr/>
              <a:tblGrid>
                <a:gridCol w="485053">
                  <a:extLst>
                    <a:ext uri="{9D8B030D-6E8A-4147-A177-3AD203B41FA5}">
                      <a16:colId xmlns:a16="http://schemas.microsoft.com/office/drawing/2014/main" val="2541586851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1275776602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2883829695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2818032441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3188258733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2447491713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3921432508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3545276644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420887502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3528780599"/>
                    </a:ext>
                  </a:extLst>
                </a:gridCol>
                <a:gridCol w="485053">
                  <a:extLst>
                    <a:ext uri="{9D8B030D-6E8A-4147-A177-3AD203B41FA5}">
                      <a16:colId xmlns:a16="http://schemas.microsoft.com/office/drawing/2014/main" val="4215249162"/>
                    </a:ext>
                  </a:extLst>
                </a:gridCol>
              </a:tblGrid>
              <a:tr h="365760">
                <a:tc gridSpan="11">
                  <a:txBody>
                    <a:bodyPr/>
                    <a:lstStyle/>
                    <a:p>
                      <a:pPr fontAlgn="t"/>
                      <a:r>
                        <a:rPr lang="ru-RU" sz="1800" b="1">
                          <a:effectLst/>
                        </a:rPr>
                        <a:t>Чжуинь</a:t>
                      </a:r>
                      <a:endParaRPr lang="ru-RU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47444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2" tooltip="ㄦ (страница отсутствует)"/>
                        </a:rPr>
                        <a:t>ㄦ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" tooltip="Ань (чжуинь)"/>
                        </a:rPr>
                        <a:t>ㄢ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4" tooltip="Ай (чжуинь)"/>
                        </a:rPr>
                        <a:t>ㄞ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5" tooltip="А (чжуинь)"/>
                        </a:rPr>
                        <a:t>ㄚ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6" tooltip="Цзы (чжуинь)"/>
                        </a:rPr>
                        <a:t>ㄗ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7" tooltip="Чжи (чжуинь)"/>
                        </a:rPr>
                        <a:t>ㄓ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8" tooltip="Цзи (чжуинь)"/>
                        </a:rPr>
                        <a:t>ㄐ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9" tooltip="ㄍ (страница отсутствует)"/>
                        </a:rPr>
                        <a:t>ㄍ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0" tooltip="Дэ (чжуинь)"/>
                        </a:rPr>
                        <a:t>ㄉ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1" tooltip="Бо (чжуинь)"/>
                        </a:rPr>
                        <a:t>ㄅ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0611235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12" tooltip="ㄧ (страница отсутствует)"/>
                        </a:rPr>
                        <a:t>ㄧ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3" tooltip="Энь (чжуинь)"/>
                        </a:rPr>
                        <a:t>ㄣ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 dirty="0">
                          <a:solidFill>
                            <a:srgbClr val="0B0080"/>
                          </a:solidFill>
                          <a:effectLst/>
                          <a:hlinkClick r:id="rId14" tooltip="Эй (чжуинь)"/>
                        </a:rPr>
                        <a:t>ㄟ</a:t>
                      </a:r>
                      <a:endParaRPr lang="zh-CN" altLang="en-US" sz="1800" dirty="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5" tooltip="О (чжуинь)"/>
                        </a:rPr>
                        <a:t>ㄛ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6" tooltip="Цы (чжуинь)"/>
                        </a:rPr>
                        <a:t>ㄘ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7" tooltip="Чи (чжуинь)"/>
                        </a:rPr>
                        <a:t>ㄔ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18" tooltip="ㄑ (страница отсутствует)"/>
                        </a:rPr>
                        <a:t>ㄑ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19" tooltip="Кэ (чжуинь)"/>
                        </a:rPr>
                        <a:t>ㄎ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0" tooltip="Тэ (чжуинь)"/>
                        </a:rPr>
                        <a:t>ㄊ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1" tooltip="По (чжуинь)"/>
                        </a:rPr>
                        <a:t>ㄆ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633515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2" tooltip="У (чжуинь)"/>
                        </a:rPr>
                        <a:t>ㄨ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3" tooltip="Ан (чжуинь)"/>
                        </a:rPr>
                        <a:t>ㄤ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4" tooltip="Ао (чжуинь)"/>
                        </a:rPr>
                        <a:t>ㄠ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25" tooltip="ㄜ (страница отсутствует)"/>
                        </a:rPr>
                        <a:t>ㄜ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6" tooltip="Сы (чжуинь)"/>
                        </a:rPr>
                        <a:t>ㄙ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7" tooltip="Ши (чжуинь)"/>
                        </a:rPr>
                        <a:t>ㄕ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8" tooltip="Си (чжуинь)"/>
                        </a:rPr>
                        <a:t>ㄒ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29" tooltip="Хэ (чжуинь)"/>
                        </a:rPr>
                        <a:t>ㄏ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0" tooltip="Нэ (чжуинь)"/>
                        </a:rPr>
                        <a:t>ㄋ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1" tooltip="Мо (чжуинь)"/>
                        </a:rPr>
                        <a:t>ㄇ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0755528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32" tooltip="ㄩ (страница отсутствует)"/>
                        </a:rPr>
                        <a:t>ㄩ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3" tooltip="Эн (чжуинь)"/>
                        </a:rPr>
                        <a:t>ㄥ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4" tooltip="Оу (чжуинь)"/>
                        </a:rPr>
                        <a:t>ㄡ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A55858"/>
                          </a:solidFill>
                          <a:effectLst/>
                          <a:hlinkClick r:id="rId35" tooltip="ㄝ (страница отсутствует)"/>
                        </a:rPr>
                        <a:t>ㄝ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6" tooltip="Жи (чжуинь)"/>
                        </a:rPr>
                        <a:t>ㄖ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ru-RU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7" tooltip="Лэ (чжуинь)"/>
                        </a:rPr>
                        <a:t>ㄌ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zh-CN" altLang="en-US" sz="1800" u="none" strike="noStrike">
                          <a:solidFill>
                            <a:srgbClr val="0B0080"/>
                          </a:solidFill>
                          <a:effectLst/>
                          <a:hlinkClick r:id="rId38" tooltip="Фо (чжуинь)"/>
                        </a:rPr>
                        <a:t>ㄈ</a:t>
                      </a:r>
                      <a:endParaRPr lang="zh-CN" altLang="en-US" sz="1800">
                        <a:effectLst/>
                      </a:endParaRP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51652578"/>
                  </a:ext>
                </a:extLst>
              </a:tr>
            </a:tbl>
          </a:graphicData>
        </a:graphic>
      </p:graphicFrame>
      <p:pic>
        <p:nvPicPr>
          <p:cNvPr id="1027" name="Picture 3" descr="https://upload.wikimedia.org/wikipedia/commons/thumb/2/2c/Zhuyin_by_similarities.png/200px-Zhuyin_by_similarities.png">
            <a:extLst>
              <a:ext uri="{FF2B5EF4-FFF2-40B4-BE49-F238E27FC236}">
                <a16:creationId xmlns:a16="http://schemas.microsoft.com/office/drawing/2014/main" id="{386C6FBE-66E2-43B6-BB2E-83A917809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465" y="1847650"/>
            <a:ext cx="3092008" cy="426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047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0DD471-0E0B-4A3F-ADD3-A8F86AC63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751" y="671803"/>
            <a:ext cx="8911687" cy="1280890"/>
          </a:xfrm>
        </p:spPr>
        <p:txBody>
          <a:bodyPr/>
          <a:lstStyle/>
          <a:p>
            <a:pPr algn="ctr"/>
            <a:r>
              <a:rPr lang="ru-RU" dirty="0" err="1"/>
              <a:t>Ханьюй</a:t>
            </a:r>
            <a:r>
              <a:rPr lang="ru-RU" dirty="0"/>
              <a:t> пиньинь </a:t>
            </a:r>
            <a:r>
              <a:rPr lang="zh-CN" altLang="en-US" sz="4000" dirty="0">
                <a:latin typeface="KaiTi" panose="02010609060101010101" pitchFamily="49" charset="-122"/>
                <a:ea typeface="KaiTi" panose="02010609060101010101" pitchFamily="49" charset="-122"/>
              </a:rPr>
              <a:t>汉语拼音</a:t>
            </a:r>
            <a:endParaRPr lang="ru-RU" altLang="zh-CN" sz="4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0BA339-24C3-4A43-AC57-96724DA93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531" y="1486478"/>
            <a:ext cx="6463748" cy="4991704"/>
          </a:xfrm>
        </p:spPr>
        <p:txBody>
          <a:bodyPr>
            <a:normAutofit/>
          </a:bodyPr>
          <a:lstStyle/>
          <a:p>
            <a:r>
              <a:rPr lang="ru-RU" sz="2000" dirty="0"/>
              <a:t>Пиньинь был принят в 1958 году, автором пиньинь является </a:t>
            </a:r>
            <a:r>
              <a:rPr lang="ru-RU" sz="2000" dirty="0">
                <a:hlinkClick r:id="rId2" tooltip="Чжоу Югуа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Чжоу </a:t>
            </a:r>
            <a:r>
              <a:rPr lang="ru-RU" sz="2000" dirty="0" err="1">
                <a:hlinkClick r:id="rId2" tooltip="Чжоу Югуа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Югуан</a:t>
            </a:r>
            <a:r>
              <a:rPr lang="ru-RU" sz="2000" dirty="0"/>
              <a:t>. </a:t>
            </a:r>
            <a:endParaRPr lang="ru-RU" sz="2000" dirty="0"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pic>
        <p:nvPicPr>
          <p:cNvPr id="1026" name="Picture 2" descr="Zhou Youguang 1920s.jpg">
            <a:extLst>
              <a:ext uri="{FF2B5EF4-FFF2-40B4-BE49-F238E27FC236}">
                <a16:creationId xmlns:a16="http://schemas.microsoft.com/office/drawing/2014/main" id="{A76AD6C1-CBFF-4BAF-A446-80481E613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0910" y="1312248"/>
            <a:ext cx="1905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619E1F75-22B1-48C5-9796-939582DD04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4799" y="27519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 descr="ÐÐ°ÑÑÐ¸Ð½ÐºÐ¸ Ð¿Ð¾ Ð·Ð°Ð¿ÑÐ¾ÑÑ Ð¿Ð¸Ð½ÑÐ¸Ð½Ñ">
            <a:extLst>
              <a:ext uri="{FF2B5EF4-FFF2-40B4-BE49-F238E27FC236}">
                <a16:creationId xmlns:a16="http://schemas.microsoft.com/office/drawing/2014/main" id="{4AFA4A41-7B94-4577-9000-402A2C3D2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3" y="3318662"/>
            <a:ext cx="5143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8C5125A-EAF2-439C-87B7-2294F6BCD492}"/>
              </a:ext>
            </a:extLst>
          </p:cNvPr>
          <p:cNvSpPr txBox="1"/>
          <p:nvPr/>
        </p:nvSpPr>
        <p:spPr>
          <a:xfrm>
            <a:off x="9064487" y="4161183"/>
            <a:ext cx="24516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CN" dirty="0"/>
              <a:t>Чжоу </a:t>
            </a:r>
            <a:r>
              <a:rPr lang="ru-RU" altLang="zh-CN" dirty="0" err="1"/>
              <a:t>Югуан</a:t>
            </a:r>
            <a:endParaRPr lang="ru-RU" altLang="zh-CN" dirty="0"/>
          </a:p>
          <a:p>
            <a:pPr algn="ctr"/>
            <a:r>
              <a:rPr lang="zh-CN" altLang="en-US" sz="2400" dirty="0">
                <a:latin typeface="KaiTi" panose="02010609060101010101" pitchFamily="49" charset="-122"/>
                <a:ea typeface="KaiTi" panose="02010609060101010101" pitchFamily="49" charset="-122"/>
              </a:rPr>
              <a:t>周有光</a:t>
            </a:r>
            <a:r>
              <a:rPr lang="ru-RU" altLang="zh-CN" sz="2400" dirty="0">
                <a:latin typeface="KaiTi" panose="02010609060101010101" pitchFamily="49" charset="-122"/>
                <a:ea typeface="KaiTi" panose="02010609060101010101" pitchFamily="49" charset="-122"/>
              </a:rPr>
              <a:t> </a:t>
            </a:r>
          </a:p>
          <a:p>
            <a:pPr algn="ctr"/>
            <a:r>
              <a:rPr lang="en-US" i="1" dirty="0" err="1"/>
              <a:t>Zhōu</a:t>
            </a:r>
            <a:r>
              <a:rPr lang="en-US" i="1" dirty="0"/>
              <a:t> </a:t>
            </a:r>
            <a:r>
              <a:rPr lang="en-US" i="1" dirty="0" err="1"/>
              <a:t>Yǒuguāng</a:t>
            </a:r>
            <a:endParaRPr lang="ru-RU" i="1" dirty="0"/>
          </a:p>
          <a:p>
            <a:pPr algn="ctr"/>
            <a:r>
              <a:rPr lang="ru-RU" sz="1600" i="1" dirty="0"/>
              <a:t>13.01.1906-14.01.1017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1442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DC126-0E9B-42FE-A95D-4734019EC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Транскрипционная система </a:t>
            </a:r>
            <a:r>
              <a:rPr lang="ru-RU" dirty="0" err="1"/>
              <a:t>Уэйда-Джайлза</a:t>
            </a:r>
            <a:r>
              <a:rPr lang="ru-RU" dirty="0"/>
              <a:t> </a:t>
            </a:r>
            <a:r>
              <a:rPr lang="zh-CN" altLang="en-US" sz="4000" dirty="0">
                <a:latin typeface="KaiTi" panose="02010609060101010101" pitchFamily="49" charset="-122"/>
                <a:ea typeface="KaiTi" panose="02010609060101010101" pitchFamily="49" charset="-122"/>
              </a:rPr>
              <a:t>韦氏拼音</a:t>
            </a:r>
            <a:br>
              <a:rPr lang="ru-RU" altLang="zh-CN" sz="4000" dirty="0">
                <a:latin typeface="KaiTi" panose="02010609060101010101" pitchFamily="49" charset="-122"/>
                <a:ea typeface="KaiTi" panose="02010609060101010101" pitchFamily="49" charset="-122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51CFDB-4A1A-49D8-9B00-8FC32D606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4658" y="2046203"/>
            <a:ext cx="3946920" cy="177579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Разработанная в XIX веке система транскрипции, которая долгое время была самой популярной в англоязычных странах. В Китае была вытеснена системой «пиньинь».</a:t>
            </a:r>
          </a:p>
          <a:p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8F9D0769-6B40-47F6-B95B-DD7536556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4824"/>
              </p:ext>
            </p:extLst>
          </p:nvPr>
        </p:nvGraphicFramePr>
        <p:xfrm>
          <a:off x="2290497" y="1936847"/>
          <a:ext cx="4666896" cy="4650619"/>
        </p:xfrm>
        <a:graphic>
          <a:graphicData uri="http://schemas.openxmlformats.org/drawingml/2006/table">
            <a:tbl>
              <a:tblPr/>
              <a:tblGrid>
                <a:gridCol w="1166724">
                  <a:extLst>
                    <a:ext uri="{9D8B030D-6E8A-4147-A177-3AD203B41FA5}">
                      <a16:colId xmlns:a16="http://schemas.microsoft.com/office/drawing/2014/main" val="1633409890"/>
                    </a:ext>
                  </a:extLst>
                </a:gridCol>
                <a:gridCol w="1166724">
                  <a:extLst>
                    <a:ext uri="{9D8B030D-6E8A-4147-A177-3AD203B41FA5}">
                      <a16:colId xmlns:a16="http://schemas.microsoft.com/office/drawing/2014/main" val="2200173329"/>
                    </a:ext>
                  </a:extLst>
                </a:gridCol>
                <a:gridCol w="1166724">
                  <a:extLst>
                    <a:ext uri="{9D8B030D-6E8A-4147-A177-3AD203B41FA5}">
                      <a16:colId xmlns:a16="http://schemas.microsoft.com/office/drawing/2014/main" val="797113746"/>
                    </a:ext>
                  </a:extLst>
                </a:gridCol>
                <a:gridCol w="1166724">
                  <a:extLst>
                    <a:ext uri="{9D8B030D-6E8A-4147-A177-3AD203B41FA5}">
                      <a16:colId xmlns:a16="http://schemas.microsoft.com/office/drawing/2014/main" val="3199109129"/>
                    </a:ext>
                  </a:extLst>
                </a:gridCol>
              </a:tblGrid>
              <a:tr h="175765">
                <a:tc gridSpan="4"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390516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 — </a:t>
                      </a:r>
                      <a:r>
                        <a:rPr lang="ru-RU" sz="800">
                          <a:effectLst/>
                        </a:rPr>
                        <a:t>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ai — </a:t>
                      </a:r>
                      <a:r>
                        <a:rPr lang="ru-RU" sz="800">
                          <a:effectLst/>
                        </a:rPr>
                        <a:t>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an — </a:t>
                      </a:r>
                      <a:r>
                        <a:rPr lang="ru-RU" sz="800">
                          <a:effectLst/>
                        </a:rPr>
                        <a:t>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ang — </a:t>
                      </a:r>
                      <a:r>
                        <a:rPr lang="ru-RU" sz="800">
                          <a:effectLst/>
                        </a:rPr>
                        <a:t>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361978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ao — </a:t>
                      </a:r>
                      <a:r>
                        <a:rPr lang="ru-RU" sz="800">
                          <a:effectLst/>
                        </a:rPr>
                        <a:t>ао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729557"/>
                  </a:ext>
                </a:extLst>
              </a:tr>
              <a:tr h="175765">
                <a:tc gridSpan="4"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506677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 — </a:t>
                      </a:r>
                      <a:r>
                        <a:rPr lang="ru-RU" sz="800">
                          <a:effectLst/>
                        </a:rPr>
                        <a:t>чжа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chah — </a:t>
                      </a:r>
                      <a:r>
                        <a:rPr lang="ru-RU" sz="800">
                          <a:effectLst/>
                        </a:rPr>
                        <a:t>чжа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chai — </a:t>
                      </a:r>
                      <a:r>
                        <a:rPr lang="ru-RU" sz="800">
                          <a:effectLst/>
                        </a:rPr>
                        <a:t>чжай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chan — </a:t>
                      </a:r>
                      <a:r>
                        <a:rPr lang="ru-RU" sz="800">
                          <a:effectLst/>
                        </a:rPr>
                        <a:t>чжань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3826508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chang — </a:t>
                      </a:r>
                      <a:r>
                        <a:rPr lang="ru-RU" sz="800">
                          <a:effectLst/>
                        </a:rPr>
                        <a:t>чжан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chao — </a:t>
                      </a:r>
                      <a:r>
                        <a:rPr lang="ru-RU" sz="800">
                          <a:effectLst/>
                        </a:rPr>
                        <a:t>чжао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che — </a:t>
                      </a:r>
                      <a:r>
                        <a:rPr lang="ru-RU" sz="800">
                          <a:effectLst/>
                        </a:rPr>
                        <a:t>чжэ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chei — </a:t>
                      </a:r>
                      <a:r>
                        <a:rPr lang="ru-RU" sz="800">
                          <a:effectLst/>
                        </a:rPr>
                        <a:t>чжэй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9856719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chen — </a:t>
                      </a:r>
                      <a:r>
                        <a:rPr lang="ru-RU" sz="800">
                          <a:effectLst/>
                        </a:rPr>
                        <a:t>чжэнь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cheng — </a:t>
                      </a:r>
                      <a:r>
                        <a:rPr lang="ru-RU" sz="800">
                          <a:effectLst/>
                        </a:rPr>
                        <a:t>чжэн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 — </a:t>
                      </a:r>
                      <a:r>
                        <a:rPr lang="ru-RU" sz="800">
                          <a:effectLst/>
                        </a:rPr>
                        <a:t>цзи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chia — </a:t>
                      </a:r>
                      <a:r>
                        <a:rPr lang="ru-RU" sz="800">
                          <a:effectLst/>
                        </a:rPr>
                        <a:t>цзя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090788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chiang — </a:t>
                      </a:r>
                      <a:r>
                        <a:rPr lang="ru-RU" sz="800">
                          <a:effectLst/>
                        </a:rPr>
                        <a:t>цзян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chiao — </a:t>
                      </a:r>
                      <a:r>
                        <a:rPr lang="ru-RU" sz="800">
                          <a:effectLst/>
                        </a:rPr>
                        <a:t>цзяо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chieh — </a:t>
                      </a:r>
                      <a:r>
                        <a:rPr lang="ru-RU" sz="800">
                          <a:effectLst/>
                        </a:rPr>
                        <a:t>цзе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chien — </a:t>
                      </a:r>
                      <a:r>
                        <a:rPr lang="ru-RU" sz="800">
                          <a:effectLst/>
                        </a:rPr>
                        <a:t>цзянь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186247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chih — </a:t>
                      </a:r>
                      <a:r>
                        <a:rPr lang="ru-RU" sz="800">
                          <a:effectLst/>
                        </a:rPr>
                        <a:t>чжи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chin — </a:t>
                      </a:r>
                      <a:r>
                        <a:rPr lang="ru-RU" sz="800">
                          <a:effectLst/>
                        </a:rPr>
                        <a:t>цзинь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ching — </a:t>
                      </a:r>
                      <a:r>
                        <a:rPr lang="ru-RU" sz="800">
                          <a:effectLst/>
                        </a:rPr>
                        <a:t>цзин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chiu — </a:t>
                      </a:r>
                      <a:r>
                        <a:rPr lang="ru-RU" sz="800">
                          <a:effectLst/>
                        </a:rPr>
                        <a:t>цзю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119458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chiung — </a:t>
                      </a:r>
                      <a:r>
                        <a:rPr lang="ru-RU" sz="800">
                          <a:effectLst/>
                        </a:rPr>
                        <a:t>цзюн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cho — </a:t>
                      </a:r>
                      <a:r>
                        <a:rPr lang="ru-RU" sz="800">
                          <a:effectLst/>
                        </a:rPr>
                        <a:t>чжо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chou — </a:t>
                      </a:r>
                      <a:r>
                        <a:rPr lang="ru-RU" sz="800">
                          <a:effectLst/>
                        </a:rPr>
                        <a:t>чжоу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 — </a:t>
                      </a:r>
                      <a:r>
                        <a:rPr lang="ru-RU" sz="800">
                          <a:effectLst/>
                        </a:rPr>
                        <a:t>чжу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5662630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chü — </a:t>
                      </a:r>
                      <a:r>
                        <a:rPr lang="ru-RU" sz="800">
                          <a:effectLst/>
                        </a:rPr>
                        <a:t>цзюй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chua — </a:t>
                      </a:r>
                      <a:r>
                        <a:rPr lang="ru-RU" sz="800">
                          <a:effectLst/>
                        </a:rPr>
                        <a:t>чжуа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chuai — </a:t>
                      </a:r>
                      <a:r>
                        <a:rPr lang="ru-RU" sz="800">
                          <a:effectLst/>
                        </a:rPr>
                        <a:t>чжуай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chuan — </a:t>
                      </a:r>
                      <a:r>
                        <a:rPr lang="ru-RU" sz="800">
                          <a:effectLst/>
                        </a:rPr>
                        <a:t>чжуань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6637119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chüan — </a:t>
                      </a:r>
                      <a:r>
                        <a:rPr lang="ru-RU" sz="800">
                          <a:effectLst/>
                        </a:rPr>
                        <a:t>цзюань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chuang — </a:t>
                      </a:r>
                      <a:r>
                        <a:rPr lang="ru-RU" sz="800">
                          <a:effectLst/>
                        </a:rPr>
                        <a:t>чжуан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chüeh — </a:t>
                      </a:r>
                      <a:r>
                        <a:rPr lang="ru-RU" sz="800">
                          <a:effectLst/>
                        </a:rPr>
                        <a:t>цзюэ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chun — </a:t>
                      </a:r>
                      <a:r>
                        <a:rPr lang="ru-RU" sz="800">
                          <a:effectLst/>
                        </a:rPr>
                        <a:t>чжунь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9266387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chün — </a:t>
                      </a:r>
                      <a:r>
                        <a:rPr lang="ru-RU" sz="800">
                          <a:effectLst/>
                        </a:rPr>
                        <a:t>цзюнь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chung — </a:t>
                      </a:r>
                      <a:r>
                        <a:rPr lang="ru-RU" sz="800">
                          <a:effectLst/>
                        </a:rPr>
                        <a:t>чжун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chwa — </a:t>
                      </a:r>
                      <a:r>
                        <a:rPr lang="ru-RU" sz="800">
                          <a:effectLst/>
                        </a:rPr>
                        <a:t>чжуа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chwai — </a:t>
                      </a:r>
                      <a:r>
                        <a:rPr lang="ru-RU" sz="800">
                          <a:effectLst/>
                        </a:rPr>
                        <a:t>чжуай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619656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chwan — </a:t>
                      </a:r>
                      <a:r>
                        <a:rPr lang="ru-RU" sz="800">
                          <a:effectLst/>
                        </a:rPr>
                        <a:t>чжуань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chwang — </a:t>
                      </a:r>
                      <a:r>
                        <a:rPr lang="ru-RU" sz="800">
                          <a:effectLst/>
                        </a:rPr>
                        <a:t>чжуан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chwei — </a:t>
                      </a:r>
                      <a:r>
                        <a:rPr lang="ru-RU" sz="800">
                          <a:effectLst/>
                        </a:rPr>
                        <a:t>чжуй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8407100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ch'a — </a:t>
                      </a:r>
                      <a:r>
                        <a:rPr lang="ru-RU" sz="800">
                          <a:effectLst/>
                        </a:rPr>
                        <a:t>ча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 err="1">
                          <a:effectLst/>
                        </a:rPr>
                        <a:t>ch'ah</a:t>
                      </a:r>
                      <a:r>
                        <a:rPr lang="en-US" sz="800" dirty="0">
                          <a:effectLst/>
                        </a:rPr>
                        <a:t> — </a:t>
                      </a:r>
                      <a:r>
                        <a:rPr lang="ru-RU" sz="800" dirty="0" err="1">
                          <a:effectLst/>
                        </a:rPr>
                        <a:t>ча</a:t>
                      </a:r>
                      <a:endParaRPr lang="ru-RU" sz="800" dirty="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ch'ai — </a:t>
                      </a:r>
                      <a:r>
                        <a:rPr lang="ru-RU" sz="800">
                          <a:effectLst/>
                        </a:rPr>
                        <a:t>чай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ch'an — </a:t>
                      </a:r>
                      <a:r>
                        <a:rPr lang="ru-RU" sz="800">
                          <a:effectLst/>
                        </a:rPr>
                        <a:t>чань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745835"/>
                  </a:ext>
                </a:extLst>
              </a:tr>
              <a:tr h="608024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ch'ang — </a:t>
                      </a:r>
                      <a:r>
                        <a:rPr lang="ru-RU" sz="800">
                          <a:effectLst/>
                        </a:rPr>
                        <a:t>чан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ch'ao — </a:t>
                      </a:r>
                      <a:r>
                        <a:rPr lang="ru-RU" sz="800">
                          <a:effectLst/>
                        </a:rPr>
                        <a:t>чао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ch'e — </a:t>
                      </a:r>
                      <a:r>
                        <a:rPr lang="ru-RU" sz="800">
                          <a:effectLst/>
                        </a:rPr>
                        <a:t>чэ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ch'ei — </a:t>
                      </a:r>
                      <a:r>
                        <a:rPr lang="ru-RU" sz="800">
                          <a:effectLst/>
                        </a:rPr>
                        <a:t>чэй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6784656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ch'en — </a:t>
                      </a:r>
                      <a:r>
                        <a:rPr lang="ru-RU" sz="800">
                          <a:effectLst/>
                        </a:rPr>
                        <a:t>чэнь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ch'eng — </a:t>
                      </a:r>
                      <a:r>
                        <a:rPr lang="ru-RU" sz="800">
                          <a:effectLst/>
                        </a:rPr>
                        <a:t>чэн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 — </a:t>
                      </a:r>
                      <a:r>
                        <a:rPr lang="ru-RU" sz="800">
                          <a:effectLst/>
                        </a:rPr>
                        <a:t>ци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ch'ia — </a:t>
                      </a:r>
                      <a:r>
                        <a:rPr lang="ru-RU" sz="800">
                          <a:effectLst/>
                        </a:rPr>
                        <a:t>ця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926073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ch'iang — </a:t>
                      </a:r>
                      <a:r>
                        <a:rPr lang="ru-RU" sz="800">
                          <a:effectLst/>
                        </a:rPr>
                        <a:t>цян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ch'iao — </a:t>
                      </a:r>
                      <a:r>
                        <a:rPr lang="ru-RU" sz="800">
                          <a:effectLst/>
                        </a:rPr>
                        <a:t>цяо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ch'ieh — </a:t>
                      </a:r>
                      <a:r>
                        <a:rPr lang="ru-RU" sz="800">
                          <a:effectLst/>
                        </a:rPr>
                        <a:t>це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ch'ien — </a:t>
                      </a:r>
                      <a:r>
                        <a:rPr lang="ru-RU" sz="800">
                          <a:effectLst/>
                        </a:rPr>
                        <a:t>цянь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676589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ch'ih — </a:t>
                      </a:r>
                      <a:r>
                        <a:rPr lang="ru-RU" sz="800">
                          <a:effectLst/>
                        </a:rPr>
                        <a:t>чи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ch'in — </a:t>
                      </a:r>
                      <a:r>
                        <a:rPr lang="ru-RU" sz="800">
                          <a:effectLst/>
                        </a:rPr>
                        <a:t>цинь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ch'ing — </a:t>
                      </a:r>
                      <a:r>
                        <a:rPr lang="ru-RU" sz="800">
                          <a:effectLst/>
                        </a:rPr>
                        <a:t>цин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ch'iu — </a:t>
                      </a:r>
                      <a:r>
                        <a:rPr lang="ru-RU" sz="800">
                          <a:effectLst/>
                        </a:rPr>
                        <a:t>цю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939985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ch'iung — </a:t>
                      </a:r>
                      <a:r>
                        <a:rPr lang="ru-RU" sz="800">
                          <a:effectLst/>
                        </a:rPr>
                        <a:t>цюн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ch'o — </a:t>
                      </a:r>
                      <a:r>
                        <a:rPr lang="ru-RU" sz="800">
                          <a:effectLst/>
                        </a:rPr>
                        <a:t>чо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ch'ou — </a:t>
                      </a:r>
                      <a:r>
                        <a:rPr lang="ru-RU" sz="800">
                          <a:effectLst/>
                        </a:rPr>
                        <a:t>чоу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ch'u — </a:t>
                      </a:r>
                      <a:r>
                        <a:rPr lang="ru-RU" sz="800">
                          <a:effectLst/>
                        </a:rPr>
                        <a:t>чу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911931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ch'ün — </a:t>
                      </a:r>
                      <a:r>
                        <a:rPr lang="ru-RU" sz="800">
                          <a:effectLst/>
                        </a:rPr>
                        <a:t>цюнь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ch'ung — </a:t>
                      </a:r>
                      <a:r>
                        <a:rPr lang="ru-RU" sz="800">
                          <a:effectLst/>
                        </a:rPr>
                        <a:t>чун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ch'wa — </a:t>
                      </a:r>
                      <a:r>
                        <a:rPr lang="ru-RU" sz="800">
                          <a:effectLst/>
                        </a:rPr>
                        <a:t>чуа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ch'wai — </a:t>
                      </a:r>
                      <a:r>
                        <a:rPr lang="ru-RU" sz="800">
                          <a:effectLst/>
                        </a:rPr>
                        <a:t>чуай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369964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ch'wan — </a:t>
                      </a:r>
                      <a:r>
                        <a:rPr lang="ru-RU" sz="800">
                          <a:effectLst/>
                        </a:rPr>
                        <a:t>чуань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ch'wang — </a:t>
                      </a:r>
                      <a:r>
                        <a:rPr lang="ru-RU" sz="800">
                          <a:effectLst/>
                        </a:rPr>
                        <a:t>чуан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ch'wei — </a:t>
                      </a:r>
                      <a:r>
                        <a:rPr lang="ru-RU" sz="800">
                          <a:effectLst/>
                        </a:rPr>
                        <a:t>чуй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>
                        <a:effectLst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929575"/>
                  </a:ext>
                </a:extLst>
              </a:tr>
              <a:tr h="175765">
                <a:tc gridSpan="4">
                  <a:txBody>
                    <a:bodyPr/>
                    <a:lstStyle/>
                    <a:p>
                      <a:r>
                        <a:rPr lang="en-US" sz="800">
                          <a:effectLst/>
                        </a:rPr>
                        <a:t>E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342817"/>
                  </a:ext>
                </a:extLst>
              </a:tr>
              <a:tr h="175765">
                <a:tc>
                  <a:txBody>
                    <a:bodyPr/>
                    <a:lstStyle/>
                    <a:p>
                      <a:pPr algn="l"/>
                      <a:r>
                        <a:rPr lang="en-US" sz="800" b="0" i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</a:rPr>
                        <a:t>e — </a:t>
                      </a:r>
                      <a:r>
                        <a:rPr lang="ru-RU" sz="800" b="0" i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</a:rPr>
                        <a:t>э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i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</a:rPr>
                        <a:t>er — </a:t>
                      </a:r>
                      <a:r>
                        <a:rPr lang="ru-RU" sz="800" b="0" i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</a:rPr>
                        <a:t>эр</a:t>
                      </a: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800" b="0" i="0">
                        <a:solidFill>
                          <a:srgbClr val="22222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481" marR="40481" marT="20241" marB="20241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40481" marR="40481" marT="20241" marB="20241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72584159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005ADB14-B88B-4F00-9C50-61B42B8B9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3650" y="270535"/>
            <a:ext cx="65" cy="4170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158700" rIns="0" bIns="3967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Linux Libertin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2A4ADC-7A67-429E-95EA-E3D2ADCB662B}"/>
              </a:ext>
            </a:extLst>
          </p:cNvPr>
          <p:cNvSpPr txBox="1"/>
          <p:nvPr/>
        </p:nvSpPr>
        <p:spPr>
          <a:xfrm>
            <a:off x="7048767" y="5600811"/>
            <a:ext cx="4666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Перевод системы </a:t>
            </a:r>
            <a:r>
              <a:rPr lang="ru-RU" dirty="0" err="1"/>
              <a:t>Уэйда-Джайлза</a:t>
            </a:r>
            <a:r>
              <a:rPr lang="ru-RU" dirty="0"/>
              <a:t> в Палладий</a:t>
            </a:r>
          </a:p>
        </p:txBody>
      </p:sp>
    </p:spTree>
    <p:extLst>
      <p:ext uri="{BB962C8B-B14F-4D97-AF65-F5344CB8AC3E}">
        <p14:creationId xmlns:p14="http://schemas.microsoft.com/office/powerpoint/2010/main" val="399159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8DA35-A563-4FDE-94B5-AAF5A1CB2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Гоюй</a:t>
            </a:r>
            <a:r>
              <a:rPr lang="ru-RU" dirty="0"/>
              <a:t> </a:t>
            </a:r>
            <a:r>
              <a:rPr lang="ru-RU" dirty="0" err="1"/>
              <a:t>Ломацзы</a:t>
            </a:r>
            <a:r>
              <a:rPr lang="ru-RU" dirty="0"/>
              <a:t> </a:t>
            </a:r>
            <a:r>
              <a:rPr lang="zh-CN" altLang="en-US" sz="4000" dirty="0">
                <a:latin typeface="KaiTi" panose="02010609060101010101" pitchFamily="49" charset="-122"/>
                <a:ea typeface="KaiTi" panose="02010609060101010101" pitchFamily="49" charset="-122"/>
              </a:rPr>
              <a:t>国语罗马字</a:t>
            </a:r>
            <a:br>
              <a:rPr lang="ru-RU" altLang="zh-CN" sz="4000" dirty="0">
                <a:latin typeface="KaiTi" panose="02010609060101010101" pitchFamily="49" charset="-122"/>
                <a:ea typeface="KaiTi" panose="02010609060101010101" pitchFamily="49" charset="-122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BD40A3-704B-420E-B41D-8EAF2EE5F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53547"/>
            <a:ext cx="7006150" cy="11131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dirty="0"/>
              <a:t>Обозначение тонов в каждом слоге давалось путём выбора букв, а не диакритикой. </a:t>
            </a:r>
            <a:endParaRPr lang="ru-RU" sz="2400" dirty="0">
              <a:ea typeface="KaiTi" panose="02010609060101010101" pitchFamily="49" charset="-122"/>
            </a:endParaRPr>
          </a:p>
          <a:p>
            <a:endParaRPr lang="ru-RU" dirty="0"/>
          </a:p>
        </p:txBody>
      </p:sp>
      <p:pic>
        <p:nvPicPr>
          <p:cNvPr id="4" name="Picture 2" descr="Ð¤Ð°Ð¹Ð»:Grguo.png">
            <a:extLst>
              <a:ext uri="{FF2B5EF4-FFF2-40B4-BE49-F238E27FC236}">
                <a16:creationId xmlns:a16="http://schemas.microsoft.com/office/drawing/2014/main" id="{308FF0E5-FBC7-491D-8304-4008552FB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190" y="2934437"/>
            <a:ext cx="3008243" cy="278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1CC0F-B04E-477B-B78C-4711550A98DA}"/>
              </a:ext>
            </a:extLst>
          </p:cNvPr>
          <p:cNvSpPr txBox="1"/>
          <p:nvPr/>
        </p:nvSpPr>
        <p:spPr>
          <a:xfrm>
            <a:off x="7580242" y="2934437"/>
            <a:ext cx="272994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1 тон</a:t>
            </a:r>
          </a:p>
          <a:p>
            <a:endParaRPr lang="ru-RU" sz="2400" dirty="0"/>
          </a:p>
          <a:p>
            <a:r>
              <a:rPr lang="ru-RU" sz="2400" dirty="0"/>
              <a:t>2 тон</a:t>
            </a:r>
          </a:p>
          <a:p>
            <a:endParaRPr lang="ru-RU" sz="2400" dirty="0"/>
          </a:p>
          <a:p>
            <a:r>
              <a:rPr lang="ru-RU" sz="2400" dirty="0"/>
              <a:t>3 тон</a:t>
            </a:r>
          </a:p>
          <a:p>
            <a:endParaRPr lang="ru-RU" sz="2400" dirty="0"/>
          </a:p>
          <a:p>
            <a:r>
              <a:rPr lang="ru-RU" sz="2400" dirty="0"/>
              <a:t>4 тон</a:t>
            </a:r>
          </a:p>
          <a:p>
            <a:endParaRPr lang="ru-RU" sz="2800" dirty="0"/>
          </a:p>
          <a:p>
            <a:endParaRPr lang="ru-RU" sz="28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2313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5487D-97C8-4406-B25C-659E43F6A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Источники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B5E240-7256-4DE6-840F-1B36AB215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Сафронов М.В. «Китайский язык и китайская письменность»</a:t>
            </a:r>
          </a:p>
          <a:p>
            <a:r>
              <a:rPr lang="ru-RU" dirty="0"/>
              <a:t>Ан Светлана Андреевна, Ворсина Ольга Александровна, </a:t>
            </a:r>
            <a:r>
              <a:rPr lang="ru-RU" dirty="0" err="1"/>
              <a:t>Песчанская</a:t>
            </a:r>
            <a:r>
              <a:rPr lang="ru-RU" dirty="0"/>
              <a:t> Евгения Викторовна «Иероглифическая образная письменность как главная причина устойчивости китайской культурной традиции»</a:t>
            </a:r>
          </a:p>
          <a:p>
            <a:r>
              <a:rPr lang="ru-RU" dirty="0"/>
              <a:t> Статья «Тайны китайского фонетического письма» Владимир Урусов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3474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147</TotalTime>
  <Words>521</Words>
  <Application>Microsoft Office PowerPoint</Application>
  <PresentationFormat>Широкоэкранный</PresentationFormat>
  <Paragraphs>164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KaiTi</vt:lpstr>
      <vt:lpstr>Arial</vt:lpstr>
      <vt:lpstr>Century Gothic</vt:lpstr>
      <vt:lpstr>Times New Roman</vt:lpstr>
      <vt:lpstr>Wingdings 3</vt:lpstr>
      <vt:lpstr>Легкий дым</vt:lpstr>
      <vt:lpstr>Китайская иероглифическая письменность и ее латинизация. </vt:lpstr>
      <vt:lpstr>Презентация PowerPoint</vt:lpstr>
      <vt:lpstr>Возникновение потребности в реформе письменности в конце XIX века. </vt:lpstr>
      <vt:lpstr>Транскрипция Фаньце</vt:lpstr>
      <vt:lpstr>Чжуинь фухао 注音符号 Zhùyīn Fúhào</vt:lpstr>
      <vt:lpstr>Ханьюй пиньинь 汉语拼音</vt:lpstr>
      <vt:lpstr>Транскрипционная система Уэйда-Джайлза 韦氏拼音 </vt:lpstr>
      <vt:lpstr>Гоюй Ломацзы 国语罗马字 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Китайская иероглифическая письменность и ее латинизация.</dc:title>
  <dc:creator>valeria.esewa@yandex.ru</dc:creator>
  <cp:lastModifiedBy>valeria.esewa@yandex.ru</cp:lastModifiedBy>
  <cp:revision>15</cp:revision>
  <dcterms:created xsi:type="dcterms:W3CDTF">2019-03-09T07:25:22Z</dcterms:created>
  <dcterms:modified xsi:type="dcterms:W3CDTF">2019-03-21T19:13:18Z</dcterms:modified>
</cp:coreProperties>
</file>