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viewProps" Target="view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196822631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133339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576309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111775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1160EA64-D806-43AC-9DF2-F8C432F32B4C}" type="datetimeFigureOut">
              <a:rPr lang="en-US" dirty="0"/>
              <a:t>5/20/2022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9260194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5/20/2022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638921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4F7D4976-E339-4826-83B7-FBD03F55ECF8}" type="datetimeFigureOut">
              <a:rPr lang="en-US" dirty="0"/>
              <a:t>5/20/2022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418776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5/20/2022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594834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5/20/2022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2175868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D1BE4249-C0D0-4B06-8692-E8BB871AF643}" type="datetimeFigureOut">
              <a:rPr lang="en-US" dirty="0"/>
              <a:t>5/20/2022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232952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5/20/2022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836987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5/20/2022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extLst>
      <p:ext uri="{BB962C8B-B14F-4D97-AF65-F5344CB8AC3E}">
        <p14:creationId xmlns:p14="http://schemas.microsoft.com/office/powerpoint/2010/main" val="21101393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8" Type="http://schemas.openxmlformats.org/officeDocument/2006/relationships/hyperlink" Target="https://cdn.pixabay.com/photo/2018/12/26/01/14/rain-3895087_1280.jpg" TargetMode="External" /><Relationship Id="rId3" Type="http://schemas.openxmlformats.org/officeDocument/2006/relationships/hyperlink" Target="https://6pch.ru/stories-raw/img/44937.php.jpg" TargetMode="External" /><Relationship Id="rId7" Type="http://schemas.openxmlformats.org/officeDocument/2006/relationships/hyperlink" Target="http://900igr.net/up/datai/263850/0003-002-.png" TargetMode="External" /><Relationship Id="rId12" Type="http://schemas.openxmlformats.org/officeDocument/2006/relationships/hyperlink" Target="https://studref.com/685276/ekologiya/otnosheniya_vidov_biotsenoze" TargetMode="External" /><Relationship Id="rId2" Type="http://schemas.openxmlformats.org/officeDocument/2006/relationships/hyperlink" Target="https://ds05.infourok.ru/uploads/ex/0b6b/000a6baa-68d96564/hello_html_1dbcf65f.jpg" TargetMode="External" /><Relationship Id="rId1" Type="http://schemas.openxmlformats.org/officeDocument/2006/relationships/slideLayout" Target="../slideLayouts/slideLayout2.xml" /><Relationship Id="rId6" Type="http://schemas.openxmlformats.org/officeDocument/2006/relationships/hyperlink" Target="https://ic.pics.livejournal.com/konin_ss/33197498/538535/538535_original.jpg" TargetMode="External" /><Relationship Id="rId11" Type="http://schemas.openxmlformats.org/officeDocument/2006/relationships/hyperlink" Target="https://nauka.club/biologiya/struktura-biotsenoza.html" TargetMode="External" /><Relationship Id="rId5" Type="http://schemas.openxmlformats.org/officeDocument/2006/relationships/hyperlink" Target="https://cf2.ppt-online.org/files2/slide/6/6F5ikI8mshyuqjloS9Eg4RnMGL7ZCVBYDJbHPaAce/slide-37.jpg" TargetMode="External" /><Relationship Id="rId10" Type="http://schemas.openxmlformats.org/officeDocument/2006/relationships/hyperlink" Target="https://xn--80apfedmab8e4d.xn--p1ai/wp-content/uploads/2017/07/kosmos_solnce_zvezda_plazma_svet_57881_1440x2560.jpg" TargetMode="External" /><Relationship Id="rId4" Type="http://schemas.openxmlformats.org/officeDocument/2006/relationships/hyperlink" Target="https://ds05.infourok.ru/uploads/ex/0cb7/00048d0e-05f82be1/2/img13.jpg" TargetMode="External" /><Relationship Id="rId9" Type="http://schemas.openxmlformats.org/officeDocument/2006/relationships/hyperlink" Target="https://taganrogprav.ru/wp-content/uploads/2021/08/111-32.jpg" TargetMode="Externa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3A7F69-7058-5876-759A-55B5E77CFD5B}"/>
              </a:ext>
            </a:extLst>
          </p:cNvPr>
          <p:cNvSpPr>
            <a:spLocks noGrp="1"/>
          </p:cNvSpPr>
          <p:nvPr>
            <p:ph type="ctrTitle"/>
          </p:nvPr>
        </p:nvSpPr>
        <p:spPr>
          <a:xfrm>
            <a:off x="843497" y="1597972"/>
            <a:ext cx="10505005" cy="2153830"/>
          </a:xfrm>
        </p:spPr>
        <p:txBody>
          <a:bodyPr>
            <a:noAutofit/>
          </a:bodyPr>
          <a:lstStyle/>
          <a:p>
            <a:r>
              <a:rPr lang="ru-RU">
                <a:latin typeface="Times New Roman" panose="02020603050405020304" pitchFamily="18" charset="0"/>
                <a:cs typeface="Times New Roman" panose="02020603050405020304" pitchFamily="18" charset="0"/>
              </a:rPr>
              <a:t>Биотические и абиотические факторы среды.</a:t>
            </a:r>
          </a:p>
        </p:txBody>
      </p:sp>
      <p:sp>
        <p:nvSpPr>
          <p:cNvPr id="3" name="Подзаголовок 2">
            <a:extLst>
              <a:ext uri="{FF2B5EF4-FFF2-40B4-BE49-F238E27FC236}">
                <a16:creationId xmlns:a16="http://schemas.microsoft.com/office/drawing/2014/main" id="{2CC50217-81BF-736B-3F6B-94E7D670E27A}"/>
              </a:ext>
            </a:extLst>
          </p:cNvPr>
          <p:cNvSpPr>
            <a:spLocks noGrp="1"/>
          </p:cNvSpPr>
          <p:nvPr>
            <p:ph type="subTitle" idx="1"/>
          </p:nvPr>
        </p:nvSpPr>
        <p:spPr>
          <a:xfrm flipH="1">
            <a:off x="8826159" y="4840941"/>
            <a:ext cx="3092823" cy="1552524"/>
          </a:xfrm>
        </p:spPr>
        <p:txBody>
          <a:bodyPr/>
          <a:lstStyle/>
          <a:p>
            <a:r>
              <a:rPr lang="ru-RU">
                <a:latin typeface="Times New Roman" panose="02020603050405020304" pitchFamily="18" charset="0"/>
                <a:cs typeface="Times New Roman" panose="02020603050405020304" pitchFamily="18" charset="0"/>
              </a:rPr>
              <a:t>Выполнил:</a:t>
            </a:r>
          </a:p>
          <a:p>
            <a:r>
              <a:rPr lang="ru-RU">
                <a:latin typeface="Times New Roman" panose="02020603050405020304" pitchFamily="18" charset="0"/>
                <a:cs typeface="Times New Roman" panose="02020603050405020304" pitchFamily="18" charset="0"/>
              </a:rPr>
              <a:t>Кулагин К.А.</a:t>
            </a:r>
          </a:p>
          <a:p>
            <a:r>
              <a:rPr lang="ru-RU">
                <a:latin typeface="Times New Roman" panose="02020603050405020304" pitchFamily="18" charset="0"/>
                <a:cs typeface="Times New Roman" panose="02020603050405020304" pitchFamily="18" charset="0"/>
              </a:rPr>
              <a:t>Ученик 9 «Б» класса</a:t>
            </a:r>
          </a:p>
        </p:txBody>
      </p:sp>
    </p:spTree>
    <p:extLst>
      <p:ext uri="{BB962C8B-B14F-4D97-AF65-F5344CB8AC3E}">
        <p14:creationId xmlns:p14="http://schemas.microsoft.com/office/powerpoint/2010/main" val="476378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12F97D-27A3-26F8-5D50-D96D11E9DC1D}"/>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Структура биоцинозов</a:t>
            </a:r>
          </a:p>
        </p:txBody>
      </p:sp>
      <p:pic>
        <p:nvPicPr>
          <p:cNvPr id="4" name="Рисунок 4">
            <a:extLst>
              <a:ext uri="{FF2B5EF4-FFF2-40B4-BE49-F238E27FC236}">
                <a16:creationId xmlns:a16="http://schemas.microsoft.com/office/drawing/2014/main" id="{C6224355-E208-2848-FAAB-BBB6B75486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70676" y="2440828"/>
            <a:ext cx="2940084" cy="4127007"/>
          </a:xfrm>
        </p:spPr>
      </p:pic>
      <p:sp>
        <p:nvSpPr>
          <p:cNvPr id="5" name="TextBox 4">
            <a:extLst>
              <a:ext uri="{FF2B5EF4-FFF2-40B4-BE49-F238E27FC236}">
                <a16:creationId xmlns:a16="http://schemas.microsoft.com/office/drawing/2014/main" id="{80D17FD7-786F-2941-A206-311F74F4B18D}"/>
              </a:ext>
            </a:extLst>
          </p:cNvPr>
          <p:cNvSpPr txBox="1"/>
          <p:nvPr/>
        </p:nvSpPr>
        <p:spPr>
          <a:xfrm>
            <a:off x="650365" y="2440828"/>
            <a:ext cx="7540116" cy="3785652"/>
          </a:xfrm>
          <a:prstGeom prst="rect">
            <a:avLst/>
          </a:prstGeom>
          <a:noFill/>
        </p:spPr>
        <p:txBody>
          <a:bodyPr wrap="square" rtlCol="0">
            <a:spAutoFit/>
          </a:bodyPr>
          <a:lstStyle/>
          <a:p>
            <a:pPr algn="l"/>
            <a:r>
              <a:rPr lang="ru-RU" sz="2000">
                <a:latin typeface="Times New Roman" panose="02020603050405020304" pitchFamily="18" charset="0"/>
                <a:cs typeface="Times New Roman" panose="02020603050405020304" pitchFamily="18" charset="0"/>
              </a:rPr>
              <a:t>Состав биоцинозов характеризуется сложной структурой. Рассмотрим на примере леса:</a:t>
            </a:r>
          </a:p>
          <a:p>
            <a:pPr algn="l"/>
            <a:r>
              <a:rPr lang="ru-RU" sz="2000">
                <a:latin typeface="Times New Roman" panose="02020603050405020304" pitchFamily="18" charset="0"/>
                <a:cs typeface="Times New Roman" panose="02020603050405020304" pitchFamily="18" charset="0"/>
              </a:rPr>
              <a:t>Наземные ярусы делят на 5 частей в зависимости от высоты дерева: к 1-му ярусу относят высокие деревья (дуб); менее высокие деревья относятся ко 2-му ярусу; к 3-му ярусу принадлежат: лещина, крушина и другие кустарники; 4-й ярус составляют высокие травы; 5-й –наименьшие по высоте растения (земляника).
</a:t>
            </a:r>
            <a:r>
              <a:rPr lang="ru-RU" sz="2000" b="0" i="0">
                <a:solidFill>
                  <a:srgbClr val="303457"/>
                </a:solidFill>
                <a:effectLst/>
                <a:latin typeface="Times New Roman" panose="02020603050405020304" pitchFamily="18" charset="0"/>
                <a:cs typeface="Times New Roman" panose="02020603050405020304" pitchFamily="18" charset="0"/>
              </a:rPr>
              <a:t>К обозначенным ярусам относятся и животные организмы: в 1-м ярусе обитают постоянные жители кроны деревьев; 2-й ярус составляют птицы и насекомые, пожирающие стволы деревьев; 3-й и 4-й ярусы разделяют хищники, грызуны и копытные существа; 5-й ярус заполняют мелкие организмы (клещи, многоножки)</a:t>
            </a:r>
            <a:endParaRPr lang="ru-RU" sz="20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931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B24E64-677A-FA3C-6C74-F32E6DBD5C1B}"/>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Цепи питания -</a:t>
            </a:r>
          </a:p>
        </p:txBody>
      </p:sp>
      <p:sp>
        <p:nvSpPr>
          <p:cNvPr id="3" name="Объект 2">
            <a:extLst>
              <a:ext uri="{FF2B5EF4-FFF2-40B4-BE49-F238E27FC236}">
                <a16:creationId xmlns:a16="http://schemas.microsoft.com/office/drawing/2014/main" id="{85A8ECE0-9752-CCD8-8632-3C5CF36F15E0}"/>
              </a:ext>
            </a:extLst>
          </p:cNvPr>
          <p:cNvSpPr>
            <a:spLocks noGrp="1"/>
          </p:cNvSpPr>
          <p:nvPr>
            <p:ph idx="1"/>
          </p:nvPr>
        </p:nvSpPr>
        <p:spPr>
          <a:xfrm>
            <a:off x="360771" y="2858087"/>
            <a:ext cx="5922672" cy="4158832"/>
          </a:xfrm>
        </p:spPr>
        <p:txBody>
          <a:bodyPr>
            <a:normAutofit/>
          </a:bodyPr>
          <a:lstStyle/>
          <a:p>
            <a:pPr marL="0" indent="0">
              <a:buNone/>
            </a:pPr>
            <a:r>
              <a:rPr lang="ru-RU" sz="4000" i="1">
                <a:latin typeface="Times New Roman" panose="02020603050405020304" pitchFamily="18" charset="0"/>
                <a:cs typeface="Times New Roman" panose="02020603050405020304" pitchFamily="18" charset="0"/>
              </a:rPr>
              <a:t>Ряд взаимосвязанных видов, из которых каждый предыдущий служит пищей последующему.</a:t>
            </a:r>
          </a:p>
        </p:txBody>
      </p:sp>
      <p:pic>
        <p:nvPicPr>
          <p:cNvPr id="4" name="Рисунок 4">
            <a:extLst>
              <a:ext uri="{FF2B5EF4-FFF2-40B4-BE49-F238E27FC236}">
                <a16:creationId xmlns:a16="http://schemas.microsoft.com/office/drawing/2014/main" id="{A8D86324-39B0-1A8C-B042-C1F2CE370C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7351" y="2350416"/>
            <a:ext cx="6408961" cy="4294004"/>
          </a:xfrm>
          <a:prstGeom prst="rect">
            <a:avLst/>
          </a:prstGeom>
        </p:spPr>
      </p:pic>
    </p:spTree>
    <p:extLst>
      <p:ext uri="{BB962C8B-B14F-4D97-AF65-F5344CB8AC3E}">
        <p14:creationId xmlns:p14="http://schemas.microsoft.com/office/powerpoint/2010/main" val="3114972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5CEB8C-BB6A-1E8D-25C8-22C4F109309B}"/>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Правило экологической ппирамиды</a:t>
            </a:r>
          </a:p>
        </p:txBody>
      </p:sp>
      <p:sp>
        <p:nvSpPr>
          <p:cNvPr id="3" name="Объект 2">
            <a:extLst>
              <a:ext uri="{FF2B5EF4-FFF2-40B4-BE49-F238E27FC236}">
                <a16:creationId xmlns:a16="http://schemas.microsoft.com/office/drawing/2014/main" id="{2A49BC76-2FAB-E47D-11E9-A0092CB94850}"/>
              </a:ext>
            </a:extLst>
          </p:cNvPr>
          <p:cNvSpPr>
            <a:spLocks noGrp="1"/>
          </p:cNvSpPr>
          <p:nvPr>
            <p:ph idx="1"/>
          </p:nvPr>
        </p:nvSpPr>
        <p:spPr>
          <a:xfrm>
            <a:off x="2322674" y="2662493"/>
            <a:ext cx="8004928" cy="3009721"/>
          </a:xfrm>
        </p:spPr>
        <p:txBody>
          <a:bodyPr>
            <a:normAutofit/>
          </a:bodyPr>
          <a:lstStyle/>
          <a:p>
            <a:pPr marL="0" indent="0">
              <a:buNone/>
            </a:pPr>
            <a:r>
              <a:rPr lang="ru-RU" sz="2800" i="1">
                <a:latin typeface="Times New Roman" panose="02020603050405020304" pitchFamily="18" charset="0"/>
                <a:cs typeface="Times New Roman" panose="02020603050405020304" pitchFamily="18" charset="0"/>
              </a:rPr>
              <a:t>Правила экологической ппирамиды формулируют следующим образом: каждый следующий трофический уровень ассимилирует не более десяти процентов энергии предыдущего. То есть с уровня на уровень переходит 10 % энергии. А остальное рассеивается в виде тепла.</a:t>
            </a:r>
          </a:p>
        </p:txBody>
      </p:sp>
    </p:spTree>
    <p:extLst>
      <p:ext uri="{BB962C8B-B14F-4D97-AF65-F5344CB8AC3E}">
        <p14:creationId xmlns:p14="http://schemas.microsoft.com/office/powerpoint/2010/main" val="528808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897F0A-5312-4BD8-22B0-040B1264D732}"/>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Виды экологической пирамиды</a:t>
            </a:r>
          </a:p>
        </p:txBody>
      </p:sp>
      <p:sp>
        <p:nvSpPr>
          <p:cNvPr id="3" name="Объект 2">
            <a:extLst>
              <a:ext uri="{FF2B5EF4-FFF2-40B4-BE49-F238E27FC236}">
                <a16:creationId xmlns:a16="http://schemas.microsoft.com/office/drawing/2014/main" id="{6118657B-41E0-50D5-B2B8-105BDFF8E449}"/>
              </a:ext>
            </a:extLst>
          </p:cNvPr>
          <p:cNvSpPr>
            <a:spLocks noGrp="1"/>
          </p:cNvSpPr>
          <p:nvPr>
            <p:ph idx="1"/>
          </p:nvPr>
        </p:nvSpPr>
        <p:spPr>
          <a:xfrm>
            <a:off x="468610" y="3339198"/>
            <a:ext cx="5250319" cy="4325625"/>
          </a:xfrm>
        </p:spPr>
        <p:txBody>
          <a:bodyPr>
            <a:normAutofit/>
          </a:bodyPr>
          <a:lstStyle/>
          <a:p>
            <a:pPr marL="0" indent="0">
              <a:buNone/>
            </a:pPr>
            <a:r>
              <a:rPr lang="ru-RU" sz="4000" i="1">
                <a:latin typeface="Times New Roman" panose="02020603050405020304" pitchFamily="18" charset="0"/>
                <a:cs typeface="Times New Roman" panose="02020603050405020304" pitchFamily="18" charset="0"/>
              </a:rPr>
              <a:t>Пирамида чисел -число особей в каждом звене пищевой пирамиды.</a:t>
            </a:r>
          </a:p>
        </p:txBody>
      </p:sp>
      <p:pic>
        <p:nvPicPr>
          <p:cNvPr id="4" name="Рисунок 4">
            <a:extLst>
              <a:ext uri="{FF2B5EF4-FFF2-40B4-BE49-F238E27FC236}">
                <a16:creationId xmlns:a16="http://schemas.microsoft.com/office/drawing/2014/main" id="{EA8B5CA8-6054-1216-1376-0F87E6DD70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871" y="2755661"/>
            <a:ext cx="5779519" cy="3408846"/>
          </a:xfrm>
          <a:prstGeom prst="rect">
            <a:avLst/>
          </a:prstGeom>
        </p:spPr>
      </p:pic>
    </p:spTree>
    <p:extLst>
      <p:ext uri="{BB962C8B-B14F-4D97-AF65-F5344CB8AC3E}">
        <p14:creationId xmlns:p14="http://schemas.microsoft.com/office/powerpoint/2010/main" val="4184804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A9B699-DE81-A47F-476B-A4642C9B3562}"/>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Виды экологической пирамиды</a:t>
            </a:r>
          </a:p>
        </p:txBody>
      </p:sp>
      <p:sp>
        <p:nvSpPr>
          <p:cNvPr id="3" name="Объект 2">
            <a:extLst>
              <a:ext uri="{FF2B5EF4-FFF2-40B4-BE49-F238E27FC236}">
                <a16:creationId xmlns:a16="http://schemas.microsoft.com/office/drawing/2014/main" id="{205C1C95-EF44-233F-C4BF-F2E4812B0219}"/>
              </a:ext>
            </a:extLst>
          </p:cNvPr>
          <p:cNvSpPr>
            <a:spLocks noGrp="1"/>
          </p:cNvSpPr>
          <p:nvPr>
            <p:ph idx="1"/>
          </p:nvPr>
        </p:nvSpPr>
        <p:spPr>
          <a:xfrm>
            <a:off x="721397" y="2473012"/>
            <a:ext cx="4755223" cy="3101983"/>
          </a:xfrm>
        </p:spPr>
        <p:txBody>
          <a:bodyPr>
            <a:normAutofit fontScale="92500" lnSpcReduction="20000"/>
          </a:bodyPr>
          <a:lstStyle/>
          <a:p>
            <a:pPr marL="0" indent="0">
              <a:buNone/>
            </a:pPr>
            <a:r>
              <a:rPr lang="ru-RU" sz="4000" i="1">
                <a:latin typeface="Times New Roman" panose="02020603050405020304" pitchFamily="18" charset="0"/>
                <a:cs typeface="Times New Roman" panose="02020603050405020304" pitchFamily="18" charset="0"/>
              </a:rPr>
              <a:t>Пирамида биомассы – количество синтезированного на каждом уровне органического вещества.</a:t>
            </a:r>
          </a:p>
        </p:txBody>
      </p:sp>
      <p:pic>
        <p:nvPicPr>
          <p:cNvPr id="4" name="Рисунок 4">
            <a:extLst>
              <a:ext uri="{FF2B5EF4-FFF2-40B4-BE49-F238E27FC236}">
                <a16:creationId xmlns:a16="http://schemas.microsoft.com/office/drawing/2014/main" id="{23C8F19F-F9C4-7F8F-D8F4-9AC208D90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9540" y="2473012"/>
            <a:ext cx="6066711" cy="4164845"/>
          </a:xfrm>
          <a:prstGeom prst="rect">
            <a:avLst/>
          </a:prstGeom>
        </p:spPr>
      </p:pic>
    </p:spTree>
    <p:extLst>
      <p:ext uri="{BB962C8B-B14F-4D97-AF65-F5344CB8AC3E}">
        <p14:creationId xmlns:p14="http://schemas.microsoft.com/office/powerpoint/2010/main" val="291534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3C8AA4-FD70-178C-4E8F-82E26C59E41C}"/>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Виды экологической пирамиды</a:t>
            </a:r>
          </a:p>
        </p:txBody>
      </p:sp>
      <p:sp>
        <p:nvSpPr>
          <p:cNvPr id="3" name="Объект 2">
            <a:extLst>
              <a:ext uri="{FF2B5EF4-FFF2-40B4-BE49-F238E27FC236}">
                <a16:creationId xmlns:a16="http://schemas.microsoft.com/office/drawing/2014/main" id="{C8845814-97A3-BA87-9BD0-DE93367D5B3C}"/>
              </a:ext>
            </a:extLst>
          </p:cNvPr>
          <p:cNvSpPr>
            <a:spLocks noGrp="1"/>
          </p:cNvSpPr>
          <p:nvPr>
            <p:ph idx="1"/>
          </p:nvPr>
        </p:nvSpPr>
        <p:spPr>
          <a:xfrm>
            <a:off x="434120" y="2791325"/>
            <a:ext cx="5103623" cy="3101983"/>
          </a:xfrm>
        </p:spPr>
        <p:txBody>
          <a:bodyPr>
            <a:normAutofit/>
          </a:bodyPr>
          <a:lstStyle/>
          <a:p>
            <a:pPr marL="0" indent="0">
              <a:buNone/>
            </a:pPr>
            <a:r>
              <a:rPr lang="ru-RU" sz="4000" i="1">
                <a:latin typeface="Times New Roman" panose="02020603050405020304" pitchFamily="18" charset="0"/>
                <a:cs typeface="Times New Roman" panose="02020603050405020304" pitchFamily="18" charset="0"/>
              </a:rPr>
              <a:t>Пирамида энергии – количество энергии в пище.</a:t>
            </a:r>
          </a:p>
        </p:txBody>
      </p:sp>
      <p:pic>
        <p:nvPicPr>
          <p:cNvPr id="4" name="Рисунок 4">
            <a:extLst>
              <a:ext uri="{FF2B5EF4-FFF2-40B4-BE49-F238E27FC236}">
                <a16:creationId xmlns:a16="http://schemas.microsoft.com/office/drawing/2014/main" id="{C47283E5-88AF-3BFF-D7EC-093EC998CF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7201" y="2352396"/>
            <a:ext cx="6572906" cy="4406513"/>
          </a:xfrm>
          <a:prstGeom prst="rect">
            <a:avLst/>
          </a:prstGeom>
        </p:spPr>
      </p:pic>
    </p:spTree>
    <p:extLst>
      <p:ext uri="{BB962C8B-B14F-4D97-AF65-F5344CB8AC3E}">
        <p14:creationId xmlns:p14="http://schemas.microsoft.com/office/powerpoint/2010/main" val="2315817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A1D799-E09B-0E68-F159-B9980A1E1D99}"/>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Типы отношения в биоцинозе</a:t>
            </a:r>
          </a:p>
        </p:txBody>
      </p:sp>
      <p:sp>
        <p:nvSpPr>
          <p:cNvPr id="3" name="Объект 2">
            <a:extLst>
              <a:ext uri="{FF2B5EF4-FFF2-40B4-BE49-F238E27FC236}">
                <a16:creationId xmlns:a16="http://schemas.microsoft.com/office/drawing/2014/main" id="{93D25A03-E4AD-DF28-2FA4-9BE2F24113DB}"/>
              </a:ext>
            </a:extLst>
          </p:cNvPr>
          <p:cNvSpPr>
            <a:spLocks noGrp="1"/>
          </p:cNvSpPr>
          <p:nvPr>
            <p:ph idx="1"/>
          </p:nvPr>
        </p:nvSpPr>
        <p:spPr>
          <a:xfrm>
            <a:off x="389940" y="2556011"/>
            <a:ext cx="5452668" cy="3101983"/>
          </a:xfrm>
        </p:spPr>
        <p:txBody>
          <a:bodyPr>
            <a:noAutofit/>
          </a:bodyPr>
          <a:lstStyle/>
          <a:p>
            <a:r>
              <a:rPr lang="ru-RU" sz="3600" b="0" i="1">
                <a:solidFill>
                  <a:srgbClr val="646464"/>
                </a:solidFill>
                <a:effectLst/>
                <a:latin typeface="Times New Roman" panose="02020603050405020304" pitchFamily="18" charset="0"/>
                <a:cs typeface="Times New Roman" panose="02020603050405020304" pitchFamily="18" charset="0"/>
              </a:rPr>
              <a:t>Трофические отношения</a:t>
            </a:r>
          </a:p>
          <a:p>
            <a:r>
              <a:rPr lang="ru-RU" sz="3600" b="0" i="1">
                <a:solidFill>
                  <a:srgbClr val="646464"/>
                </a:solidFill>
                <a:effectLst/>
                <a:latin typeface="Times New Roman" panose="02020603050405020304" pitchFamily="18" charset="0"/>
                <a:cs typeface="Times New Roman" panose="02020603050405020304" pitchFamily="18" charset="0"/>
              </a:rPr>
              <a:t>Топические отношения</a:t>
            </a:r>
          </a:p>
          <a:p>
            <a:r>
              <a:rPr lang="ru-RU" sz="3600" i="1">
                <a:solidFill>
                  <a:srgbClr val="646464"/>
                </a:solidFill>
                <a:latin typeface="Times New Roman" panose="02020603050405020304" pitchFamily="18" charset="0"/>
                <a:cs typeface="Times New Roman" panose="02020603050405020304" pitchFamily="18" charset="0"/>
              </a:rPr>
              <a:t>Форические отношения</a:t>
            </a:r>
          </a:p>
          <a:p>
            <a:r>
              <a:rPr lang="ru-RU" sz="3600" i="1">
                <a:solidFill>
                  <a:srgbClr val="646464"/>
                </a:solidFill>
                <a:latin typeface="Times New Roman" panose="02020603050405020304" pitchFamily="18" charset="0"/>
                <a:cs typeface="Times New Roman" panose="02020603050405020304" pitchFamily="18" charset="0"/>
              </a:rPr>
              <a:t>Фабрические отношения</a:t>
            </a:r>
            <a:endParaRPr lang="ru-RU" sz="3600">
              <a:latin typeface="Times New Roman" panose="02020603050405020304" pitchFamily="18" charset="0"/>
              <a:cs typeface="Times New Roman" panose="02020603050405020304" pitchFamily="18" charset="0"/>
            </a:endParaRPr>
          </a:p>
        </p:txBody>
      </p:sp>
      <p:sp>
        <p:nvSpPr>
          <p:cNvPr id="5" name="Прямоугольник: скругленные углы 4">
            <a:extLst>
              <a:ext uri="{FF2B5EF4-FFF2-40B4-BE49-F238E27FC236}">
                <a16:creationId xmlns:a16="http://schemas.microsoft.com/office/drawing/2014/main" id="{BB082883-885C-6469-9A08-AE7579FE329A}"/>
              </a:ext>
            </a:extLst>
          </p:cNvPr>
          <p:cNvSpPr/>
          <p:nvPr/>
        </p:nvSpPr>
        <p:spPr>
          <a:xfrm>
            <a:off x="5961935" y="2343455"/>
            <a:ext cx="6067070" cy="42456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a:extLst>
              <a:ext uri="{FF2B5EF4-FFF2-40B4-BE49-F238E27FC236}">
                <a16:creationId xmlns:a16="http://schemas.microsoft.com/office/drawing/2014/main" id="{1F779D68-A6DC-3CFD-1303-6EE40504044A}"/>
              </a:ext>
            </a:extLst>
          </p:cNvPr>
          <p:cNvSpPr txBox="1"/>
          <p:nvPr/>
        </p:nvSpPr>
        <p:spPr>
          <a:xfrm>
            <a:off x="6371460" y="2556011"/>
            <a:ext cx="5430599" cy="3785652"/>
          </a:xfrm>
          <a:prstGeom prst="rect">
            <a:avLst/>
          </a:prstGeom>
          <a:noFill/>
        </p:spPr>
        <p:txBody>
          <a:bodyPr wrap="square" rtlCol="0">
            <a:spAutoFit/>
          </a:bodyPr>
          <a:lstStyle/>
          <a:p>
            <a:pPr algn="l"/>
            <a:r>
              <a:rPr lang="ru-RU" sz="2400" i="1">
                <a:latin typeface="Times New Roman" panose="02020603050405020304" pitchFamily="18" charset="0"/>
                <a:cs typeface="Times New Roman" panose="02020603050405020304" pitchFamily="18" charset="0"/>
              </a:rPr>
              <a:t>Отношения между видами в биоценозах могут быть самыми разными:</a:t>
            </a:r>
          </a:p>
          <a:p>
            <a:pPr algn="l"/>
            <a:r>
              <a:rPr lang="ru-RU" sz="2400" i="1">
                <a:latin typeface="Times New Roman" panose="02020603050405020304" pitchFamily="18" charset="0"/>
                <a:cs typeface="Times New Roman" panose="02020603050405020304" pitchFamily="18" charset="0"/>
              </a:rPr>
              <a:t>« + » - один из организмов получает пользу;
 « - » - вид при взаимодействии с другим видом испытывает угнетение или вред;
 « 0 » - отношения между видами нейтральны.</a:t>
            </a:r>
            <a:endParaRPr lang="ru-RU" sz="2400"/>
          </a:p>
        </p:txBody>
      </p:sp>
    </p:spTree>
    <p:extLst>
      <p:ext uri="{BB962C8B-B14F-4D97-AF65-F5344CB8AC3E}">
        <p14:creationId xmlns:p14="http://schemas.microsoft.com/office/powerpoint/2010/main" val="211336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487DA1-2E65-4F5E-2409-F92C7F301ACB}"/>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Вывод</a:t>
            </a:r>
            <a:r>
              <a:rPr lang="ru-RU"/>
              <a:t>:</a:t>
            </a:r>
          </a:p>
        </p:txBody>
      </p:sp>
      <p:sp>
        <p:nvSpPr>
          <p:cNvPr id="3" name="Объект 2">
            <a:extLst>
              <a:ext uri="{FF2B5EF4-FFF2-40B4-BE49-F238E27FC236}">
                <a16:creationId xmlns:a16="http://schemas.microsoft.com/office/drawing/2014/main" id="{3FA66C97-21B1-43A6-4025-7DEBC9DB2082}"/>
              </a:ext>
            </a:extLst>
          </p:cNvPr>
          <p:cNvSpPr>
            <a:spLocks noGrp="1"/>
          </p:cNvSpPr>
          <p:nvPr>
            <p:ph idx="1"/>
          </p:nvPr>
        </p:nvSpPr>
        <p:spPr>
          <a:xfrm>
            <a:off x="1534334" y="2589146"/>
            <a:ext cx="9492254" cy="3101983"/>
          </a:xfrm>
        </p:spPr>
        <p:txBody>
          <a:bodyPr>
            <a:noAutofit/>
          </a:bodyPr>
          <a:lstStyle/>
          <a:p>
            <a:pPr marL="0" indent="0">
              <a:buNone/>
            </a:pPr>
            <a:r>
              <a:rPr lang="ru-RU" sz="4000" i="1">
                <a:latin typeface="Times New Roman" panose="02020603050405020304" pitchFamily="18" charset="0"/>
                <a:cs typeface="Times New Roman" panose="02020603050405020304" pitchFamily="18" charset="0"/>
              </a:rPr>
              <a:t>Биотические и абиотические факторы влияют на жизнедеятельность организмов. Они должны приспосабливаться под разные условия. Из-за этого идет процесс эволюции. </a:t>
            </a:r>
          </a:p>
        </p:txBody>
      </p:sp>
    </p:spTree>
    <p:extLst>
      <p:ext uri="{BB962C8B-B14F-4D97-AF65-F5344CB8AC3E}">
        <p14:creationId xmlns:p14="http://schemas.microsoft.com/office/powerpoint/2010/main" val="3193261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DC0310-5F14-DED8-C4F0-57CA6E7D5CFA}"/>
              </a:ext>
            </a:extLst>
          </p:cNvPr>
          <p:cNvSpPr>
            <a:spLocks noGrp="1"/>
          </p:cNvSpPr>
          <p:nvPr>
            <p:ph type="title"/>
          </p:nvPr>
        </p:nvSpPr>
        <p:spPr>
          <a:xfrm>
            <a:off x="409670" y="267890"/>
            <a:ext cx="7729728" cy="856773"/>
          </a:xfrm>
        </p:spPr>
        <p:txBody>
          <a:bodyPr/>
          <a:lstStyle/>
          <a:p>
            <a:r>
              <a:rPr lang="ru-RU" b="1">
                <a:latin typeface="Times New Roman" panose="02020603050405020304" pitchFamily="18" charset="0"/>
                <a:cs typeface="Times New Roman" panose="02020603050405020304" pitchFamily="18" charset="0"/>
              </a:rPr>
              <a:t>Источники информации</a:t>
            </a:r>
          </a:p>
        </p:txBody>
      </p:sp>
      <p:sp>
        <p:nvSpPr>
          <p:cNvPr id="3" name="Объект 2">
            <a:extLst>
              <a:ext uri="{FF2B5EF4-FFF2-40B4-BE49-F238E27FC236}">
                <a16:creationId xmlns:a16="http://schemas.microsoft.com/office/drawing/2014/main" id="{03E4CA8A-20CC-9B13-37C6-07DC069C6FA2}"/>
              </a:ext>
            </a:extLst>
          </p:cNvPr>
          <p:cNvSpPr>
            <a:spLocks noGrp="1"/>
          </p:cNvSpPr>
          <p:nvPr>
            <p:ph idx="1"/>
          </p:nvPr>
        </p:nvSpPr>
        <p:spPr>
          <a:xfrm>
            <a:off x="87609" y="1210236"/>
            <a:ext cx="11894535" cy="5464395"/>
          </a:xfrm>
        </p:spPr>
        <p:txBody>
          <a:bodyPr>
            <a:normAutofit lnSpcReduction="10000"/>
          </a:bodyPr>
          <a:lstStyle/>
          <a:p>
            <a:pPr marL="0" indent="0">
              <a:buNone/>
            </a:pPr>
            <a:r>
              <a:rPr lang="ru-RU" sz="1600">
                <a:latin typeface="Times New Roman" panose="02020603050405020304" pitchFamily="18" charset="0"/>
                <a:cs typeface="Times New Roman" panose="02020603050405020304" pitchFamily="18" charset="0"/>
              </a:rPr>
              <a:t>Учебник по биологии 9 класс. С.Г.Мамонтов, В.Б.Захаров./ стр.234-239, стр.243-250.</a:t>
            </a:r>
          </a:p>
          <a:p>
            <a:pPr marL="0" indent="0">
              <a:buNone/>
            </a:pPr>
            <a:r>
              <a:rPr lang="ru-RU" sz="1600">
                <a:latin typeface="Times New Roman" panose="02020603050405020304" pitchFamily="18" charset="0"/>
                <a:cs typeface="Times New Roman" panose="02020603050405020304" pitchFamily="18" charset="0"/>
              </a:rPr>
              <a:t>Изображения:</a:t>
            </a:r>
          </a:p>
          <a:p>
            <a:pPr marL="0" indent="0">
              <a:buNone/>
            </a:pPr>
            <a:r>
              <a:rPr lang="af-ZA" sz="1600">
                <a:latin typeface="Times New Roman" panose="02020603050405020304" pitchFamily="18" charset="0"/>
                <a:cs typeface="Times New Roman" panose="02020603050405020304" pitchFamily="18" charset="0"/>
                <a:hlinkClick r:id="rId2"/>
              </a:rPr>
              <a:t>https://ds05.infourok.ru/uploads/ex/0b6b/000a6baa-68d96564/hello_html_1dbcf65f.jpg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3"/>
              </a:rPr>
              <a:t>https://6pch.ru/stories-raw/img/44937.php.jpg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4"/>
              </a:rPr>
              <a:t>https://ds05.infourok.ru/uploads/ex/0cb7/00048d0e-05f82be1/2/img13.jpg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5"/>
              </a:rPr>
              <a:t>https://cf2.ppt-online.org/files2/slide/6/6F5ikI8mshyuqjloS9Eg4RnMGL7ZCVBYDJbHPaAce/slide-37.jpg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6"/>
              </a:rPr>
              <a:t>https://ic.pics.livejournal.com/konin_ss/33197498/538535/538535_original.jpg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7"/>
              </a:rPr>
              <a:t>http://900igr.net/up/datai/263850/0003-002-.png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8"/>
              </a:rPr>
              <a:t>https://cdn.pixabay.com/photo/2018/12/26/01/14/rain-3895087_1280.jpg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9"/>
              </a:rPr>
              <a:t>https://taganrogprav.ru/wp-content/uploads/2021/08/111-32.jpg</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10"/>
              </a:rPr>
              <a:t>https://xn--80apfedmab8e4d.xn--p1ai/wp-content/uploads/2017/07/kosmos_solnce_zvezda_plazma_svet_57881_1440x2560.jpg</a:t>
            </a:r>
            <a:endParaRPr lang="ru-RU" sz="1600">
              <a:latin typeface="Times New Roman" panose="02020603050405020304" pitchFamily="18" charset="0"/>
              <a:cs typeface="Times New Roman" panose="02020603050405020304" pitchFamily="18" charset="0"/>
            </a:endParaRPr>
          </a:p>
          <a:p>
            <a:pPr marL="0" indent="0">
              <a:buNone/>
            </a:pPr>
            <a:r>
              <a:rPr lang="ru-RU" sz="1600">
                <a:latin typeface="Times New Roman" panose="02020603050405020304" pitchFamily="18" charset="0"/>
                <a:cs typeface="Times New Roman" panose="02020603050405020304" pitchFamily="18" charset="0"/>
              </a:rPr>
              <a:t>Материал:</a:t>
            </a:r>
          </a:p>
          <a:p>
            <a:pPr marL="0" indent="0">
              <a:buNone/>
            </a:pPr>
            <a:r>
              <a:rPr lang="ru-RU" sz="1600">
                <a:latin typeface="Times New Roman" panose="02020603050405020304" pitchFamily="18" charset="0"/>
                <a:cs typeface="Times New Roman" panose="02020603050405020304" pitchFamily="18" charset="0"/>
                <a:hlinkClick r:id="rId11"/>
              </a:rPr>
              <a:t>https://nauka.club/biologiya/struktura-biotsenoza.html</a:t>
            </a:r>
            <a:endParaRPr lang="ru-RU" sz="1600">
              <a:latin typeface="Times New Roman" panose="02020603050405020304" pitchFamily="18" charset="0"/>
              <a:cs typeface="Times New Roman" panose="02020603050405020304" pitchFamily="18" charset="0"/>
            </a:endParaRPr>
          </a:p>
          <a:p>
            <a:pPr marL="0" indent="0">
              <a:buNone/>
            </a:pPr>
            <a:r>
              <a:rPr lang="af-ZA" sz="1600">
                <a:latin typeface="Times New Roman" panose="02020603050405020304" pitchFamily="18" charset="0"/>
                <a:cs typeface="Times New Roman" panose="02020603050405020304" pitchFamily="18" charset="0"/>
                <a:hlinkClick r:id="rId12"/>
              </a:rPr>
              <a:t>https://studref.com/685276/ekologiya/otnosheniya_vidov_biotsenoze</a:t>
            </a:r>
            <a:endParaRPr lang="ru-RU" sz="1600">
              <a:latin typeface="Times New Roman" panose="02020603050405020304" pitchFamily="18" charset="0"/>
              <a:cs typeface="Times New Roman" panose="02020603050405020304" pitchFamily="18" charset="0"/>
            </a:endParaRPr>
          </a:p>
          <a:p>
            <a:pPr marL="0" indent="0">
              <a:buNone/>
            </a:pPr>
            <a:r>
              <a:rPr lang="ru-RU" sz="1600">
                <a:latin typeface="Times New Roman" panose="02020603050405020304" pitchFamily="18" charset="0"/>
                <a:cs typeface="Times New Roman" panose="02020603050405020304" pitchFamily="18" charset="0"/>
              </a:rPr>
              <a:t>https://ru.m.wikipedia.org/wiki/Биотические_факторы_окружающей_среды</a:t>
            </a:r>
          </a:p>
        </p:txBody>
      </p:sp>
    </p:spTree>
    <p:extLst>
      <p:ext uri="{BB962C8B-B14F-4D97-AF65-F5344CB8AC3E}">
        <p14:creationId xmlns:p14="http://schemas.microsoft.com/office/powerpoint/2010/main" val="345178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4C8011-4AA1-B89A-1A83-864BF7F46433}"/>
              </a:ext>
            </a:extLst>
          </p:cNvPr>
          <p:cNvSpPr>
            <a:spLocks noGrp="1"/>
          </p:cNvSpPr>
          <p:nvPr>
            <p:ph type="title"/>
          </p:nvPr>
        </p:nvSpPr>
        <p:spPr>
          <a:xfrm>
            <a:off x="1065780" y="526124"/>
            <a:ext cx="10515600" cy="1808774"/>
          </a:xfrm>
        </p:spPr>
        <p:txBody>
          <a:bodyPr>
            <a:normAutofit fontScale="90000"/>
          </a:bodyPr>
          <a:lstStyle/>
          <a:p>
            <a:r>
              <a:rPr lang="ru-RU">
                <a:latin typeface="Times New Roman" panose="02020603050405020304" pitchFamily="18" charset="0"/>
                <a:cs typeface="Times New Roman" panose="02020603050405020304" pitchFamily="18" charset="0"/>
              </a:rPr>
              <a:t>Цель:</a:t>
            </a:r>
            <a:br>
              <a:rPr lang="ru-RU">
                <a:latin typeface="Times New Roman" panose="02020603050405020304" pitchFamily="18" charset="0"/>
                <a:cs typeface="Times New Roman" panose="02020603050405020304" pitchFamily="18" charset="0"/>
              </a:rPr>
            </a:br>
            <a:r>
              <a:rPr lang="ru-RU" sz="3600">
                <a:latin typeface="Times New Roman" panose="02020603050405020304" pitchFamily="18" charset="0"/>
                <a:cs typeface="Times New Roman" panose="02020603050405020304" pitchFamily="18" charset="0"/>
              </a:rPr>
              <a:t>Определить важность биотических и абиотических факторов для организма.</a:t>
            </a:r>
          </a:p>
        </p:txBody>
      </p:sp>
      <p:sp>
        <p:nvSpPr>
          <p:cNvPr id="3" name="Объект 2">
            <a:extLst>
              <a:ext uri="{FF2B5EF4-FFF2-40B4-BE49-F238E27FC236}">
                <a16:creationId xmlns:a16="http://schemas.microsoft.com/office/drawing/2014/main" id="{6BFFA480-0DD0-5E60-FE28-0AD84F42CBE2}"/>
              </a:ext>
            </a:extLst>
          </p:cNvPr>
          <p:cNvSpPr>
            <a:spLocks noGrp="1"/>
          </p:cNvSpPr>
          <p:nvPr>
            <p:ph idx="1"/>
          </p:nvPr>
        </p:nvSpPr>
        <p:spPr>
          <a:xfrm>
            <a:off x="691504" y="2601887"/>
            <a:ext cx="11264153" cy="4351338"/>
          </a:xfrm>
        </p:spPr>
        <p:txBody>
          <a:bodyPr>
            <a:normAutofit/>
          </a:bodyPr>
          <a:lstStyle/>
          <a:p>
            <a:pPr marL="0" indent="0">
              <a:buNone/>
            </a:pPr>
            <a:r>
              <a:rPr lang="ru-RU" sz="4000">
                <a:latin typeface="Times New Roman" panose="02020603050405020304" pitchFamily="18" charset="0"/>
                <a:cs typeface="Times New Roman" panose="02020603050405020304" pitchFamily="18" charset="0"/>
              </a:rPr>
              <a:t>Задачи</a:t>
            </a:r>
            <a:r>
              <a:rPr lang="ru-RU" sz="3200">
                <a:latin typeface="Times New Roman" panose="02020603050405020304" pitchFamily="18" charset="0"/>
                <a:cs typeface="Times New Roman" panose="02020603050405020304" pitchFamily="18" charset="0"/>
              </a:rPr>
              <a:t>:</a:t>
            </a:r>
          </a:p>
          <a:p>
            <a:r>
              <a:rPr lang="ru-RU" sz="3200">
                <a:latin typeface="Times New Roman" panose="02020603050405020304" pitchFamily="18" charset="0"/>
                <a:cs typeface="Times New Roman" panose="02020603050405020304" pitchFamily="18" charset="0"/>
              </a:rPr>
              <a:t>Разобраться, что такое абиотические и биотические факторы.</a:t>
            </a:r>
          </a:p>
          <a:p>
            <a:r>
              <a:rPr lang="ru-RU" sz="3200">
                <a:latin typeface="Times New Roman" panose="02020603050405020304" pitchFamily="18" charset="0"/>
                <a:cs typeface="Times New Roman" panose="02020603050405020304" pitchFamily="18" charset="0"/>
              </a:rPr>
              <a:t>Узнать, что относится к биотическим факторам.</a:t>
            </a:r>
          </a:p>
          <a:p>
            <a:r>
              <a:rPr lang="ru-RU" sz="3200">
                <a:latin typeface="Times New Roman" panose="02020603050405020304" pitchFamily="18" charset="0"/>
                <a:cs typeface="Times New Roman" panose="02020603050405020304" pitchFamily="18" charset="0"/>
              </a:rPr>
              <a:t>Узнать, что относится к абиотическим факторам.</a:t>
            </a:r>
          </a:p>
          <a:p>
            <a:r>
              <a:rPr lang="ru-RU" sz="3200">
                <a:latin typeface="Times New Roman" panose="02020603050405020304" pitchFamily="18" charset="0"/>
                <a:cs typeface="Times New Roman" panose="02020603050405020304" pitchFamily="18" charset="0"/>
              </a:rPr>
              <a:t>Определить, что такое цепь питания.</a:t>
            </a:r>
          </a:p>
          <a:p>
            <a:r>
              <a:rPr lang="ru-RU" sz="3200">
                <a:latin typeface="Times New Roman" panose="02020603050405020304" pitchFamily="18" charset="0"/>
                <a:cs typeface="Times New Roman" panose="02020603050405020304" pitchFamily="18" charset="0"/>
              </a:rPr>
              <a:t>Написать, какие бывают типы связей между организмами.</a:t>
            </a:r>
          </a:p>
        </p:txBody>
      </p:sp>
    </p:spTree>
    <p:extLst>
      <p:ext uri="{BB962C8B-B14F-4D97-AF65-F5344CB8AC3E}">
        <p14:creationId xmlns:p14="http://schemas.microsoft.com/office/powerpoint/2010/main" val="1784695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C144A6-1B9E-F441-0007-FF61B40A0916}"/>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Биотические факторы-</a:t>
            </a:r>
          </a:p>
        </p:txBody>
      </p:sp>
      <p:sp>
        <p:nvSpPr>
          <p:cNvPr id="3" name="Объект 2">
            <a:extLst>
              <a:ext uri="{FF2B5EF4-FFF2-40B4-BE49-F238E27FC236}">
                <a16:creationId xmlns:a16="http://schemas.microsoft.com/office/drawing/2014/main" id="{843413E5-9696-5325-AC22-825A3F95CBD4}"/>
              </a:ext>
            </a:extLst>
          </p:cNvPr>
          <p:cNvSpPr>
            <a:spLocks noGrp="1"/>
          </p:cNvSpPr>
          <p:nvPr>
            <p:ph idx="1"/>
          </p:nvPr>
        </p:nvSpPr>
        <p:spPr/>
        <p:txBody>
          <a:bodyPr>
            <a:normAutofit/>
          </a:bodyPr>
          <a:lstStyle/>
          <a:p>
            <a:pPr marL="0" indent="0">
              <a:buNone/>
            </a:pPr>
            <a:r>
              <a:rPr lang="ru-RU" sz="4000" b="0" i="1">
                <a:solidFill>
                  <a:srgbClr val="000000"/>
                </a:solidFill>
                <a:effectLst/>
                <a:latin typeface="Times New Roman" panose="02020603050405020304" pitchFamily="18" charset="0"/>
                <a:cs typeface="Times New Roman" panose="02020603050405020304" pitchFamily="18" charset="0"/>
              </a:rPr>
              <a:t>совокупность прямых или косвенных воздействий неорганической среды на живые организмы</a:t>
            </a:r>
            <a:endParaRPr lang="ru-RU" sz="4000" i="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9268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6E73A5-E718-E658-67EF-DC2B2D57207C}"/>
              </a:ext>
            </a:extLst>
          </p:cNvPr>
          <p:cNvSpPr>
            <a:spLocks noGrp="1"/>
          </p:cNvSpPr>
          <p:nvPr>
            <p:ph type="title"/>
          </p:nvPr>
        </p:nvSpPr>
        <p:spPr>
          <a:xfrm>
            <a:off x="1973327" y="390135"/>
            <a:ext cx="8245345" cy="1834741"/>
          </a:xfrm>
        </p:spPr>
        <p:txBody>
          <a:bodyPr>
            <a:normAutofit fontScale="90000"/>
          </a:bodyPr>
          <a:lstStyle/>
          <a:p>
            <a:pPr algn="ctr"/>
            <a:r>
              <a:rPr lang="ru-RU" sz="5400" b="1">
                <a:latin typeface="Times New Roman" panose="02020603050405020304" pitchFamily="18" charset="0"/>
                <a:cs typeface="Times New Roman" panose="02020603050405020304" pitchFamily="18" charset="0"/>
              </a:rPr>
              <a:t>Абиотические факторы</a:t>
            </a:r>
          </a:p>
        </p:txBody>
      </p:sp>
      <p:sp>
        <p:nvSpPr>
          <p:cNvPr id="3" name="Объект 2">
            <a:extLst>
              <a:ext uri="{FF2B5EF4-FFF2-40B4-BE49-F238E27FC236}">
                <a16:creationId xmlns:a16="http://schemas.microsoft.com/office/drawing/2014/main" id="{D17ADCFC-318F-A4A0-F571-BDC1FB0D82CE}"/>
              </a:ext>
            </a:extLst>
          </p:cNvPr>
          <p:cNvSpPr>
            <a:spLocks noGrp="1"/>
          </p:cNvSpPr>
          <p:nvPr>
            <p:ph idx="1"/>
          </p:nvPr>
        </p:nvSpPr>
        <p:spPr>
          <a:xfrm>
            <a:off x="838199" y="4502812"/>
            <a:ext cx="10515600" cy="4351338"/>
          </a:xfrm>
        </p:spPr>
        <p:txBody>
          <a:bodyPr/>
          <a:lstStyle/>
          <a:p>
            <a:pPr marL="0" indent="0">
              <a:buNone/>
            </a:pPr>
            <a:r>
              <a:rPr lang="ru-RU" sz="4000">
                <a:solidFill>
                  <a:schemeClr val="accent1">
                    <a:lumMod val="75000"/>
                  </a:schemeClr>
                </a:solidFill>
                <a:latin typeface="Times New Roman" panose="02020603050405020304" pitchFamily="18" charset="0"/>
                <a:cs typeface="Times New Roman" panose="02020603050405020304" pitchFamily="18" charset="0"/>
              </a:rPr>
              <a:t>Температура                                   Влажность                         </a:t>
            </a:r>
          </a:p>
          <a:p>
            <a:pPr marL="0" indent="0">
              <a:buNone/>
            </a:pPr>
            <a:endParaRPr lang="ru-RU" sz="4000">
              <a:solidFill>
                <a:schemeClr val="accent1">
                  <a:lumMod val="75000"/>
                </a:schemeClr>
              </a:solidFill>
              <a:latin typeface="Times New Roman" panose="02020603050405020304" pitchFamily="18" charset="0"/>
              <a:cs typeface="Times New Roman" panose="02020603050405020304" pitchFamily="18" charset="0"/>
            </a:endParaRPr>
          </a:p>
          <a:p>
            <a:pPr marL="0" indent="0">
              <a:buNone/>
            </a:pPr>
            <a:r>
              <a:rPr lang="ru-RU" sz="4000">
                <a:solidFill>
                  <a:schemeClr val="accent1">
                    <a:lumMod val="75000"/>
                  </a:schemeClr>
                </a:solidFill>
                <a:latin typeface="Times New Roman" panose="02020603050405020304" pitchFamily="18" charset="0"/>
                <a:cs typeface="Times New Roman" panose="02020603050405020304" pitchFamily="18" charset="0"/>
              </a:rPr>
              <a:t>                                     Свет</a:t>
            </a:r>
          </a:p>
          <a:p>
            <a:endParaRPr lang="ru-RU"/>
          </a:p>
          <a:p>
            <a:pPr marL="0" indent="0">
              <a:buNone/>
            </a:pPr>
            <a:endParaRPr lang="ru-RU"/>
          </a:p>
        </p:txBody>
      </p:sp>
      <p:cxnSp>
        <p:nvCxnSpPr>
          <p:cNvPr id="4" name="Прямая со стрелкой 3">
            <a:extLst>
              <a:ext uri="{FF2B5EF4-FFF2-40B4-BE49-F238E27FC236}">
                <a16:creationId xmlns:a16="http://schemas.microsoft.com/office/drawing/2014/main" id="{6A4997CA-783E-CA23-2693-A33306883D6A}"/>
              </a:ext>
            </a:extLst>
          </p:cNvPr>
          <p:cNvCxnSpPr>
            <a:cxnSpLocks/>
          </p:cNvCxnSpPr>
          <p:nvPr/>
        </p:nvCxnSpPr>
        <p:spPr>
          <a:xfrm>
            <a:off x="7573953" y="2334286"/>
            <a:ext cx="2301893" cy="205911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 name="Прямая со стрелкой 5">
            <a:extLst>
              <a:ext uri="{FF2B5EF4-FFF2-40B4-BE49-F238E27FC236}">
                <a16:creationId xmlns:a16="http://schemas.microsoft.com/office/drawing/2014/main" id="{00492D67-54FC-B19F-B8A1-1A9C3ED23C79}"/>
              </a:ext>
            </a:extLst>
          </p:cNvPr>
          <p:cNvCxnSpPr>
            <a:cxnSpLocks/>
          </p:cNvCxnSpPr>
          <p:nvPr/>
        </p:nvCxnSpPr>
        <p:spPr>
          <a:xfrm>
            <a:off x="5892256" y="2569375"/>
            <a:ext cx="203743" cy="314146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Прямая со стрелкой 9">
            <a:extLst>
              <a:ext uri="{FF2B5EF4-FFF2-40B4-BE49-F238E27FC236}">
                <a16:creationId xmlns:a16="http://schemas.microsoft.com/office/drawing/2014/main" id="{DF1F6417-1BC1-1AF5-7507-14F9BA8921F1}"/>
              </a:ext>
            </a:extLst>
          </p:cNvPr>
          <p:cNvCxnSpPr>
            <a:cxnSpLocks/>
          </p:cNvCxnSpPr>
          <p:nvPr/>
        </p:nvCxnSpPr>
        <p:spPr>
          <a:xfrm flipH="1">
            <a:off x="1748118" y="2546412"/>
            <a:ext cx="2029283" cy="208671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52789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619F91-C5BE-2409-220A-58BAAFA98FBF}"/>
              </a:ext>
            </a:extLst>
          </p:cNvPr>
          <p:cNvSpPr>
            <a:spLocks noGrp="1"/>
          </p:cNvSpPr>
          <p:nvPr>
            <p:ph type="title"/>
          </p:nvPr>
        </p:nvSpPr>
        <p:spPr>
          <a:xfrm>
            <a:off x="838200" y="306483"/>
            <a:ext cx="10515600" cy="1447457"/>
          </a:xfrm>
        </p:spPr>
        <p:txBody>
          <a:bodyPr/>
          <a:lstStyle/>
          <a:p>
            <a:r>
              <a:rPr lang="ru-RU" b="1">
                <a:latin typeface="Times New Roman" panose="02020603050405020304" pitchFamily="18" charset="0"/>
                <a:cs typeface="Times New Roman" panose="02020603050405020304" pitchFamily="18" charset="0"/>
              </a:rPr>
              <a:t>Температура</a:t>
            </a:r>
          </a:p>
        </p:txBody>
      </p:sp>
      <p:pic>
        <p:nvPicPr>
          <p:cNvPr id="4" name="Рисунок 4">
            <a:extLst>
              <a:ext uri="{FF2B5EF4-FFF2-40B4-BE49-F238E27FC236}">
                <a16:creationId xmlns:a16="http://schemas.microsoft.com/office/drawing/2014/main" id="{FD778970-C2B8-7184-81FD-302F4EECEDE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37957" y="2094566"/>
            <a:ext cx="5093691" cy="4351338"/>
          </a:xfrm>
        </p:spPr>
      </p:pic>
      <p:sp>
        <p:nvSpPr>
          <p:cNvPr id="6" name="TextBox 5">
            <a:extLst>
              <a:ext uri="{FF2B5EF4-FFF2-40B4-BE49-F238E27FC236}">
                <a16:creationId xmlns:a16="http://schemas.microsoft.com/office/drawing/2014/main" id="{C8246AE9-BDF9-1655-516A-576812F13018}"/>
              </a:ext>
            </a:extLst>
          </p:cNvPr>
          <p:cNvSpPr txBox="1"/>
          <p:nvPr/>
        </p:nvSpPr>
        <p:spPr>
          <a:xfrm>
            <a:off x="207662" y="1823411"/>
            <a:ext cx="6650338" cy="4893647"/>
          </a:xfrm>
          <a:prstGeom prst="rect">
            <a:avLst/>
          </a:prstGeom>
          <a:noFill/>
        </p:spPr>
        <p:txBody>
          <a:bodyPr wrap="square">
            <a:spAutoFit/>
          </a:bodyPr>
          <a:lstStyle/>
          <a:p>
            <a:r>
              <a:rPr lang="ru-RU" sz="2400">
                <a:latin typeface="+mj-lt"/>
              </a:rPr>
              <a:t>В </a:t>
            </a:r>
            <a:r>
              <a:rPr lang="ru-RU" sz="2400">
                <a:latin typeface="Times New Roman" panose="02020603050405020304" pitchFamily="18" charset="0"/>
                <a:cs typeface="Times New Roman" panose="02020603050405020304" pitchFamily="18" charset="0"/>
              </a:rPr>
              <a:t>природе температура непостоянна. Поэтому многие виды животных могут существовать в экстремальных условиях.</a:t>
            </a:r>
          </a:p>
          <a:p>
            <a:r>
              <a:rPr lang="ru-RU" sz="2400">
                <a:latin typeface="Times New Roman" panose="02020603050405020304" pitchFamily="18" charset="0"/>
                <a:cs typeface="Times New Roman" panose="02020603050405020304" pitchFamily="18" charset="0"/>
              </a:rPr>
              <a:t>Различают теплокровные и холоднокровные организмы.</a:t>
            </a:r>
          </a:p>
          <a:p>
            <a:r>
              <a:rPr lang="ru-RU" sz="2400">
                <a:latin typeface="Times New Roman" panose="02020603050405020304" pitchFamily="18" charset="0"/>
                <a:cs typeface="Times New Roman" panose="02020603050405020304" pitchFamily="18" charset="0"/>
              </a:rPr>
              <a:t>Для холоднокровных организмов опасны резкие колебания температуры. От нее зависит процесс обмена веществ.</a:t>
            </a:r>
          </a:p>
          <a:p>
            <a:r>
              <a:rPr lang="ru-RU" sz="2400">
                <a:latin typeface="Times New Roman" panose="02020603050405020304" pitchFamily="18" charset="0"/>
                <a:cs typeface="Times New Roman" panose="02020603050405020304" pitchFamily="18" charset="0"/>
              </a:rPr>
              <a:t>Теплокровные организмы лучше переносят колебания температуры. Обмен вещест не зависит от условий окружающей среды. Для регулирования температуры у них есть специальные органы, например, уши у слонов.</a:t>
            </a:r>
          </a:p>
        </p:txBody>
      </p:sp>
    </p:spTree>
    <p:extLst>
      <p:ext uri="{BB962C8B-B14F-4D97-AF65-F5344CB8AC3E}">
        <p14:creationId xmlns:p14="http://schemas.microsoft.com/office/powerpoint/2010/main" val="1611653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B8DBB4-22DB-BBF6-8596-478ACA24689B}"/>
              </a:ext>
            </a:extLst>
          </p:cNvPr>
          <p:cNvSpPr>
            <a:spLocks noGrp="1"/>
          </p:cNvSpPr>
          <p:nvPr>
            <p:ph type="title"/>
          </p:nvPr>
        </p:nvSpPr>
        <p:spPr>
          <a:xfrm>
            <a:off x="838200" y="150464"/>
            <a:ext cx="10515600" cy="1325563"/>
          </a:xfrm>
        </p:spPr>
        <p:txBody>
          <a:bodyPr/>
          <a:lstStyle/>
          <a:p>
            <a:r>
              <a:rPr lang="ru-RU" b="1">
                <a:latin typeface="Times New Roman" panose="02020603050405020304" pitchFamily="18" charset="0"/>
                <a:cs typeface="Times New Roman" panose="02020603050405020304" pitchFamily="18" charset="0"/>
              </a:rPr>
              <a:t>Свет</a:t>
            </a:r>
          </a:p>
        </p:txBody>
      </p:sp>
      <p:pic>
        <p:nvPicPr>
          <p:cNvPr id="4" name="Рисунок 4">
            <a:extLst>
              <a:ext uri="{FF2B5EF4-FFF2-40B4-BE49-F238E27FC236}">
                <a16:creationId xmlns:a16="http://schemas.microsoft.com/office/drawing/2014/main" id="{2AA01672-3D91-E2DF-4544-7FF3999782E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67197" y="1742316"/>
            <a:ext cx="4089124" cy="4724497"/>
          </a:xfrm>
        </p:spPr>
      </p:pic>
      <p:sp>
        <p:nvSpPr>
          <p:cNvPr id="5" name="TextBox 4">
            <a:extLst>
              <a:ext uri="{FF2B5EF4-FFF2-40B4-BE49-F238E27FC236}">
                <a16:creationId xmlns:a16="http://schemas.microsoft.com/office/drawing/2014/main" id="{3DA46DBC-8BA3-2176-AF8C-559722457C5B}"/>
              </a:ext>
            </a:extLst>
          </p:cNvPr>
          <p:cNvSpPr txBox="1"/>
          <p:nvPr/>
        </p:nvSpPr>
        <p:spPr>
          <a:xfrm>
            <a:off x="838200" y="2396404"/>
            <a:ext cx="6393465" cy="3416320"/>
          </a:xfrm>
          <a:prstGeom prst="rect">
            <a:avLst/>
          </a:prstGeom>
          <a:noFill/>
        </p:spPr>
        <p:txBody>
          <a:bodyPr wrap="square" rtlCol="0">
            <a:spAutoFit/>
          </a:bodyPr>
          <a:lstStyle/>
          <a:p>
            <a:pPr algn="l"/>
            <a:r>
              <a:rPr lang="ru-RU" sz="2400">
                <a:latin typeface="Times New Roman" panose="02020603050405020304" pitchFamily="18" charset="0"/>
                <a:cs typeface="Times New Roman" panose="02020603050405020304" pitchFamily="18" charset="0"/>
              </a:rPr>
              <a:t>Благодаря свету на земле существует жизнь. Его небольшие дозы важны для организмов, под его воздействием вырабатывается витамин D. Благодаря свету идёт фотосинтез у растений. Они разделяются на тенелюбивые и светолюбивые. Важную роль в регуляции активности живых организмов имеет фотопериод. Инфракрасное излучение даёт 45% лучистой энергии.</a:t>
            </a:r>
          </a:p>
        </p:txBody>
      </p:sp>
    </p:spTree>
    <p:extLst>
      <p:ext uri="{BB962C8B-B14F-4D97-AF65-F5344CB8AC3E}">
        <p14:creationId xmlns:p14="http://schemas.microsoft.com/office/powerpoint/2010/main" val="3213918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50D56B-BEEE-8BE8-5F0D-5BDFD5790194}"/>
              </a:ext>
            </a:extLst>
          </p:cNvPr>
          <p:cNvSpPr>
            <a:spLocks noGrp="1"/>
          </p:cNvSpPr>
          <p:nvPr>
            <p:ph type="title"/>
          </p:nvPr>
        </p:nvSpPr>
        <p:spPr>
          <a:xfrm>
            <a:off x="838200" y="250018"/>
            <a:ext cx="10515600" cy="1325563"/>
          </a:xfrm>
        </p:spPr>
        <p:txBody>
          <a:bodyPr/>
          <a:lstStyle/>
          <a:p>
            <a:r>
              <a:rPr lang="ru-RU" b="1">
                <a:latin typeface="Times New Roman" panose="02020603050405020304" pitchFamily="18" charset="0"/>
                <a:cs typeface="Times New Roman" panose="02020603050405020304" pitchFamily="18" charset="0"/>
              </a:rPr>
              <a:t>Влажность</a:t>
            </a:r>
          </a:p>
        </p:txBody>
      </p:sp>
      <p:pic>
        <p:nvPicPr>
          <p:cNvPr id="4" name="Рисунок 4">
            <a:extLst>
              <a:ext uri="{FF2B5EF4-FFF2-40B4-BE49-F238E27FC236}">
                <a16:creationId xmlns:a16="http://schemas.microsoft.com/office/drawing/2014/main" id="{469D639E-5C13-EA20-5086-E2C8AEC4062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09688" y="1907037"/>
            <a:ext cx="3605287" cy="4279304"/>
          </a:xfrm>
        </p:spPr>
      </p:pic>
      <p:sp>
        <p:nvSpPr>
          <p:cNvPr id="5" name="TextBox 4">
            <a:extLst>
              <a:ext uri="{FF2B5EF4-FFF2-40B4-BE49-F238E27FC236}">
                <a16:creationId xmlns:a16="http://schemas.microsoft.com/office/drawing/2014/main" id="{871B4241-3305-B79B-635A-120A3B3D6BE7}"/>
              </a:ext>
            </a:extLst>
          </p:cNvPr>
          <p:cNvSpPr txBox="1"/>
          <p:nvPr/>
        </p:nvSpPr>
        <p:spPr>
          <a:xfrm>
            <a:off x="492910" y="2153863"/>
            <a:ext cx="7178806" cy="3785652"/>
          </a:xfrm>
          <a:prstGeom prst="rect">
            <a:avLst/>
          </a:prstGeom>
          <a:noFill/>
        </p:spPr>
        <p:txBody>
          <a:bodyPr wrap="square" rtlCol="0">
            <a:spAutoFit/>
          </a:bodyPr>
          <a:lstStyle/>
          <a:p>
            <a:pPr algn="l"/>
            <a:r>
              <a:rPr lang="ru-RU" sz="2400">
                <a:latin typeface="Times New Roman" panose="02020603050405020304" pitchFamily="18" charset="0"/>
                <a:cs typeface="Times New Roman" panose="02020603050405020304" pitchFamily="18" charset="0"/>
              </a:rPr>
              <a:t>Вода – важный компонент в клетке. Без нее не будет идти химические реакции в организме. В зависимости от ее количества меняется видовой состав растительного сообщества. В природе существует суточное колебание влажности воздуха. У растений, живущих в области недостатка воды, существуют специальные приспособления для ее накопления и добычи. У животных тоже существуют такие приспособления. Например, источником воды у них служит жир, накапливаемый в организме.</a:t>
            </a:r>
          </a:p>
        </p:txBody>
      </p:sp>
    </p:spTree>
    <p:extLst>
      <p:ext uri="{BB962C8B-B14F-4D97-AF65-F5344CB8AC3E}">
        <p14:creationId xmlns:p14="http://schemas.microsoft.com/office/powerpoint/2010/main" val="1934435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AF47C6-F243-B10F-30B9-4E349F7D89B9}"/>
              </a:ext>
            </a:extLst>
          </p:cNvPr>
          <p:cNvSpPr>
            <a:spLocks noGrp="1"/>
          </p:cNvSpPr>
          <p:nvPr>
            <p:ph type="title"/>
          </p:nvPr>
        </p:nvSpPr>
        <p:spPr/>
        <p:txBody>
          <a:bodyPr/>
          <a:lstStyle/>
          <a:p>
            <a:r>
              <a:rPr lang="ru-RU" b="1">
                <a:latin typeface="Times New Roman" panose="02020603050405020304" pitchFamily="18" charset="0"/>
                <a:cs typeface="Times New Roman" panose="02020603050405020304" pitchFamily="18" charset="0"/>
              </a:rPr>
              <a:t>Биотические факторы-</a:t>
            </a:r>
          </a:p>
        </p:txBody>
      </p:sp>
      <p:sp>
        <p:nvSpPr>
          <p:cNvPr id="3" name="Объект 2">
            <a:extLst>
              <a:ext uri="{FF2B5EF4-FFF2-40B4-BE49-F238E27FC236}">
                <a16:creationId xmlns:a16="http://schemas.microsoft.com/office/drawing/2014/main" id="{A4DFE4D9-C9C9-BE41-E09F-0875616D7FD9}"/>
              </a:ext>
            </a:extLst>
          </p:cNvPr>
          <p:cNvSpPr>
            <a:spLocks noGrp="1"/>
          </p:cNvSpPr>
          <p:nvPr>
            <p:ph idx="1"/>
          </p:nvPr>
        </p:nvSpPr>
        <p:spPr/>
        <p:txBody>
          <a:bodyPr>
            <a:normAutofit/>
          </a:bodyPr>
          <a:lstStyle/>
          <a:p>
            <a:pPr marL="0" indent="0">
              <a:buNone/>
            </a:pPr>
            <a:r>
              <a:rPr lang="ru-RU" sz="4000" b="0" i="1">
                <a:solidFill>
                  <a:srgbClr val="000000"/>
                </a:solidFill>
                <a:effectLst/>
                <a:latin typeface="Times New Roman" panose="02020603050405020304" pitchFamily="18" charset="0"/>
                <a:cs typeface="Times New Roman" panose="02020603050405020304" pitchFamily="18" charset="0"/>
              </a:rPr>
              <a:t>формы воздействия организмов друг на друга, как внутри вида, так и между различными видами.</a:t>
            </a:r>
            <a:endParaRPr lang="ru-RU" sz="4000" i="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3888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14B1E5-B6B4-881B-DF23-EB765E83EF7B}"/>
              </a:ext>
            </a:extLst>
          </p:cNvPr>
          <p:cNvSpPr>
            <a:spLocks noGrp="1"/>
          </p:cNvSpPr>
          <p:nvPr>
            <p:ph type="title"/>
          </p:nvPr>
        </p:nvSpPr>
        <p:spPr>
          <a:xfrm>
            <a:off x="728178" y="238298"/>
            <a:ext cx="10515600" cy="1325563"/>
          </a:xfrm>
        </p:spPr>
        <p:txBody>
          <a:bodyPr/>
          <a:lstStyle/>
          <a:p>
            <a:r>
              <a:rPr lang="ru-RU" b="1">
                <a:latin typeface="Times New Roman" panose="02020603050405020304" pitchFamily="18" charset="0"/>
                <a:cs typeface="Times New Roman" panose="02020603050405020304" pitchFamily="18" charset="0"/>
              </a:rPr>
              <a:t>Видовое разнообразие биоцинозов</a:t>
            </a:r>
          </a:p>
        </p:txBody>
      </p:sp>
      <p:sp>
        <p:nvSpPr>
          <p:cNvPr id="3" name="Объект 2">
            <a:extLst>
              <a:ext uri="{FF2B5EF4-FFF2-40B4-BE49-F238E27FC236}">
                <a16:creationId xmlns:a16="http://schemas.microsoft.com/office/drawing/2014/main" id="{80E8CED8-E5DC-4343-AD79-F5B1878BBC96}"/>
              </a:ext>
            </a:extLst>
          </p:cNvPr>
          <p:cNvSpPr>
            <a:spLocks noGrp="1"/>
          </p:cNvSpPr>
          <p:nvPr>
            <p:ph idx="1"/>
          </p:nvPr>
        </p:nvSpPr>
        <p:spPr>
          <a:xfrm>
            <a:off x="165847" y="1563861"/>
            <a:ext cx="6533233" cy="4351338"/>
          </a:xfrm>
        </p:spPr>
        <p:txBody>
          <a:bodyPr>
            <a:normAutofit fontScale="92500" lnSpcReduction="10000"/>
          </a:bodyPr>
          <a:lstStyle/>
          <a:p>
            <a:pPr marL="0" indent="0">
              <a:buNone/>
            </a:pPr>
            <a:r>
              <a:rPr lang="ru-RU" sz="2400">
                <a:latin typeface="Times New Roman" panose="02020603050405020304" pitchFamily="18" charset="0"/>
                <a:cs typeface="Times New Roman" panose="02020603050405020304" pitchFamily="18" charset="0"/>
              </a:rPr>
              <a:t>Живые организмы живут в окружении други и вступают с ними во взаимодействия. Перечень всех видов, обитающих в биоценозе, даёт представление о видовом разнообразии. В него также входят организмы разного уровня эволюционного развития. Их взаимоотношения определяется пищевыми потребностями. Например, одноклеточные водоросли служат пищей для низших ракообразных, те поедаются более крупными рыбами. Растения поедаются растительноядными рыбами, тех же поедают хищники. Таким образом, пищевые отношения служат регулятором численности видов, входящих в биоциноз.</a:t>
            </a:r>
          </a:p>
        </p:txBody>
      </p:sp>
      <p:pic>
        <p:nvPicPr>
          <p:cNvPr id="4" name="Рисунок 4">
            <a:extLst>
              <a:ext uri="{FF2B5EF4-FFF2-40B4-BE49-F238E27FC236}">
                <a16:creationId xmlns:a16="http://schemas.microsoft.com/office/drawing/2014/main" id="{4BC06550-B89B-55C1-3210-7FAA591CEA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0225" y="2091676"/>
            <a:ext cx="4710899" cy="4203993"/>
          </a:xfrm>
          <a:prstGeom prst="rect">
            <a:avLst/>
          </a:prstGeom>
        </p:spPr>
      </p:pic>
    </p:spTree>
    <p:extLst>
      <p:ext uri="{BB962C8B-B14F-4D97-AF65-F5344CB8AC3E}">
        <p14:creationId xmlns:p14="http://schemas.microsoft.com/office/powerpoint/2010/main" val="31987111"/>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Широкоэкранный</PresentationFormat>
  <Slides>18</Slides>
  <Notes>0</Notes>
  <HiddenSlides>0</HiddenSlide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Посылка</vt:lpstr>
      <vt:lpstr>Биотические и абиотические факторы среды.</vt:lpstr>
      <vt:lpstr>Цель: Определить важность биотических и абиотических факторов для организма.</vt:lpstr>
      <vt:lpstr>Биотические факторы-</vt:lpstr>
      <vt:lpstr>Абиотические факторы</vt:lpstr>
      <vt:lpstr>Температура</vt:lpstr>
      <vt:lpstr>Свет</vt:lpstr>
      <vt:lpstr>Влажность</vt:lpstr>
      <vt:lpstr>Биотические факторы-</vt:lpstr>
      <vt:lpstr>Видовое разнообразие биоцинозов</vt:lpstr>
      <vt:lpstr>Структура биоцинозов</vt:lpstr>
      <vt:lpstr>Цепи питания -</vt:lpstr>
      <vt:lpstr>Правило экологической ппирамиды</vt:lpstr>
      <vt:lpstr>Виды экологической пирамиды</vt:lpstr>
      <vt:lpstr>Виды экологической пирамиды</vt:lpstr>
      <vt:lpstr>Виды экологической пирамиды</vt:lpstr>
      <vt:lpstr>Типы отношения в биоцинозе</vt:lpstr>
      <vt:lpstr>Вывод:</vt:lpstr>
      <vt:lpstr>Источники информации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Биотические и абиотические факторы среды.</dc:title>
  <dc:creator>Кирилл Кулагин</dc:creator>
  <cp:lastModifiedBy>Кирилл Кулагин</cp:lastModifiedBy>
  <cp:revision>2</cp:revision>
  <dcterms:created xsi:type="dcterms:W3CDTF">2022-05-20T04:04:42Z</dcterms:created>
  <dcterms:modified xsi:type="dcterms:W3CDTF">2022-05-20T06:29:52Z</dcterms:modified>
</cp:coreProperties>
</file>