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63" r:id="rId4"/>
    <p:sldId id="258" r:id="rId5"/>
    <p:sldId id="260" r:id="rId6"/>
    <p:sldId id="261" r:id="rId7"/>
    <p:sldId id="262" r:id="rId8"/>
    <p:sldId id="270" r:id="rId9"/>
    <p:sldId id="265" r:id="rId10"/>
    <p:sldId id="268" r:id="rId11"/>
    <p:sldId id="269"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122" initials="1" lastIdx="1" clrIdx="0">
    <p:extLst>
      <p:ext uri="{19B8F6BF-5375-455C-9EA6-DF929625EA0E}">
        <p15:presenceInfo xmlns:p15="http://schemas.microsoft.com/office/powerpoint/2012/main" userId="122"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snapToGrid="0">
      <p:cViewPr varScale="1">
        <p:scale>
          <a:sx n="64" d="100"/>
          <a:sy n="64" d="100"/>
        </p:scale>
        <p:origin x="9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2918579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4235021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152933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3066146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51783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2470907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756299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4233008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112166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FA7574-A11D-4DFA-8380-0FC4B0057AD4}" type="datetimeFigureOut">
              <a:rPr lang="ru-RU" smtClean="0"/>
              <a:t>05.11.2019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2616868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BFA7574-A11D-4DFA-8380-0FC4B0057AD4}" type="datetimeFigureOut">
              <a:rPr lang="ru-RU" smtClean="0"/>
              <a:t>05.11.2019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4226998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BFA7574-A11D-4DFA-8380-0FC4B0057AD4}" type="datetimeFigureOut">
              <a:rPr lang="ru-RU" smtClean="0"/>
              <a:t>05.11.2019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105965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BFA7574-A11D-4DFA-8380-0FC4B0057AD4}" type="datetimeFigureOut">
              <a:rPr lang="ru-RU" smtClean="0"/>
              <a:t>05.11.2019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399866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FA7574-A11D-4DFA-8380-0FC4B0057AD4}" type="datetimeFigureOut">
              <a:rPr lang="ru-RU" smtClean="0"/>
              <a:t>05.11.2019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2494701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BFA7574-A11D-4DFA-8380-0FC4B0057AD4}" type="datetimeFigureOut">
              <a:rPr lang="ru-RU" smtClean="0"/>
              <a:t>05.11.2019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F2F1A0-777E-4638-848E-1AE26E91CBAB}" type="slidenum">
              <a:rPr lang="ru-RU" smtClean="0"/>
              <a:t>‹#›</a:t>
            </a:fld>
            <a:endParaRPr lang="ru-RU"/>
          </a:p>
        </p:txBody>
      </p:sp>
    </p:spTree>
    <p:extLst>
      <p:ext uri="{BB962C8B-B14F-4D97-AF65-F5344CB8AC3E}">
        <p14:creationId xmlns:p14="http://schemas.microsoft.com/office/powerpoint/2010/main" val="1751820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F2F1A0-777E-4638-848E-1AE26E91CBAB}" type="slidenum">
              <a:rPr lang="ru-RU" smtClean="0"/>
              <a:t>‹#›</a:t>
            </a:fld>
            <a:endParaRPr lang="ru-RU"/>
          </a:p>
        </p:txBody>
      </p:sp>
      <p:sp>
        <p:nvSpPr>
          <p:cNvPr id="5" name="Date Placeholder 4"/>
          <p:cNvSpPr>
            <a:spLocks noGrp="1"/>
          </p:cNvSpPr>
          <p:nvPr>
            <p:ph type="dt" sz="half" idx="10"/>
          </p:nvPr>
        </p:nvSpPr>
        <p:spPr/>
        <p:txBody>
          <a:bodyPr/>
          <a:lstStyle/>
          <a:p>
            <a:fld id="{4BFA7574-A11D-4DFA-8380-0FC4B0057AD4}" type="datetimeFigureOut">
              <a:rPr lang="ru-RU" smtClean="0"/>
              <a:t>05.11.2019</a:t>
            </a:fld>
            <a:endParaRPr lang="ru-RU"/>
          </a:p>
        </p:txBody>
      </p:sp>
    </p:spTree>
    <p:extLst>
      <p:ext uri="{BB962C8B-B14F-4D97-AF65-F5344CB8AC3E}">
        <p14:creationId xmlns:p14="http://schemas.microsoft.com/office/powerpoint/2010/main" val="1487071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FA7574-A11D-4DFA-8380-0FC4B0057AD4}" type="datetimeFigureOut">
              <a:rPr lang="ru-RU" smtClean="0"/>
              <a:t>05.11.2019</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6F2F1A0-777E-4638-848E-1AE26E91CBAB}" type="slidenum">
              <a:rPr lang="ru-RU" smtClean="0"/>
              <a:t>‹#›</a:t>
            </a:fld>
            <a:endParaRPr lang="ru-RU"/>
          </a:p>
        </p:txBody>
      </p:sp>
    </p:spTree>
    <p:extLst>
      <p:ext uri="{BB962C8B-B14F-4D97-AF65-F5344CB8AC3E}">
        <p14:creationId xmlns:p14="http://schemas.microsoft.com/office/powerpoint/2010/main" val="134963285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EEA4B3-80B3-4D66-A797-B6E1BE7B58F7}"/>
              </a:ext>
            </a:extLst>
          </p:cNvPr>
          <p:cNvSpPr>
            <a:spLocks noGrp="1"/>
          </p:cNvSpPr>
          <p:nvPr>
            <p:ph type="ctrTitle"/>
          </p:nvPr>
        </p:nvSpPr>
        <p:spPr>
          <a:xfrm>
            <a:off x="1507067" y="914400"/>
            <a:ext cx="7766936" cy="3136433"/>
          </a:xfrm>
        </p:spPr>
        <p:txBody>
          <a:bodyPr/>
          <a:lstStyle/>
          <a:p>
            <a:pPr algn="ctr"/>
            <a:br>
              <a:rPr lang="ru-RU"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МОУ Богородская СШ</a:t>
            </a:r>
            <a:br>
              <a:rPr lang="ru-RU" sz="3600" dirty="0">
                <a:latin typeface="Times New Roman" panose="02020603050405020304" pitchFamily="18" charset="0"/>
                <a:cs typeface="Times New Roman" panose="02020603050405020304" pitchFamily="18" charset="0"/>
              </a:rPr>
            </a:br>
            <a:br>
              <a:rPr lang="ru-RU" sz="3600" dirty="0">
                <a:latin typeface="Times New Roman" panose="02020603050405020304" pitchFamily="18" charset="0"/>
                <a:cs typeface="Times New Roman" panose="02020603050405020304" pitchFamily="18" charset="0"/>
              </a:rPr>
            </a:br>
            <a:br>
              <a:rPr lang="ru-RU" dirty="0">
                <a:latin typeface="Times New Roman" panose="02020603050405020304" pitchFamily="18" charset="0"/>
                <a:cs typeface="Times New Roman" panose="02020603050405020304" pitchFamily="18" charset="0"/>
              </a:rPr>
            </a:br>
            <a:r>
              <a:rPr lang="ru-RU" sz="6000" dirty="0">
                <a:latin typeface="Times New Roman" panose="02020603050405020304" pitchFamily="18" charset="0"/>
                <a:cs typeface="Times New Roman" panose="02020603050405020304" pitchFamily="18" charset="0"/>
              </a:rPr>
              <a:t>Борис Леонидович Пастернак</a:t>
            </a:r>
          </a:p>
        </p:txBody>
      </p:sp>
      <p:sp>
        <p:nvSpPr>
          <p:cNvPr id="3" name="Подзаголовок 2">
            <a:extLst>
              <a:ext uri="{FF2B5EF4-FFF2-40B4-BE49-F238E27FC236}">
                <a16:creationId xmlns:a16="http://schemas.microsoft.com/office/drawing/2014/main" id="{EA281FA8-B4D4-4C3E-B5FE-4B792175306F}"/>
              </a:ext>
            </a:extLst>
          </p:cNvPr>
          <p:cNvSpPr>
            <a:spLocks noGrp="1"/>
          </p:cNvSpPr>
          <p:nvPr>
            <p:ph type="subTitle" idx="1"/>
          </p:nvPr>
        </p:nvSpPr>
        <p:spPr>
          <a:xfrm>
            <a:off x="6907235" y="4536170"/>
            <a:ext cx="3080826" cy="1745056"/>
          </a:xfrm>
        </p:spPr>
        <p:txBody>
          <a:bodyPr>
            <a:normAutofit/>
          </a:bodyPr>
          <a:lstStyle/>
          <a:p>
            <a:r>
              <a:rPr lang="ru-RU" dirty="0">
                <a:solidFill>
                  <a:schemeClr val="accent2">
                    <a:lumMod val="75000"/>
                  </a:schemeClr>
                </a:solidFill>
                <a:latin typeface="Times New Roman" panose="02020603050405020304" pitchFamily="18" charset="0"/>
                <a:cs typeface="Times New Roman" panose="02020603050405020304" pitchFamily="18" charset="0"/>
              </a:rPr>
              <a:t>Выполнила ученица 8 класса: </a:t>
            </a:r>
            <a:r>
              <a:rPr lang="ru-RU" dirty="0" err="1">
                <a:solidFill>
                  <a:schemeClr val="accent2">
                    <a:lumMod val="75000"/>
                  </a:schemeClr>
                </a:solidFill>
                <a:latin typeface="Times New Roman" panose="02020603050405020304" pitchFamily="18" charset="0"/>
                <a:cs typeface="Times New Roman" panose="02020603050405020304" pitchFamily="18" charset="0"/>
              </a:rPr>
              <a:t>Купцова</a:t>
            </a:r>
            <a:r>
              <a:rPr lang="ru-RU" dirty="0">
                <a:solidFill>
                  <a:schemeClr val="accent2">
                    <a:lumMod val="75000"/>
                  </a:schemeClr>
                </a:solidFill>
                <a:latin typeface="Times New Roman" panose="02020603050405020304" pitchFamily="18" charset="0"/>
                <a:cs typeface="Times New Roman" panose="02020603050405020304" pitchFamily="18" charset="0"/>
              </a:rPr>
              <a:t> Дарья.</a:t>
            </a:r>
          </a:p>
          <a:p>
            <a:r>
              <a:rPr lang="ru-RU" dirty="0">
                <a:solidFill>
                  <a:schemeClr val="accent2">
                    <a:lumMod val="75000"/>
                  </a:schemeClr>
                </a:solidFill>
                <a:latin typeface="Times New Roman" panose="02020603050405020304" pitchFamily="18" charset="0"/>
                <a:cs typeface="Times New Roman" panose="02020603050405020304" pitchFamily="18" charset="0"/>
              </a:rPr>
              <a:t>Руководитель: Дружинина М.Б</a:t>
            </a:r>
          </a:p>
          <a:p>
            <a:endParaRPr lang="ru-RU" dirty="0"/>
          </a:p>
        </p:txBody>
      </p:sp>
    </p:spTree>
    <p:extLst>
      <p:ext uri="{BB962C8B-B14F-4D97-AF65-F5344CB8AC3E}">
        <p14:creationId xmlns:p14="http://schemas.microsoft.com/office/powerpoint/2010/main" val="830364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49631C-5C92-4E18-BCB0-E05CAD80A6B3}"/>
              </a:ext>
            </a:extLst>
          </p:cNvPr>
          <p:cNvSpPr>
            <a:spLocks noGrp="1"/>
          </p:cNvSpPr>
          <p:nvPr>
            <p:ph type="title"/>
          </p:nvPr>
        </p:nvSpPr>
        <p:spPr/>
        <p:txBody>
          <a:bodyPr/>
          <a:lstStyle/>
          <a:p>
            <a:endParaRPr lang="ru-RU"/>
          </a:p>
        </p:txBody>
      </p:sp>
      <p:pic>
        <p:nvPicPr>
          <p:cNvPr id="6" name="Объект 5">
            <a:extLst>
              <a:ext uri="{FF2B5EF4-FFF2-40B4-BE49-F238E27FC236}">
                <a16:creationId xmlns:a16="http://schemas.microsoft.com/office/drawing/2014/main" id="{F77EDC69-B080-4A9F-91BD-1C73C09D6BB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76371" y="499360"/>
            <a:ext cx="3821992" cy="5527675"/>
          </a:xfrm>
        </p:spPr>
      </p:pic>
      <p:sp>
        <p:nvSpPr>
          <p:cNvPr id="4" name="Текст 3">
            <a:extLst>
              <a:ext uri="{FF2B5EF4-FFF2-40B4-BE49-F238E27FC236}">
                <a16:creationId xmlns:a16="http://schemas.microsoft.com/office/drawing/2014/main" id="{A146B4AD-D140-4591-B58B-CFF259821B57}"/>
              </a:ext>
            </a:extLst>
          </p:cNvPr>
          <p:cNvSpPr>
            <a:spLocks noGrp="1"/>
          </p:cNvSpPr>
          <p:nvPr>
            <p:ph type="body" sz="half" idx="2"/>
          </p:nvPr>
        </p:nvSpPr>
        <p:spPr>
          <a:xfrm>
            <a:off x="677334" y="149902"/>
            <a:ext cx="3854528" cy="5211617"/>
          </a:xfrm>
        </p:spPr>
        <p:txBody>
          <a:bodyPr>
            <a:noAutofit/>
          </a:bodyPr>
          <a:lstStyle/>
          <a:p>
            <a:r>
              <a:rPr lang="ru-RU" sz="1800" dirty="0">
                <a:latin typeface="Times New Roman" panose="02020603050405020304" pitchFamily="18" charset="0"/>
                <a:cs typeface="Times New Roman" panose="02020603050405020304" pitchFamily="18" charset="0"/>
              </a:rPr>
              <a:t>Первые стихи Пастернака появились в печати в 1913. Он вошел в литературную группу «Центрифуга», находившуюся в русле футуризма. Его первый сборник стихов </a:t>
            </a:r>
            <a:r>
              <a:rPr lang="ru-RU" sz="1800" i="1" dirty="0">
                <a:latin typeface="Times New Roman" panose="02020603050405020304" pitchFamily="18" charset="0"/>
                <a:cs typeface="Times New Roman" panose="02020603050405020304" pitchFamily="18" charset="0"/>
              </a:rPr>
              <a:t>Близнец в тучах</a:t>
            </a:r>
            <a:r>
              <a:rPr lang="ru-RU" sz="1800" dirty="0">
                <a:latin typeface="Times New Roman" panose="02020603050405020304" pitchFamily="18" charset="0"/>
                <a:cs typeface="Times New Roman" panose="02020603050405020304" pitchFamily="18" charset="0"/>
              </a:rPr>
              <a:t> (1914) издали Асеев и Бобров, большую часть стихотворений первого сборника Пастернак включил во второй – </a:t>
            </a:r>
            <a:r>
              <a:rPr lang="ru-RU" sz="1800" i="1" dirty="0">
                <a:latin typeface="Times New Roman" panose="02020603050405020304" pitchFamily="18" charset="0"/>
                <a:cs typeface="Times New Roman" panose="02020603050405020304" pitchFamily="18" charset="0"/>
              </a:rPr>
              <a:t>Поверх барьеров</a:t>
            </a:r>
            <a:r>
              <a:rPr lang="ru-RU" sz="1800" dirty="0">
                <a:latin typeface="Times New Roman" panose="02020603050405020304" pitchFamily="18" charset="0"/>
                <a:cs typeface="Times New Roman" panose="02020603050405020304" pitchFamily="18" charset="0"/>
              </a:rPr>
              <a:t> (1917). Наибольшее признание принес Пастернаку третий сборник стихов </a:t>
            </a:r>
            <a:r>
              <a:rPr lang="ru-RU" sz="1800" i="1" dirty="0">
                <a:latin typeface="Times New Roman" panose="02020603050405020304" pitchFamily="18" charset="0"/>
                <a:cs typeface="Times New Roman" panose="02020603050405020304" pitchFamily="18" charset="0"/>
              </a:rPr>
              <a:t>Сестра моя жизнь</a:t>
            </a:r>
            <a:r>
              <a:rPr lang="ru-RU" sz="1800" dirty="0">
                <a:latin typeface="Times New Roman" panose="02020603050405020304" pitchFamily="18" charset="0"/>
                <a:cs typeface="Times New Roman" panose="02020603050405020304" pitchFamily="18" charset="0"/>
              </a:rPr>
              <a:t> (1922), возникший летом 1917, но вдохновленный не политическими событиями, а переживаниями природы и любви. Следующий сборник его стихов – </a:t>
            </a:r>
            <a:r>
              <a:rPr lang="ru-RU" sz="1800" i="1" dirty="0">
                <a:latin typeface="Times New Roman" panose="02020603050405020304" pitchFamily="18" charset="0"/>
                <a:cs typeface="Times New Roman" panose="02020603050405020304" pitchFamily="18" charset="0"/>
              </a:rPr>
              <a:t>Темы и вариации</a:t>
            </a:r>
            <a:r>
              <a:rPr lang="ru-RU" sz="1800" dirty="0">
                <a:latin typeface="Times New Roman" panose="02020603050405020304" pitchFamily="18" charset="0"/>
                <a:cs typeface="Times New Roman" panose="02020603050405020304" pitchFamily="18" charset="0"/>
              </a:rPr>
              <a:t> (1923), после которого критики признали в нем «самого значительного из молодых поэтов послереволюционной России».</a:t>
            </a:r>
          </a:p>
        </p:txBody>
      </p:sp>
    </p:spTree>
    <p:extLst>
      <p:ext uri="{BB962C8B-B14F-4D97-AF65-F5344CB8AC3E}">
        <p14:creationId xmlns:p14="http://schemas.microsoft.com/office/powerpoint/2010/main" val="1238823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D4B783-5857-4322-A4D4-75AFECB8E917}"/>
              </a:ext>
            </a:extLst>
          </p:cNvPr>
          <p:cNvSpPr>
            <a:spLocks noGrp="1"/>
          </p:cNvSpPr>
          <p:nvPr>
            <p:ph type="title"/>
          </p:nvPr>
        </p:nvSpPr>
        <p:spPr>
          <a:xfrm>
            <a:off x="962147" y="668311"/>
            <a:ext cx="4719125" cy="5521377"/>
          </a:xfrm>
        </p:spPr>
        <p:txBody>
          <a:bodyPr>
            <a:normAutofit/>
          </a:bodyPr>
          <a:lstStyle/>
          <a:p>
            <a:r>
              <a:rPr lang="ru-RU" sz="2000" dirty="0">
                <a:solidFill>
                  <a:schemeClr val="tx1"/>
                </a:solidFill>
                <a:latin typeface="Times New Roman" panose="02020603050405020304" pitchFamily="18" charset="0"/>
                <a:cs typeface="Times New Roman" panose="02020603050405020304" pitchFamily="18" charset="0"/>
              </a:rPr>
              <a:t>С 1922 Пастернак публикует также прозу. Первый прозаический сборник </a:t>
            </a:r>
            <a:r>
              <a:rPr lang="ru-RU" sz="2000" i="1" dirty="0">
                <a:solidFill>
                  <a:schemeClr val="tx1"/>
                </a:solidFill>
                <a:latin typeface="Times New Roman" panose="02020603050405020304" pitchFamily="18" charset="0"/>
                <a:cs typeface="Times New Roman" panose="02020603050405020304" pitchFamily="18" charset="0"/>
              </a:rPr>
              <a:t>Рассказы</a:t>
            </a:r>
            <a:r>
              <a:rPr lang="ru-RU" sz="2000" dirty="0">
                <a:solidFill>
                  <a:schemeClr val="tx1"/>
                </a:solidFill>
                <a:latin typeface="Times New Roman" panose="02020603050405020304" pitchFamily="18" charset="0"/>
                <a:cs typeface="Times New Roman" panose="02020603050405020304" pitchFamily="18" charset="0"/>
              </a:rPr>
              <a:t> (1925) включает Детство Люверс, Письма</a:t>
            </a:r>
            <a:r>
              <a:rPr lang="ru-RU" sz="2000" i="1" dirty="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из</a:t>
            </a:r>
            <a:r>
              <a:rPr lang="ru-RU" sz="2000" i="1" dirty="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Тулы и Воздушные</a:t>
            </a:r>
            <a:r>
              <a:rPr lang="ru-RU" sz="2000" i="1" dirty="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пути. За ним с 1929 появляется первая автобиографическая повесть Пастернака, посвященная памяти Рильке, Охранная грамота (1931).</a:t>
            </a:r>
            <a:br>
              <a:rPr lang="ru-RU" sz="2000" dirty="0">
                <a:solidFill>
                  <a:schemeClr val="tx1"/>
                </a:solidFill>
                <a:latin typeface="Times New Roman" panose="02020603050405020304" pitchFamily="18" charset="0"/>
                <a:cs typeface="Times New Roman" panose="02020603050405020304" pitchFamily="18" charset="0"/>
              </a:rPr>
            </a:b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Во время Второй Мировой войны, когда несколько ослабилось давление на культуру, было позволено опубликовать два небольших новых сборника собственных стихов Пастернака. На ранних поездах (1943) и Земной простор (1945)</a:t>
            </a:r>
          </a:p>
        </p:txBody>
      </p:sp>
      <p:pic>
        <p:nvPicPr>
          <p:cNvPr id="4" name="Рисунок 3">
            <a:extLst>
              <a:ext uri="{FF2B5EF4-FFF2-40B4-BE49-F238E27FC236}">
                <a16:creationId xmlns:a16="http://schemas.microsoft.com/office/drawing/2014/main" id="{6A57AE37-B3C3-4097-AFBB-0CC6C09F80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1" y="668310"/>
            <a:ext cx="4007370" cy="5387715"/>
          </a:xfrm>
          <a:prstGeom prst="rect">
            <a:avLst/>
          </a:prstGeom>
        </p:spPr>
      </p:pic>
    </p:spTree>
    <p:extLst>
      <p:ext uri="{BB962C8B-B14F-4D97-AF65-F5344CB8AC3E}">
        <p14:creationId xmlns:p14="http://schemas.microsoft.com/office/powerpoint/2010/main" val="1666031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7EBEE4-DB4A-466A-8D43-5F5B09365973}"/>
              </a:ext>
            </a:extLst>
          </p:cNvPr>
          <p:cNvSpPr>
            <a:spLocks noGrp="1"/>
          </p:cNvSpPr>
          <p:nvPr>
            <p:ph type="title"/>
          </p:nvPr>
        </p:nvSpPr>
        <p:spPr>
          <a:xfrm>
            <a:off x="677334" y="407963"/>
            <a:ext cx="3854528" cy="872197"/>
          </a:xfrm>
        </p:spPr>
        <p:txBody>
          <a:bodyPr>
            <a:normAutofit/>
          </a:bodyPr>
          <a:lstStyle/>
          <a:p>
            <a:pPr algn="ctr"/>
            <a:r>
              <a:rPr lang="ru-RU" sz="3600" dirty="0">
                <a:latin typeface="Times New Roman" panose="02020603050405020304" pitchFamily="18" charset="0"/>
                <a:cs typeface="Times New Roman" panose="02020603050405020304" pitchFamily="18" charset="0"/>
              </a:rPr>
              <a:t>Вывод</a:t>
            </a:r>
          </a:p>
        </p:txBody>
      </p:sp>
      <p:pic>
        <p:nvPicPr>
          <p:cNvPr id="8" name="Объект 7">
            <a:extLst>
              <a:ext uri="{FF2B5EF4-FFF2-40B4-BE49-F238E27FC236}">
                <a16:creationId xmlns:a16="http://schemas.microsoft.com/office/drawing/2014/main" id="{0E86A5E0-733A-423F-AC8E-CF9E6094F7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30129" y="844061"/>
            <a:ext cx="3713871" cy="5211367"/>
          </a:xfrm>
        </p:spPr>
      </p:pic>
      <p:sp>
        <p:nvSpPr>
          <p:cNvPr id="4" name="Текст 3">
            <a:extLst>
              <a:ext uri="{FF2B5EF4-FFF2-40B4-BE49-F238E27FC236}">
                <a16:creationId xmlns:a16="http://schemas.microsoft.com/office/drawing/2014/main" id="{11704CAA-1F26-4A72-AB75-F33B25F722D4}"/>
              </a:ext>
            </a:extLst>
          </p:cNvPr>
          <p:cNvSpPr>
            <a:spLocks noGrp="1"/>
          </p:cNvSpPr>
          <p:nvPr>
            <p:ph type="body" sz="half" idx="2"/>
          </p:nvPr>
        </p:nvSpPr>
        <p:spPr>
          <a:xfrm>
            <a:off x="677334" y="1631853"/>
            <a:ext cx="3854528" cy="4409508"/>
          </a:xfrm>
        </p:spPr>
        <p:txBody>
          <a:bodyPr>
            <a:normAutofit fontScale="92500"/>
          </a:bodyPr>
          <a:lstStyle/>
          <a:p>
            <a:r>
              <a:rPr lang="ru-RU" sz="2400" dirty="0">
                <a:solidFill>
                  <a:schemeClr val="tx1">
                    <a:lumMod val="95000"/>
                    <a:lumOff val="5000"/>
                  </a:schemeClr>
                </a:solidFill>
                <a:latin typeface="Times New Roman" panose="02020603050405020304" pitchFamily="18" charset="0"/>
                <a:cs typeface="Times New Roman" panose="02020603050405020304" pitchFamily="18" charset="0"/>
              </a:rPr>
              <a:t>Пастернак Борис Леонидович (1890-1960) — русский писатель, поэт и прозаик </a:t>
            </a: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XX</a:t>
            </a:r>
            <a:r>
              <a:rPr lang="ru-RU" sz="2400" dirty="0">
                <a:solidFill>
                  <a:schemeClr val="tx1">
                    <a:lumMod val="95000"/>
                    <a:lumOff val="5000"/>
                  </a:schemeClr>
                </a:solidFill>
                <a:latin typeface="Times New Roman" panose="02020603050405020304" pitchFamily="18" charset="0"/>
                <a:cs typeface="Times New Roman" panose="02020603050405020304" pitchFamily="18" charset="0"/>
              </a:rPr>
              <a:t> века. Автор известного романа “Доктор Живаго”, множества переводов с других языков, сборников стихотворений, повестей, статей и эссе. Лауреат Нобелевской премии в области литературы.</a:t>
            </a:r>
            <a:br>
              <a:rPr lang="ru-RU" dirty="0"/>
            </a:br>
            <a:br>
              <a:rPr lang="ru-RU" dirty="0"/>
            </a:br>
            <a:endParaRPr lang="ru-RU" dirty="0"/>
          </a:p>
        </p:txBody>
      </p:sp>
    </p:spTree>
    <p:extLst>
      <p:ext uri="{BB962C8B-B14F-4D97-AF65-F5344CB8AC3E}">
        <p14:creationId xmlns:p14="http://schemas.microsoft.com/office/powerpoint/2010/main" val="1045624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640983-EFE9-478E-81B8-F6CFCEB3B5AE}"/>
              </a:ext>
            </a:extLst>
          </p:cNvPr>
          <p:cNvSpPr>
            <a:spLocks noGrp="1"/>
          </p:cNvSpPr>
          <p:nvPr>
            <p:ph type="title"/>
          </p:nvPr>
        </p:nvSpPr>
        <p:spPr/>
        <p:txBody>
          <a:bodyPr/>
          <a:lstStyle/>
          <a:p>
            <a:endParaRPr lang="ru-RU"/>
          </a:p>
        </p:txBody>
      </p:sp>
      <p:pic>
        <p:nvPicPr>
          <p:cNvPr id="5" name="Объект 4">
            <a:extLst>
              <a:ext uri="{FF2B5EF4-FFF2-40B4-BE49-F238E27FC236}">
                <a16:creationId xmlns:a16="http://schemas.microsoft.com/office/drawing/2014/main" id="{27497368-DC18-4331-B943-279BD124B5B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1681867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1AAB0A-9682-4FFB-968C-357D9E289591}"/>
              </a:ext>
            </a:extLst>
          </p:cNvPr>
          <p:cNvSpPr>
            <a:spLocks noGrp="1"/>
          </p:cNvSpPr>
          <p:nvPr>
            <p:ph type="title"/>
          </p:nvPr>
        </p:nvSpPr>
        <p:spPr>
          <a:xfrm>
            <a:off x="677335" y="295422"/>
            <a:ext cx="8596668" cy="1174730"/>
          </a:xfrm>
        </p:spPr>
        <p:txBody>
          <a:bodyPr>
            <a:normAutofit/>
          </a:bodyPr>
          <a:lstStyle/>
          <a:p>
            <a:pPr algn="ctr"/>
            <a:r>
              <a:rPr lang="ru-RU" sz="5400" dirty="0">
                <a:latin typeface="Times New Roman" panose="02020603050405020304" pitchFamily="18" charset="0"/>
                <a:cs typeface="Times New Roman" panose="02020603050405020304" pitchFamily="18" charset="0"/>
              </a:rPr>
              <a:t>План:</a:t>
            </a:r>
          </a:p>
        </p:txBody>
      </p:sp>
      <p:sp>
        <p:nvSpPr>
          <p:cNvPr id="3" name="Текст 2">
            <a:extLst>
              <a:ext uri="{FF2B5EF4-FFF2-40B4-BE49-F238E27FC236}">
                <a16:creationId xmlns:a16="http://schemas.microsoft.com/office/drawing/2014/main" id="{34AF3484-2B12-484F-AF02-D1E773BDAA37}"/>
              </a:ext>
            </a:extLst>
          </p:cNvPr>
          <p:cNvSpPr>
            <a:spLocks noGrp="1"/>
          </p:cNvSpPr>
          <p:nvPr>
            <p:ph type="body" idx="1"/>
          </p:nvPr>
        </p:nvSpPr>
        <p:spPr>
          <a:xfrm>
            <a:off x="677335" y="1730326"/>
            <a:ext cx="8596668" cy="4832252"/>
          </a:xfrm>
        </p:spPr>
        <p:txBody>
          <a:bodyPr/>
          <a:lstStyle/>
          <a:p>
            <a:r>
              <a:rPr lang="ru-RU" sz="3200" dirty="0">
                <a:solidFill>
                  <a:schemeClr val="accent1">
                    <a:lumMod val="75000"/>
                  </a:schemeClr>
                </a:solidFill>
                <a:latin typeface="Times New Roman" panose="02020603050405020304" pitchFamily="18" charset="0"/>
                <a:cs typeface="Times New Roman" panose="02020603050405020304" pitchFamily="18" charset="0"/>
              </a:rPr>
              <a:t>1. Биография</a:t>
            </a:r>
          </a:p>
          <a:p>
            <a:pPr marL="457200" indent="-457200">
              <a:buFont typeface="Arial" panose="020B0604020202020204" pitchFamily="34" charset="0"/>
              <a:buChar char="•"/>
            </a:pPr>
            <a:r>
              <a:rPr lang="ru-RU" sz="3200" dirty="0">
                <a:solidFill>
                  <a:schemeClr val="accent1">
                    <a:lumMod val="75000"/>
                  </a:schemeClr>
                </a:solidFill>
                <a:latin typeface="Times New Roman" panose="02020603050405020304" pitchFamily="18" charset="0"/>
                <a:cs typeface="Times New Roman" panose="02020603050405020304" pitchFamily="18" charset="0"/>
              </a:rPr>
              <a:t>Ранние годы</a:t>
            </a:r>
          </a:p>
          <a:p>
            <a:pPr marL="457200" indent="-457200">
              <a:buFont typeface="Arial" panose="020B0604020202020204" pitchFamily="34" charset="0"/>
              <a:buChar char="•"/>
            </a:pPr>
            <a:r>
              <a:rPr lang="ru-RU" sz="3200" dirty="0">
                <a:solidFill>
                  <a:schemeClr val="accent1">
                    <a:lumMod val="75000"/>
                  </a:schemeClr>
                </a:solidFill>
                <a:latin typeface="Times New Roman" panose="02020603050405020304" pitchFamily="18" charset="0"/>
                <a:cs typeface="Times New Roman" panose="02020603050405020304" pitchFamily="18" charset="0"/>
              </a:rPr>
              <a:t>Образование</a:t>
            </a:r>
          </a:p>
          <a:p>
            <a:pPr marL="457200" indent="-457200">
              <a:buFont typeface="Arial" panose="020B0604020202020204" pitchFamily="34" charset="0"/>
              <a:buChar char="•"/>
            </a:pPr>
            <a:r>
              <a:rPr lang="ru-RU" sz="3200" dirty="0">
                <a:solidFill>
                  <a:schemeClr val="accent1">
                    <a:lumMod val="75000"/>
                  </a:schemeClr>
                </a:solidFill>
                <a:latin typeface="Times New Roman" panose="02020603050405020304" pitchFamily="18" charset="0"/>
                <a:cs typeface="Times New Roman" panose="02020603050405020304" pitchFamily="18" charset="0"/>
              </a:rPr>
              <a:t>Личная жизнь</a:t>
            </a:r>
          </a:p>
          <a:p>
            <a:pPr marL="457200" indent="-457200">
              <a:buFont typeface="Arial" panose="020B0604020202020204" pitchFamily="34" charset="0"/>
              <a:buChar char="•"/>
            </a:pPr>
            <a:r>
              <a:rPr lang="ru-RU" sz="3200" dirty="0">
                <a:solidFill>
                  <a:schemeClr val="accent1">
                    <a:lumMod val="75000"/>
                  </a:schemeClr>
                </a:solidFill>
                <a:latin typeface="Times New Roman" panose="02020603050405020304" pitchFamily="18" charset="0"/>
                <a:cs typeface="Times New Roman" panose="02020603050405020304" pitchFamily="18" charset="0"/>
              </a:rPr>
              <a:t>Последние годы</a:t>
            </a:r>
          </a:p>
          <a:p>
            <a:r>
              <a:rPr lang="ru-RU" sz="3200" dirty="0">
                <a:solidFill>
                  <a:schemeClr val="accent1">
                    <a:lumMod val="75000"/>
                  </a:schemeClr>
                </a:solidFill>
                <a:latin typeface="Times New Roman" panose="02020603050405020304" pitchFamily="18" charset="0"/>
                <a:cs typeface="Times New Roman" panose="02020603050405020304" pitchFamily="18" charset="0"/>
              </a:rPr>
              <a:t>2. Творческая жизнь</a:t>
            </a:r>
          </a:p>
          <a:p>
            <a:r>
              <a:rPr lang="ru-RU" sz="3200" dirty="0">
                <a:solidFill>
                  <a:schemeClr val="accent1">
                    <a:lumMod val="75000"/>
                  </a:schemeClr>
                </a:solidFill>
                <a:latin typeface="Times New Roman" panose="02020603050405020304" pitchFamily="18" charset="0"/>
                <a:cs typeface="Times New Roman" panose="02020603050405020304" pitchFamily="18" charset="0"/>
              </a:rPr>
              <a:t>3. Вывод</a:t>
            </a:r>
          </a:p>
          <a:p>
            <a:pPr marL="457200" indent="-457200">
              <a:buFont typeface="Arial" panose="020B0604020202020204" pitchFamily="34" charset="0"/>
              <a:buChar char="•"/>
            </a:pPr>
            <a:endParaRPr lang="ru-RU" dirty="0"/>
          </a:p>
          <a:p>
            <a:endParaRPr lang="ru-RU" dirty="0"/>
          </a:p>
        </p:txBody>
      </p:sp>
    </p:spTree>
    <p:extLst>
      <p:ext uri="{BB962C8B-B14F-4D97-AF65-F5344CB8AC3E}">
        <p14:creationId xmlns:p14="http://schemas.microsoft.com/office/powerpoint/2010/main" val="2542084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DE383A-E0D4-416D-878C-188E488578BB}"/>
              </a:ext>
            </a:extLst>
          </p:cNvPr>
          <p:cNvSpPr>
            <a:spLocks noGrp="1"/>
          </p:cNvSpPr>
          <p:nvPr>
            <p:ph type="title"/>
          </p:nvPr>
        </p:nvSpPr>
        <p:spPr>
          <a:xfrm>
            <a:off x="803944" y="503971"/>
            <a:ext cx="8596668" cy="1043475"/>
          </a:xfrm>
        </p:spPr>
        <p:txBody>
          <a:bodyPr>
            <a:normAutofit/>
          </a:bodyPr>
          <a:lstStyle/>
          <a:p>
            <a:pPr algn="ctr"/>
            <a:r>
              <a:rPr lang="ru-RU" sz="4800" dirty="0">
                <a:latin typeface="Times New Roman" panose="02020603050405020304" pitchFamily="18" charset="0"/>
                <a:cs typeface="Times New Roman" panose="02020603050405020304" pitchFamily="18" charset="0"/>
              </a:rPr>
              <a:t>Биография</a:t>
            </a:r>
          </a:p>
        </p:txBody>
      </p:sp>
      <p:sp>
        <p:nvSpPr>
          <p:cNvPr id="4" name="Rectangle 2">
            <a:extLst>
              <a:ext uri="{FF2B5EF4-FFF2-40B4-BE49-F238E27FC236}">
                <a16:creationId xmlns:a16="http://schemas.microsoft.com/office/drawing/2014/main" id="{4AF5B14B-7AFC-4C76-8455-F600FDA8A357}"/>
              </a:ext>
            </a:extLst>
          </p:cNvPr>
          <p:cNvSpPr>
            <a:spLocks noGrp="1" noChangeArrowheads="1"/>
          </p:cNvSpPr>
          <p:nvPr>
            <p:ph type="body" idx="1"/>
          </p:nvPr>
        </p:nvSpPr>
        <p:spPr bwMode="auto">
          <a:xfrm>
            <a:off x="621064" y="420196"/>
            <a:ext cx="9888537"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alt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alt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Борис Леонидович Пастернак</a:t>
            </a:r>
            <a:r>
              <a:rPr lang="ru-RU" altLang="ru-RU" sz="2800" dirty="0">
                <a:solidFill>
                  <a:schemeClr val="tx1">
                    <a:lumMod val="95000"/>
                    <a:lumOff val="5000"/>
                  </a:schemeClr>
                </a:solidFill>
                <a:latin typeface="Times New Roman" panose="02020603050405020304" pitchFamily="18" charset="0"/>
                <a:cs typeface="Times New Roman" panose="02020603050405020304" pitchFamily="18" charset="0"/>
              </a:rPr>
              <a:t>-</a:t>
            </a:r>
            <a:r>
              <a:rPr kumimoji="0" lang="ru-RU" altLang="ru-RU" sz="280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поэт</a:t>
            </a:r>
            <a:r>
              <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 писатель и переводчик. Считается одним из крупнейших русских поэтов XX века</a:t>
            </a:r>
            <a:r>
              <a:rPr kumimoji="0" lang="ru-RU" altLang="ru-RU" sz="2800" b="0" i="0" u="none" strike="noStrike" cap="none" normalizeH="0" baseline="3000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a:t>
            </a:r>
            <a:endPar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Первые стихи Пастернак опубликовал в возрасте 23 лет. В 1955 году Пастернак закончил написание романа «</a:t>
            </a:r>
            <a:r>
              <a:rPr lang="ru-RU" altLang="ru-RU" sz="2800" dirty="0">
                <a:solidFill>
                  <a:schemeClr val="tx1">
                    <a:lumMod val="95000"/>
                    <a:lumOff val="5000"/>
                  </a:schemeClr>
                </a:solidFill>
                <a:latin typeface="Times New Roman" panose="02020603050405020304" pitchFamily="18" charset="0"/>
                <a:cs typeface="Times New Roman" panose="02020603050405020304" pitchFamily="18" charset="0"/>
              </a:rPr>
              <a:t>Доктор Живаго</a:t>
            </a:r>
            <a:r>
              <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 Через три года писатель был награждён </a:t>
            </a:r>
            <a:r>
              <a:rPr lang="ru-RU" altLang="ru-RU" sz="2800" dirty="0">
                <a:solidFill>
                  <a:schemeClr val="tx1">
                    <a:lumMod val="95000"/>
                    <a:lumOff val="5000"/>
                  </a:schemeClr>
                </a:solidFill>
                <a:latin typeface="Times New Roman" panose="02020603050405020304" pitchFamily="18" charset="0"/>
                <a:cs typeface="Times New Roman" panose="02020603050405020304" pitchFamily="18" charset="0"/>
              </a:rPr>
              <a:t>Нобелевской премией по литературе</a:t>
            </a:r>
            <a:r>
              <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rPr>
              <a:t>, после чего был подвергнут травле и гонениям со стороны советского правительства и ряда коллег и был вынужден отказаться от премии.</a:t>
            </a:r>
          </a:p>
          <a:p>
            <a:pPr marL="0" marR="0" lvl="0" indent="0" algn="l" defTabSz="914400" rtl="0" eaLnBrk="0" fontAlgn="base" latinLnBrk="0" hangingPunct="0">
              <a:lnSpc>
                <a:spcPct val="100000"/>
              </a:lnSpc>
              <a:spcBef>
                <a:spcPct val="0"/>
              </a:spcBef>
              <a:spcAft>
                <a:spcPct val="0"/>
              </a:spcAft>
              <a:buClrTx/>
              <a:buSzTx/>
              <a:buFontTx/>
              <a:buNone/>
              <a:tabLst/>
            </a:pPr>
            <a:endParaRPr lang="ru-RU" alt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b="0" i="0" u="none" strike="noStrike" cap="none" normalizeH="0" baseline="0" dirty="0">
              <a:ln>
                <a:noFill/>
              </a:ln>
              <a:solidFill>
                <a:schemeClr val="tx1">
                  <a:lumMod val="95000"/>
                  <a:lumOff val="5000"/>
                </a:schemeClr>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8120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8E5EA5-3FB4-478D-B020-8DEAD8AD936F}"/>
              </a:ext>
            </a:extLst>
          </p:cNvPr>
          <p:cNvSpPr>
            <a:spLocks noGrp="1"/>
          </p:cNvSpPr>
          <p:nvPr>
            <p:ph type="title"/>
          </p:nvPr>
        </p:nvSpPr>
        <p:spPr>
          <a:xfrm>
            <a:off x="669252" y="520231"/>
            <a:ext cx="3854528" cy="639685"/>
          </a:xfrm>
        </p:spPr>
        <p:txBody>
          <a:bodyPr>
            <a:normAutofit fontScale="90000"/>
          </a:bodyPr>
          <a:lstStyle/>
          <a:p>
            <a:pPr algn="ctr"/>
            <a:r>
              <a:rPr lang="ru-RU" sz="4000" dirty="0">
                <a:latin typeface="Times New Roman" panose="02020603050405020304" pitchFamily="18" charset="0"/>
                <a:cs typeface="Times New Roman" panose="02020603050405020304" pitchFamily="18" charset="0"/>
              </a:rPr>
              <a:t>Ранние годы</a:t>
            </a:r>
          </a:p>
        </p:txBody>
      </p:sp>
      <p:pic>
        <p:nvPicPr>
          <p:cNvPr id="6" name="Объект 5">
            <a:extLst>
              <a:ext uri="{FF2B5EF4-FFF2-40B4-BE49-F238E27FC236}">
                <a16:creationId xmlns:a16="http://schemas.microsoft.com/office/drawing/2014/main" id="{93E9D65C-A088-4AFC-84CE-8E7C4548F6C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40958" y="840074"/>
            <a:ext cx="3854528" cy="5377848"/>
          </a:xfrm>
        </p:spPr>
      </p:pic>
      <p:sp>
        <p:nvSpPr>
          <p:cNvPr id="4" name="Текст 3">
            <a:extLst>
              <a:ext uri="{FF2B5EF4-FFF2-40B4-BE49-F238E27FC236}">
                <a16:creationId xmlns:a16="http://schemas.microsoft.com/office/drawing/2014/main" id="{A6FE6BE4-80EA-43FB-8622-EA4DB72771A1}"/>
              </a:ext>
            </a:extLst>
          </p:cNvPr>
          <p:cNvSpPr>
            <a:spLocks noGrp="1"/>
          </p:cNvSpPr>
          <p:nvPr>
            <p:ph type="body" sz="half" idx="2"/>
          </p:nvPr>
        </p:nvSpPr>
        <p:spPr>
          <a:xfrm>
            <a:off x="677334" y="1159917"/>
            <a:ext cx="3854528" cy="5058004"/>
          </a:xfrm>
        </p:spPr>
        <p:txBody>
          <a:bodyPr>
            <a:normAutofit fontScale="85000" lnSpcReduction="20000"/>
          </a:bodyPr>
          <a:lstStyle/>
          <a:p>
            <a:endParaRPr lang="ru-RU" sz="2800" dirty="0">
              <a:latin typeface="Times New Roman" panose="02020603050405020304" pitchFamily="18" charset="0"/>
              <a:cs typeface="Times New Roman" panose="02020603050405020304" pitchFamily="18" charset="0"/>
            </a:endParaRPr>
          </a:p>
          <a:p>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Родился Борис Леонидович Пастернак 29 января (10 февраля) 1890 года в Москве в семье художника и пианистки. У Бориса было 2 сестры и брат.</a:t>
            </a:r>
            <a:br>
              <a:rPr lang="ru-RU" sz="2800" dirty="0">
                <a:solidFill>
                  <a:schemeClr val="tx1">
                    <a:lumMod val="95000"/>
                    <a:lumOff val="5000"/>
                  </a:schemeClr>
                </a:solidFill>
                <a:latin typeface="Times New Roman" panose="02020603050405020304" pitchFamily="18" charset="0"/>
                <a:cs typeface="Times New Roman" panose="02020603050405020304" pitchFamily="18" charset="0"/>
              </a:rPr>
            </a:br>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С возраста 13 лет Пастернак начинает сочинять музыку. Однако, не имея абсолютного слуха, он оставил занятия музыкой спустя шесть лет обучения.</a:t>
            </a:r>
            <a:br>
              <a:rPr lang="ru-RU" sz="2800" dirty="0">
                <a:latin typeface="Times New Roman" panose="02020603050405020304" pitchFamily="18" charset="0"/>
                <a:cs typeface="Times New Roman" panose="02020603050405020304" pitchFamily="18" charset="0"/>
              </a:rPr>
            </a:br>
            <a:br>
              <a:rPr lang="ru-RU" dirty="0"/>
            </a:br>
            <a:br>
              <a:rPr lang="ru-RU" dirty="0"/>
            </a:br>
            <a:br>
              <a:rPr lang="ru-RU" dirty="0"/>
            </a:br>
            <a:br>
              <a:rPr lang="ru-RU" dirty="0"/>
            </a:br>
            <a:endParaRPr lang="ru-RU" dirty="0"/>
          </a:p>
        </p:txBody>
      </p:sp>
    </p:spTree>
    <p:extLst>
      <p:ext uri="{BB962C8B-B14F-4D97-AF65-F5344CB8AC3E}">
        <p14:creationId xmlns:p14="http://schemas.microsoft.com/office/powerpoint/2010/main" val="1350838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68B9F2-A26D-4A6E-9B7D-AD9018A036B5}"/>
              </a:ext>
            </a:extLst>
          </p:cNvPr>
          <p:cNvSpPr>
            <a:spLocks noGrp="1"/>
          </p:cNvSpPr>
          <p:nvPr>
            <p:ph type="title"/>
          </p:nvPr>
        </p:nvSpPr>
        <p:spPr>
          <a:xfrm>
            <a:off x="677334" y="514925"/>
            <a:ext cx="3854528" cy="1116927"/>
          </a:xfrm>
        </p:spPr>
        <p:txBody>
          <a:bodyPr/>
          <a:lstStyle/>
          <a:p>
            <a:pPr algn="ctr"/>
            <a:r>
              <a:rPr lang="ru-RU" sz="3600" dirty="0">
                <a:solidFill>
                  <a:schemeClr val="accent1">
                    <a:lumMod val="75000"/>
                  </a:schemeClr>
                </a:solidFill>
                <a:latin typeface="Times New Roman" panose="02020603050405020304" pitchFamily="18" charset="0"/>
                <a:cs typeface="Times New Roman" panose="02020603050405020304" pitchFamily="18" charset="0"/>
              </a:rPr>
              <a:t>Образование</a:t>
            </a:r>
            <a:br>
              <a:rPr lang="ru-RU" dirty="0">
                <a:solidFill>
                  <a:schemeClr val="accent1">
                    <a:lumMod val="75000"/>
                  </a:schemeClr>
                </a:solidFill>
                <a:latin typeface="Times New Roman" panose="02020603050405020304" pitchFamily="18" charset="0"/>
                <a:cs typeface="Times New Roman" panose="02020603050405020304" pitchFamily="18" charset="0"/>
              </a:rPr>
            </a:br>
            <a:endParaRPr lang="ru-RU" dirty="0"/>
          </a:p>
        </p:txBody>
      </p:sp>
      <p:pic>
        <p:nvPicPr>
          <p:cNvPr id="6" name="Объект 5">
            <a:extLst>
              <a:ext uri="{FF2B5EF4-FFF2-40B4-BE49-F238E27FC236}">
                <a16:creationId xmlns:a16="http://schemas.microsoft.com/office/drawing/2014/main" id="{2248355B-A645-418A-9065-6CF9C3806C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72697" y="514350"/>
            <a:ext cx="3854528" cy="5527675"/>
          </a:xfrm>
        </p:spPr>
      </p:pic>
      <p:sp>
        <p:nvSpPr>
          <p:cNvPr id="4" name="Текст 3">
            <a:extLst>
              <a:ext uri="{FF2B5EF4-FFF2-40B4-BE49-F238E27FC236}">
                <a16:creationId xmlns:a16="http://schemas.microsoft.com/office/drawing/2014/main" id="{58C67EAC-1EF2-4FD5-8D79-18FBE33E07F4}"/>
              </a:ext>
            </a:extLst>
          </p:cNvPr>
          <p:cNvSpPr>
            <a:spLocks noGrp="1"/>
          </p:cNvSpPr>
          <p:nvPr>
            <p:ph type="body" sz="half" idx="2"/>
          </p:nvPr>
        </p:nvSpPr>
        <p:spPr>
          <a:xfrm>
            <a:off x="677334" y="1364567"/>
            <a:ext cx="3854528" cy="3996952"/>
          </a:xfrm>
        </p:spPr>
        <p:txBody>
          <a:bodyPr>
            <a:normAutofit fontScale="25000" lnSpcReduction="20000"/>
          </a:bodyPr>
          <a:lstStyle/>
          <a:p>
            <a:endParaRPr lang="ru-RU" sz="8000" dirty="0">
              <a:solidFill>
                <a:schemeClr val="accent1">
                  <a:lumMod val="75000"/>
                </a:schemeClr>
              </a:solidFill>
              <a:latin typeface="Times New Roman" panose="02020603050405020304" pitchFamily="18" charset="0"/>
              <a:cs typeface="Times New Roman" panose="02020603050405020304" pitchFamily="18" charset="0"/>
            </a:endParaRPr>
          </a:p>
          <a:p>
            <a:r>
              <a:rPr lang="ru-RU" sz="8000" dirty="0">
                <a:solidFill>
                  <a:schemeClr val="tx1">
                    <a:lumMod val="95000"/>
                    <a:lumOff val="5000"/>
                  </a:schemeClr>
                </a:solidFill>
                <a:latin typeface="Times New Roman" panose="02020603050405020304" pitchFamily="18" charset="0"/>
                <a:cs typeface="Times New Roman" panose="02020603050405020304" pitchFamily="18" charset="0"/>
              </a:rPr>
              <a:t>В 1909 году Борис окончил гимназию в Москве и поступил на историко-филологический факультет Московского университета на философское отделение. На скопленные матерью деньги Борис в 1912 уехал в Германию в </a:t>
            </a:r>
            <a:r>
              <a:rPr lang="ru-RU" sz="8000" dirty="0" err="1">
                <a:solidFill>
                  <a:schemeClr val="tx1">
                    <a:lumMod val="95000"/>
                    <a:lumOff val="5000"/>
                  </a:schemeClr>
                </a:solidFill>
                <a:latin typeface="Times New Roman" panose="02020603050405020304" pitchFamily="18" charset="0"/>
                <a:cs typeface="Times New Roman" panose="02020603050405020304" pitchFamily="18" charset="0"/>
              </a:rPr>
              <a:t>Марбургский</a:t>
            </a:r>
            <a:r>
              <a:rPr lang="ru-RU" sz="8000" dirty="0">
                <a:solidFill>
                  <a:schemeClr val="tx1">
                    <a:lumMod val="95000"/>
                    <a:lumOff val="5000"/>
                  </a:schemeClr>
                </a:solidFill>
                <a:latin typeface="Times New Roman" panose="02020603050405020304" pitchFamily="18" charset="0"/>
                <a:cs typeface="Times New Roman" panose="02020603050405020304" pitchFamily="18" charset="0"/>
              </a:rPr>
              <a:t> университет на летний семестр. Но охладев к философии, он бросает обучение и уезжает в Италию на несколько недель. Пастернак полностью отдается творчеству, которое стало делом всей его жизни. Вернувшись в Москву, Пастернак заканчивает обучение в университете в 1913 году.</a:t>
            </a:r>
            <a:br>
              <a:rPr lang="ru-RU" sz="7400" dirty="0">
                <a:latin typeface="Times New Roman" panose="02020603050405020304" pitchFamily="18" charset="0"/>
                <a:cs typeface="Times New Roman" panose="02020603050405020304" pitchFamily="18" charset="0"/>
              </a:rPr>
            </a:br>
            <a:br>
              <a:rPr lang="ru-RU" dirty="0"/>
            </a:br>
            <a:br>
              <a:rPr lang="ru-RU" dirty="0"/>
            </a:br>
            <a:endParaRPr lang="ru-RU" dirty="0"/>
          </a:p>
        </p:txBody>
      </p:sp>
    </p:spTree>
    <p:extLst>
      <p:ext uri="{BB962C8B-B14F-4D97-AF65-F5344CB8AC3E}">
        <p14:creationId xmlns:p14="http://schemas.microsoft.com/office/powerpoint/2010/main" val="1786300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DBDD05-3615-49FA-BCA7-7E414869A23D}"/>
              </a:ext>
            </a:extLst>
          </p:cNvPr>
          <p:cNvSpPr>
            <a:spLocks noGrp="1"/>
          </p:cNvSpPr>
          <p:nvPr>
            <p:ph type="title"/>
          </p:nvPr>
        </p:nvSpPr>
        <p:spPr>
          <a:xfrm>
            <a:off x="550726" y="0"/>
            <a:ext cx="8596668" cy="1826581"/>
          </a:xfrm>
        </p:spPr>
        <p:txBody>
          <a:bodyPr/>
          <a:lstStyle/>
          <a:p>
            <a:pPr algn="ctr"/>
            <a:r>
              <a:rPr lang="ru-RU" sz="3600" dirty="0">
                <a:solidFill>
                  <a:schemeClr val="accent1">
                    <a:lumMod val="75000"/>
                  </a:schemeClr>
                </a:solidFill>
                <a:latin typeface="Times New Roman" panose="02020603050405020304" pitchFamily="18" charset="0"/>
                <a:cs typeface="Times New Roman" panose="02020603050405020304" pitchFamily="18" charset="0"/>
              </a:rPr>
              <a:t>Личная жизнь</a:t>
            </a:r>
            <a:br>
              <a:rPr lang="ru-RU" dirty="0">
                <a:solidFill>
                  <a:schemeClr val="accent1">
                    <a:lumMod val="75000"/>
                  </a:schemeClr>
                </a:solidFill>
                <a:latin typeface="Times New Roman" panose="02020603050405020304" pitchFamily="18" charset="0"/>
                <a:cs typeface="Times New Roman" panose="02020603050405020304" pitchFamily="18" charset="0"/>
              </a:rPr>
            </a:br>
            <a:endParaRPr lang="ru-RU" dirty="0"/>
          </a:p>
        </p:txBody>
      </p:sp>
      <p:sp>
        <p:nvSpPr>
          <p:cNvPr id="3" name="Текст 2">
            <a:extLst>
              <a:ext uri="{FF2B5EF4-FFF2-40B4-BE49-F238E27FC236}">
                <a16:creationId xmlns:a16="http://schemas.microsoft.com/office/drawing/2014/main" id="{9D4D068C-FD1C-405C-9C88-EC0F52A113A5}"/>
              </a:ext>
            </a:extLst>
          </p:cNvPr>
          <p:cNvSpPr>
            <a:spLocks noGrp="1"/>
          </p:cNvSpPr>
          <p:nvPr>
            <p:ph type="body" idx="1"/>
          </p:nvPr>
        </p:nvSpPr>
        <p:spPr>
          <a:xfrm>
            <a:off x="677335" y="1603717"/>
            <a:ext cx="8596668" cy="4750311"/>
          </a:xfrm>
        </p:spPr>
        <p:txBody>
          <a:bodyPr>
            <a:normAutofit fontScale="92500" lnSpcReduction="20000"/>
          </a:bodyPr>
          <a:lstStyle/>
          <a:p>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В 1921 году семья Пастернака покинула Россию. </a:t>
            </a:r>
          </a:p>
          <a:p>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Пастернак женится на художнице Евгении Лурье в 1922 году, с которой гостит у родителей в Германии в 1922—1923 годы. А 23 сентября 1923 года в у них рождается сын Евгений (умер в 2012 году).</a:t>
            </a:r>
          </a:p>
          <a:p>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Разорвав первый брак, в 1932 году Пастернак женится на Зинаиде Николаевне Нейгауз. С ней и ее сыном в 1931 году Пастернак ездил в Грузию. В 1938 году у них рождается общий сын Леонид (1938-1976). Зинаида умерла в 1966 году от рака.</a:t>
            </a:r>
          </a:p>
          <a:p>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В 1946 году Пастернак познакомился с Ольгой </a:t>
            </a:r>
            <a:r>
              <a:rPr lang="ru-RU" sz="2600" dirty="0" err="1">
                <a:solidFill>
                  <a:schemeClr val="tx1">
                    <a:lumMod val="95000"/>
                    <a:lumOff val="5000"/>
                  </a:schemeClr>
                </a:solidFill>
                <a:latin typeface="Times New Roman" panose="02020603050405020304" pitchFamily="18" charset="0"/>
                <a:cs typeface="Times New Roman" panose="02020603050405020304" pitchFamily="18" charset="0"/>
              </a:rPr>
              <a:t>Ивинской</a:t>
            </a:r>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 которой поэт посвящал многие стихи и считал своей “музой”.</a:t>
            </a:r>
          </a:p>
          <a:p>
            <a:br>
              <a:rPr lang="ru-RU" dirty="0"/>
            </a:br>
            <a:br>
              <a:rPr lang="ru-RU" dirty="0"/>
            </a:br>
            <a:br>
              <a:rPr lang="ru-RU" dirty="0"/>
            </a:br>
            <a:endParaRPr lang="ru-RU" dirty="0"/>
          </a:p>
        </p:txBody>
      </p:sp>
    </p:spTree>
    <p:extLst>
      <p:ext uri="{BB962C8B-B14F-4D97-AF65-F5344CB8AC3E}">
        <p14:creationId xmlns:p14="http://schemas.microsoft.com/office/powerpoint/2010/main" val="1145525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9E9739-0D20-4768-A516-64686DFE245F}"/>
              </a:ext>
            </a:extLst>
          </p:cNvPr>
          <p:cNvSpPr>
            <a:spLocks noGrp="1"/>
          </p:cNvSpPr>
          <p:nvPr>
            <p:ph type="title"/>
          </p:nvPr>
        </p:nvSpPr>
        <p:spPr>
          <a:xfrm>
            <a:off x="677334" y="514924"/>
            <a:ext cx="3854528" cy="863709"/>
          </a:xfrm>
        </p:spPr>
        <p:txBody>
          <a:bodyPr>
            <a:normAutofit fontScale="90000"/>
          </a:bodyPr>
          <a:lstStyle/>
          <a:p>
            <a:pPr algn="ctr"/>
            <a:r>
              <a:rPr lang="ru-RU" sz="3600" dirty="0">
                <a:solidFill>
                  <a:schemeClr val="accent1">
                    <a:lumMod val="75000"/>
                  </a:schemeClr>
                </a:solidFill>
                <a:latin typeface="Times New Roman" panose="02020603050405020304" pitchFamily="18" charset="0"/>
                <a:cs typeface="Times New Roman" panose="02020603050405020304" pitchFamily="18" charset="0"/>
              </a:rPr>
              <a:t>Последние годы</a:t>
            </a:r>
            <a:br>
              <a:rPr lang="ru-RU" dirty="0">
                <a:solidFill>
                  <a:schemeClr val="accent1">
                    <a:lumMod val="75000"/>
                  </a:schemeClr>
                </a:solidFill>
                <a:latin typeface="Times New Roman" panose="02020603050405020304" pitchFamily="18" charset="0"/>
                <a:cs typeface="Times New Roman" panose="02020603050405020304" pitchFamily="18" charset="0"/>
              </a:rPr>
            </a:br>
            <a:endParaRPr lang="ru-RU" dirty="0"/>
          </a:p>
        </p:txBody>
      </p:sp>
      <p:pic>
        <p:nvPicPr>
          <p:cNvPr id="6" name="Объект 5">
            <a:extLst>
              <a:ext uri="{FF2B5EF4-FFF2-40B4-BE49-F238E27FC236}">
                <a16:creationId xmlns:a16="http://schemas.microsoft.com/office/drawing/2014/main" id="{654DD606-BA4C-4C55-BF23-D581C99B854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86493" y="595949"/>
            <a:ext cx="4021757" cy="5717064"/>
          </a:xfrm>
        </p:spPr>
      </p:pic>
      <p:sp>
        <p:nvSpPr>
          <p:cNvPr id="4" name="Текст 3">
            <a:extLst>
              <a:ext uri="{FF2B5EF4-FFF2-40B4-BE49-F238E27FC236}">
                <a16:creationId xmlns:a16="http://schemas.microsoft.com/office/drawing/2014/main" id="{A556CA89-ED4B-4B80-840B-BD052E30B048}"/>
              </a:ext>
            </a:extLst>
          </p:cNvPr>
          <p:cNvSpPr>
            <a:spLocks noGrp="1"/>
          </p:cNvSpPr>
          <p:nvPr>
            <p:ph type="body" sz="half" idx="2"/>
          </p:nvPr>
        </p:nvSpPr>
        <p:spPr>
          <a:xfrm>
            <a:off x="677334" y="1378633"/>
            <a:ext cx="3854528" cy="4151697"/>
          </a:xfrm>
        </p:spPr>
        <p:txBody>
          <a:bodyPr>
            <a:noAutofit/>
          </a:bodyPr>
          <a:lstStyle/>
          <a:p>
            <a:r>
              <a:rPr lang="ru-RU" sz="2000" dirty="0">
                <a:solidFill>
                  <a:schemeClr val="tx1">
                    <a:lumMod val="95000"/>
                    <a:lumOff val="5000"/>
                  </a:schemeClr>
                </a:solidFill>
                <a:latin typeface="Times New Roman" panose="02020603050405020304" pitchFamily="18" charset="0"/>
                <a:cs typeface="Times New Roman" panose="02020603050405020304" pitchFamily="18" charset="0"/>
              </a:rPr>
              <a:t>В 1952 Пастернак пережил инфаркт, но, несмотря на это, он продолжал творить и развиваться. Борис Леонидович начал новый цикл своих стихотворений — «Когда разгуляется» (1956-1959) Это была последняя книга писателя. Неизлечимая болезнь – рак легкого, привела к смерти Пастернака 30 мая 1960 года. Поэт умер в Переделкино.</a:t>
            </a:r>
            <a:br>
              <a:rPr lang="ru-RU" sz="2400" dirty="0"/>
            </a:br>
            <a:br>
              <a:rPr lang="ru-RU" sz="2400" dirty="0"/>
            </a:br>
            <a:endParaRPr lang="ru-RU" sz="2400" dirty="0"/>
          </a:p>
        </p:txBody>
      </p:sp>
    </p:spTree>
    <p:extLst>
      <p:ext uri="{BB962C8B-B14F-4D97-AF65-F5344CB8AC3E}">
        <p14:creationId xmlns:p14="http://schemas.microsoft.com/office/powerpoint/2010/main" val="4062911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6A6225-CF6C-46DA-9540-E9D08D0D3B36}"/>
              </a:ext>
            </a:extLst>
          </p:cNvPr>
          <p:cNvSpPr>
            <a:spLocks noGrp="1"/>
          </p:cNvSpPr>
          <p:nvPr>
            <p:ph type="title"/>
          </p:nvPr>
        </p:nvSpPr>
        <p:spPr>
          <a:xfrm>
            <a:off x="677334" y="224645"/>
            <a:ext cx="3854528" cy="794891"/>
          </a:xfrm>
        </p:spPr>
        <p:txBody>
          <a:bodyPr>
            <a:normAutofit/>
          </a:bodyPr>
          <a:lstStyle/>
          <a:p>
            <a:r>
              <a:rPr lang="ru-RU" sz="3600" dirty="0">
                <a:solidFill>
                  <a:schemeClr val="accent1">
                    <a:lumMod val="75000"/>
                  </a:schemeClr>
                </a:solidFill>
                <a:latin typeface="Times New Roman" panose="02020603050405020304" pitchFamily="18" charset="0"/>
                <a:cs typeface="Times New Roman" panose="02020603050405020304" pitchFamily="18" charset="0"/>
              </a:rPr>
              <a:t>Творческая жизнь</a:t>
            </a:r>
            <a:endParaRPr lang="ru-RU" sz="3600" dirty="0"/>
          </a:p>
        </p:txBody>
      </p:sp>
      <p:pic>
        <p:nvPicPr>
          <p:cNvPr id="6" name="Объект 5">
            <a:extLst>
              <a:ext uri="{FF2B5EF4-FFF2-40B4-BE49-F238E27FC236}">
                <a16:creationId xmlns:a16="http://schemas.microsoft.com/office/drawing/2014/main" id="{FCAE9551-EF70-44E2-8A44-9FC75A2E644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30736" y="883507"/>
            <a:ext cx="4513262" cy="5090985"/>
          </a:xfrm>
        </p:spPr>
      </p:pic>
      <p:sp>
        <p:nvSpPr>
          <p:cNvPr id="4" name="Текст 3">
            <a:extLst>
              <a:ext uri="{FF2B5EF4-FFF2-40B4-BE49-F238E27FC236}">
                <a16:creationId xmlns:a16="http://schemas.microsoft.com/office/drawing/2014/main" id="{A3157885-4C53-479F-9256-40C6647F1228}"/>
              </a:ext>
            </a:extLst>
          </p:cNvPr>
          <p:cNvSpPr>
            <a:spLocks noGrp="1"/>
          </p:cNvSpPr>
          <p:nvPr>
            <p:ph type="body" sz="half" idx="2"/>
          </p:nvPr>
        </p:nvSpPr>
        <p:spPr>
          <a:xfrm>
            <a:off x="677334" y="1144924"/>
            <a:ext cx="3854528" cy="5090985"/>
          </a:xfrm>
        </p:spPr>
        <p:txBody>
          <a:bodyPr>
            <a:normAutofit/>
          </a:bodyPr>
          <a:lstStyle/>
          <a:p>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Первые стихи Пастернак написал в 1909 году, однако первое время он умалчивал о своем увлечении поэзией.</a:t>
            </a:r>
          </a:p>
          <a:p>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Для того, чтобы войти в московские литературные круги, Пастернак вступает в поэтическую группу «Лирика».</a:t>
            </a:r>
          </a:p>
          <a:p>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В 1920-1927 году Пастернак был участником литературного объединения “ЛЕФ” (Маяковский, Асеев, </a:t>
            </a:r>
            <a:r>
              <a:rPr lang="ru-RU" sz="1800" dirty="0" err="1">
                <a:solidFill>
                  <a:schemeClr val="tx1">
                    <a:lumMod val="95000"/>
                    <a:lumOff val="5000"/>
                  </a:schemeClr>
                </a:solidFill>
                <a:latin typeface="Times New Roman" panose="02020603050405020304" pitchFamily="18" charset="0"/>
                <a:cs typeface="Times New Roman" panose="02020603050405020304" pitchFamily="18" charset="0"/>
              </a:rPr>
              <a:t>О.Брик</a:t>
            </a:r>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 и др.) В эти годы поэт публикует сборник “Темы и вариации” (1923), начинает работать над романом в стихах “</a:t>
            </a:r>
            <a:r>
              <a:rPr lang="ru-RU" sz="1800" dirty="0" err="1">
                <a:solidFill>
                  <a:schemeClr val="tx1">
                    <a:lumMod val="95000"/>
                    <a:lumOff val="5000"/>
                  </a:schemeClr>
                </a:solidFill>
                <a:latin typeface="Times New Roman" panose="02020603050405020304" pitchFamily="18" charset="0"/>
                <a:cs typeface="Times New Roman" panose="02020603050405020304" pitchFamily="18" charset="0"/>
              </a:rPr>
              <a:t>Спекторский</a:t>
            </a:r>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 (1925), который можно считать отчасти автобиографическим.</a:t>
            </a:r>
          </a:p>
          <a:p>
            <a:endParaRPr lang="ru-RU" dirty="0"/>
          </a:p>
        </p:txBody>
      </p:sp>
    </p:spTree>
    <p:extLst>
      <p:ext uri="{BB962C8B-B14F-4D97-AF65-F5344CB8AC3E}">
        <p14:creationId xmlns:p14="http://schemas.microsoft.com/office/powerpoint/2010/main" val="663313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CD00F8-A9BB-4FDE-B12B-29A618A4A0F0}"/>
              </a:ext>
            </a:extLst>
          </p:cNvPr>
          <p:cNvSpPr>
            <a:spLocks noGrp="1"/>
          </p:cNvSpPr>
          <p:nvPr>
            <p:ph type="title"/>
          </p:nvPr>
        </p:nvSpPr>
        <p:spPr>
          <a:xfrm>
            <a:off x="707314" y="0"/>
            <a:ext cx="8596668" cy="8032652"/>
          </a:xfrm>
        </p:spPr>
        <p:txBody>
          <a:bodyPr>
            <a:normAutofit fontScale="90000"/>
          </a:bodyPr>
          <a:lstStyle/>
          <a:p>
            <a:br>
              <a:rPr lang="ru-RU" sz="2600" dirty="0">
                <a:solidFill>
                  <a:schemeClr val="tx1">
                    <a:lumMod val="95000"/>
                    <a:lumOff val="5000"/>
                  </a:schemeClr>
                </a:solidFill>
                <a:latin typeface="Times New Roman" panose="02020603050405020304" pitchFamily="18" charset="0"/>
                <a:cs typeface="Times New Roman" panose="02020603050405020304" pitchFamily="18" charset="0"/>
              </a:rPr>
            </a:br>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В 1931 Пастернак уехал в Грузию. Стихи, написанные под впечатлением от Кавказа, вошли в цикл “Волны”. (который впоследствии вошли в книгу “Второе рождение”). Живя здесь, писатель занимается переводами с грузинского языка, а также переводит Уильяма Шекспира, Гёте, Фридриха Шиллера и др. Перевод произведений с 1934 года стал регулярным и продолжался вплоть до смерти поэта.</a:t>
            </a:r>
            <a:br>
              <a:rPr lang="ru-RU" sz="2600" dirty="0">
                <a:solidFill>
                  <a:schemeClr val="tx1">
                    <a:lumMod val="95000"/>
                    <a:lumOff val="5000"/>
                  </a:schemeClr>
                </a:solidFill>
                <a:latin typeface="Times New Roman" panose="02020603050405020304" pitchFamily="18" charset="0"/>
                <a:cs typeface="Times New Roman" panose="02020603050405020304" pitchFamily="18" charset="0"/>
              </a:rPr>
            </a:br>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В 1935 году Борис Пастернак пишет письма Иосифу Сталину, в которых он заступился за мужа и сына Анны Ахматовой.</a:t>
            </a:r>
            <a:br>
              <a:rPr lang="ru-RU" sz="2600" dirty="0">
                <a:solidFill>
                  <a:schemeClr val="tx1">
                    <a:lumMod val="95000"/>
                    <a:lumOff val="5000"/>
                  </a:schemeClr>
                </a:solidFill>
                <a:latin typeface="Times New Roman" panose="02020603050405020304" pitchFamily="18" charset="0"/>
                <a:cs typeface="Times New Roman" panose="02020603050405020304" pitchFamily="18" charset="0"/>
              </a:rPr>
            </a:br>
            <a:br>
              <a:rPr lang="ru-RU" sz="2600" dirty="0">
                <a:solidFill>
                  <a:schemeClr val="tx1">
                    <a:lumMod val="95000"/>
                    <a:lumOff val="5000"/>
                  </a:schemeClr>
                </a:solidFill>
                <a:latin typeface="Times New Roman" panose="02020603050405020304" pitchFamily="18" charset="0"/>
                <a:cs typeface="Times New Roman" panose="02020603050405020304" pitchFamily="18" charset="0"/>
              </a:rPr>
            </a:br>
            <a:r>
              <a:rPr lang="ru-RU" sz="2600" dirty="0">
                <a:solidFill>
                  <a:schemeClr val="tx1">
                    <a:lumMod val="95000"/>
                    <a:lumOff val="5000"/>
                  </a:schemeClr>
                </a:solidFill>
                <a:latin typeface="Times New Roman" panose="02020603050405020304" pitchFamily="18" charset="0"/>
                <a:cs typeface="Times New Roman" panose="02020603050405020304" pitchFamily="18" charset="0"/>
              </a:rPr>
              <a:t>Роман “Доктор Живаго” – вершина творчества Пастернака, как прозаика. Его он писал долгие 10 лет, завершив в 1955 году. Этот роман в 1958 году был опубликован за границей, Пастернак получил за него Нобелевскую премию. На родине же этот роман вызвал критику как со стороны власти, так и в литературных кругах. Пастернак был исключен из Союза писателей. Позже, в 1988 году роман был напечатан в журнале “Новый мир”.</a:t>
            </a:r>
            <a:br>
              <a:rPr lang="ru-RU" sz="2600" dirty="0">
                <a:latin typeface="Times New Roman" panose="02020603050405020304" pitchFamily="18" charset="0"/>
                <a:cs typeface="Times New Roman" panose="02020603050405020304" pitchFamily="18" charset="0"/>
              </a:rPr>
            </a:br>
            <a:br>
              <a:rPr lang="ru-RU" sz="2600" dirty="0">
                <a:latin typeface="Times New Roman" panose="02020603050405020304" pitchFamily="18" charset="0"/>
                <a:cs typeface="Times New Roman" panose="02020603050405020304" pitchFamily="18" charset="0"/>
              </a:rPr>
            </a:br>
            <a:br>
              <a:rPr lang="ru-RU" dirty="0"/>
            </a:br>
            <a:br>
              <a:rPr lang="ru-RU" dirty="0"/>
            </a:br>
            <a:endParaRPr lang="ru-RU" dirty="0"/>
          </a:p>
        </p:txBody>
      </p:sp>
    </p:spTree>
    <p:extLst>
      <p:ext uri="{BB962C8B-B14F-4D97-AF65-F5344CB8AC3E}">
        <p14:creationId xmlns:p14="http://schemas.microsoft.com/office/powerpoint/2010/main" val="417539688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146</TotalTime>
  <Words>676</Words>
  <Application>Microsoft Office PowerPoint</Application>
  <PresentationFormat>Широкоэкранный</PresentationFormat>
  <Paragraphs>42</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Times New Roman</vt:lpstr>
      <vt:lpstr>Trebuchet MS</vt:lpstr>
      <vt:lpstr>Wingdings 3</vt:lpstr>
      <vt:lpstr>Аспект</vt:lpstr>
      <vt:lpstr> МОУ Богородская СШ   Борис Леонидович Пастернак</vt:lpstr>
      <vt:lpstr>План:</vt:lpstr>
      <vt:lpstr>Биография</vt:lpstr>
      <vt:lpstr>Ранние годы</vt:lpstr>
      <vt:lpstr>Образование </vt:lpstr>
      <vt:lpstr>Личная жизнь </vt:lpstr>
      <vt:lpstr>Последние годы </vt:lpstr>
      <vt:lpstr>Творческая жизнь</vt:lpstr>
      <vt:lpstr> В 1931 Пастернак уехал в Грузию. Стихи, написанные под впечатлением от Кавказа, вошли в цикл “Волны”. (который впоследствии вошли в книгу “Второе рождение”). Живя здесь, писатель занимается переводами с грузинского языка, а также переводит Уильяма Шекспира, Гёте, Фридриха Шиллера и др. Перевод произведений с 1934 года стал регулярным и продолжался вплоть до смерти поэта. В 1935 году Борис Пастернак пишет письма Иосифу Сталину, в которых он заступился за мужа и сына Анны Ахматовой.  Роман “Доктор Живаго” – вершина творчества Пастернака, как прозаика. Его он писал долгие 10 лет, завершив в 1955 году. Этот роман в 1958 году был опубликован за границей, Пастернак получил за него Нобелевскую премию. На родине же этот роман вызвал критику как со стороны власти, так и в литературных кругах. Пастернак был исключен из Союза писателей. Позже, в 1988 году роман был напечатан в журнале “Новый мир”.    </vt:lpstr>
      <vt:lpstr>Презентация PowerPoint</vt:lpstr>
      <vt:lpstr>С 1922 Пастернак публикует также прозу. Первый прозаический сборник Рассказы (1925) включает Детство Люверс, Письма из Тулы и Воздушные пути. За ним с 1929 появляется первая автобиографическая повесть Пастернака, посвященная памяти Рильке, Охранная грамота (1931).  Во время Второй Мировой войны, когда несколько ослабилось давление на культуру, было позволено опубликовать два небольших новых сборника собственных стихов Пастернака. На ранних поездах (1943) и Земной простор (1945)</vt:lpstr>
      <vt:lpstr>Вывод</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МОУ Богородская СШ   Борис Леонидович Пастернак</dc:title>
  <dc:creator>122</dc:creator>
  <cp:lastModifiedBy>122</cp:lastModifiedBy>
  <cp:revision>12</cp:revision>
  <dcterms:created xsi:type="dcterms:W3CDTF">2019-11-02T15:26:50Z</dcterms:created>
  <dcterms:modified xsi:type="dcterms:W3CDTF">2019-11-05T18:46:26Z</dcterms:modified>
</cp:coreProperties>
</file>