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73" r:id="rId7"/>
    <p:sldId id="261" r:id="rId8"/>
    <p:sldId id="263" r:id="rId9"/>
    <p:sldId id="264" r:id="rId10"/>
    <p:sldId id="265" r:id="rId11"/>
    <p:sldId id="266" r:id="rId12"/>
    <p:sldId id="257" r:id="rId13"/>
    <p:sldId id="267" r:id="rId14"/>
    <p:sldId id="272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75" d="100"/>
          <a:sy n="75" d="100"/>
        </p:scale>
        <p:origin x="151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22988" y="32278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5157192"/>
            <a:ext cx="792088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422C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взаимодействие воспитателя и специалистов группы</a:t>
            </a:r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5861"/>
            <a:ext cx="9036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№1 «Петушок»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3212976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учитель-дефектолог Милюкова Е.С.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052736"/>
            <a:ext cx="309634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132856"/>
            <a:ext cx="8496944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коррекционно-развивающей работы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характера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сотрудничества, взаимодействия и доверительности всех специалистов учреждения, которые осуществляют комплексное воздействие на воспитанников.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2181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28800"/>
            <a:ext cx="4680520" cy="206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55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220" y="476672"/>
            <a:ext cx="8781267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Проблемы взаимодействия 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специалистов и воспитателя: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совмещение программ </a:t>
            </a: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коррекционных групп с 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основной общеобразовательной программой ДОО;</a:t>
            </a:r>
          </a:p>
          <a:p>
            <a:pPr marL="342900" indent="-342900" algn="ctr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отсутствие 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требований к организации совместной деятельности специалистов и воспитателей </a:t>
            </a:r>
            <a:endParaRPr lang="ru-RU" sz="2000" i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indent="-342900" algn="ctr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сложность в распределении запланированной коррекционной работы в рамках рабочего времени и требований Санитарных Правил;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невозможность взаимопосещения занятий специалистами, работающими на группе, и воспитателем в группах.</a:t>
            </a:r>
          </a:p>
        </p:txBody>
      </p:sp>
    </p:spTree>
    <p:extLst>
      <p:ext uri="{BB962C8B-B14F-4D97-AF65-F5344CB8AC3E}">
        <p14:creationId xmlns:p14="http://schemas.microsoft.com/office/powerpoint/2010/main" val="115857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76672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Создать условия для всестороннего развития ребенка с ОВЗ в целях обогащения его социального опыта и гармонического включения в коллектив сверстников;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   Формировать познавательные процессы и способствовать умственной деятельности; усвоению и обогащению знаний о природе и обществе; развитию познавательных интересов и речи, как средства познания.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    Совершенствовать функции формирующегося организма, развивать двигательные навыки, тонкую ручную моторику, зрительно-пространственную координацию.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   Обеспечить оптимальное вхождение детей с ОВЗ в общественную жизнь.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    Формировать у детей эстетическое отношение к миру.</a:t>
            </a:r>
          </a:p>
        </p:txBody>
      </p:sp>
    </p:spTree>
    <p:extLst>
      <p:ext uri="{BB962C8B-B14F-4D97-AF65-F5344CB8AC3E}">
        <p14:creationId xmlns:p14="http://schemas.microsoft.com/office/powerpoint/2010/main" val="3053315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759214" y="1175713"/>
            <a:ext cx="1937021" cy="65350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2" idx="2"/>
          </p:cNvCxnSpPr>
          <p:nvPr/>
        </p:nvCxnSpPr>
        <p:spPr>
          <a:xfrm flipH="1">
            <a:off x="3739281" y="1240795"/>
            <a:ext cx="994088" cy="140827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22231" y="1213661"/>
            <a:ext cx="1261937" cy="293541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16945" y="692696"/>
            <a:ext cx="7632848" cy="5480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Совместная работа педагогов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851" y="1495816"/>
            <a:ext cx="4104455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своевременное обследование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1812777"/>
            <a:ext cx="3976786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обеспечение гибкости педагогических воздействий на дошкольников с учетом изменяющихся у них возможностей на основе коррекционной работы;</a:t>
            </a:r>
          </a:p>
        </p:txBody>
      </p:sp>
      <p:cxnSp>
        <p:nvCxnSpPr>
          <p:cNvPr id="7" name="Прямая соединительная линия 6"/>
          <p:cNvCxnSpPr>
            <a:stCxn id="2" idx="2"/>
            <a:endCxn id="3" idx="0"/>
          </p:cNvCxnSpPr>
          <p:nvPr/>
        </p:nvCxnSpPr>
        <p:spPr>
          <a:xfrm flipH="1">
            <a:off x="2535079" y="1240795"/>
            <a:ext cx="2198290" cy="25502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32040" y="3969808"/>
            <a:ext cx="3976786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индивидуальной работы с каждым ребенком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3847" y="2642418"/>
            <a:ext cx="3950611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1960" y="3819835"/>
            <a:ext cx="3976786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детьми коммуникативными средствами общения.</a:t>
            </a:r>
          </a:p>
        </p:txBody>
      </p:sp>
      <p:cxnSp>
        <p:nvCxnSpPr>
          <p:cNvPr id="22" name="Прямая соединительная линия 21"/>
          <p:cNvCxnSpPr>
            <a:stCxn id="2" idx="2"/>
          </p:cNvCxnSpPr>
          <p:nvPr/>
        </p:nvCxnSpPr>
        <p:spPr>
          <a:xfrm flipH="1">
            <a:off x="4279803" y="1240795"/>
            <a:ext cx="453566" cy="25856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12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4152" y="404664"/>
            <a:ext cx="8136904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виды организации совместной деятельности специалистов и воспитателя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256798"/>
              </p:ext>
            </p:extLst>
          </p:nvPr>
        </p:nvGraphicFramePr>
        <p:xfrm>
          <a:off x="179512" y="1412777"/>
          <a:ext cx="8856986" cy="53489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80520">
                  <a:extLst>
                    <a:ext uri="{9D8B030D-6E8A-4147-A177-3AD203B41FA5}">
                      <a16:colId xmlns:a16="http://schemas.microsoft.com/office/drawing/2014/main" val="198020250"/>
                    </a:ext>
                  </a:extLst>
                </a:gridCol>
                <a:gridCol w="4176466">
                  <a:extLst>
                    <a:ext uri="{9D8B030D-6E8A-4147-A177-3AD203B41FA5}">
                      <a16:colId xmlns:a16="http://schemas.microsoft.com/office/drawing/2014/main" val="3717861180"/>
                    </a:ext>
                  </a:extLst>
                </a:gridCol>
              </a:tblGrid>
              <a:tr h="378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</a:t>
                      </a:r>
                      <a:endParaRPr lang="ru-RU" sz="160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979641"/>
                  </a:ext>
                </a:extLst>
              </a:tr>
              <a:tr h="910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Планирует и организует занятия с учетом очередной темы, и их задачи соотносятся с задачами специалистов.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Планирует и организует занятия с учетом возраста и индивидуальных нарушений развития у детей.</a:t>
                      </a:r>
                      <a:endParaRPr lang="ru-RU" sz="160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541934"/>
                  </a:ext>
                </a:extLst>
              </a:tr>
              <a:tr h="644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Формирует у детей необходимый уровень знаний по теме во время прогулок, на занятиях.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Проводит основную работу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238077"/>
                  </a:ext>
                </a:extLst>
              </a:tr>
              <a:tr h="910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Формирует технические и изобразительные навыки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подгрупповых занятиях закрепляет технические умения и изобразительные навыки.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772810"/>
                  </a:ext>
                </a:extLst>
              </a:tr>
              <a:tr h="11756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Проводить занятия по уточнению движений органов артикуляционного аппарата ежедневно при помощи комплекса артикуляционных упражнений.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Разучивает комплекс необходимых артикуляционных упражнений, предоставляет их воспитателю для закрепления.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328699"/>
                  </a:ext>
                </a:extLst>
              </a:tr>
              <a:tr h="13092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Оказывает помощь специалисту во введении полученных знаний в повседневную жизнь. 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Формирует у детей знания об окружающей действительности в ходе специальных занятий.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68" marR="64468" marT="64468" marB="64468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84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720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5843" y="707504"/>
            <a:ext cx="299896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/>
              <a:t>Диагностическая работа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961596"/>
              </p:ext>
            </p:extLst>
          </p:nvPr>
        </p:nvGraphicFramePr>
        <p:xfrm>
          <a:off x="899592" y="1268760"/>
          <a:ext cx="7488832" cy="3168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77367">
                  <a:extLst>
                    <a:ext uri="{9D8B030D-6E8A-4147-A177-3AD203B41FA5}">
                      <a16:colId xmlns:a16="http://schemas.microsoft.com/office/drawing/2014/main" val="791449769"/>
                    </a:ext>
                  </a:extLst>
                </a:gridCol>
                <a:gridCol w="1811465">
                  <a:extLst>
                    <a:ext uri="{9D8B030D-6E8A-4147-A177-3AD203B41FA5}">
                      <a16:colId xmlns:a16="http://schemas.microsoft.com/office/drawing/2014/main" val="2772407392"/>
                    </a:ext>
                  </a:extLst>
                </a:gridCol>
              </a:tblGrid>
              <a:tr h="4785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422C16"/>
                          </a:solidFill>
                          <a:effectLst/>
                        </a:rPr>
                        <a:t>Воспитатель</a:t>
                      </a:r>
                      <a:endParaRPr lang="ru-RU" sz="1400" dirty="0">
                        <a:solidFill>
                          <a:srgbClr val="422C1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422C16"/>
                          </a:solidFill>
                          <a:effectLst/>
                        </a:rPr>
                        <a:t>Специалист</a:t>
                      </a:r>
                      <a:endParaRPr lang="ru-RU" sz="1400">
                        <a:solidFill>
                          <a:srgbClr val="422C1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548470"/>
                  </a:ext>
                </a:extLst>
              </a:tr>
              <a:tr h="268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422C16"/>
                          </a:solidFill>
                          <a:effectLst/>
                        </a:rPr>
                        <a:t>Проводит диагностику общего развития.</a:t>
                      </a:r>
                      <a:endParaRPr lang="ru-RU" sz="1400" dirty="0">
                        <a:solidFill>
                          <a:srgbClr val="422C16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422C16"/>
                          </a:solidFill>
                          <a:effectLst/>
                        </a:rPr>
                        <a:t>Сообщает специалисту результаты своих наблюдений за ребенком в различных видах деятельности; историю его раннего развития и условия семейного воспитания.</a:t>
                      </a:r>
                      <a:endParaRPr lang="ru-RU" sz="1400" dirty="0">
                        <a:solidFill>
                          <a:srgbClr val="422C16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422C16"/>
                          </a:solidFill>
                          <a:effectLst/>
                        </a:rPr>
                        <a:t>Опираясь на диагностические данные специалистов, планирует занятия с детьми, исходя из основных коррекционных задач.</a:t>
                      </a:r>
                      <a:endParaRPr lang="ru-RU" sz="1400" dirty="0">
                        <a:solidFill>
                          <a:srgbClr val="422C1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422C16"/>
                          </a:solidFill>
                          <a:effectLst/>
                        </a:rPr>
                        <a:t>Проводит ежегодное комплексное обследование всех детей группы.</a:t>
                      </a:r>
                      <a:endParaRPr lang="ru-RU" sz="1400" dirty="0">
                        <a:solidFill>
                          <a:srgbClr val="422C1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206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387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548680"/>
            <a:ext cx="5472607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605659"/>
              </p:ext>
            </p:extLst>
          </p:nvPr>
        </p:nvGraphicFramePr>
        <p:xfrm>
          <a:off x="899592" y="1268760"/>
          <a:ext cx="7128792" cy="37920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7589">
                  <a:extLst>
                    <a:ext uri="{9D8B030D-6E8A-4147-A177-3AD203B41FA5}">
                      <a16:colId xmlns:a16="http://schemas.microsoft.com/office/drawing/2014/main" val="1337633578"/>
                    </a:ext>
                  </a:extLst>
                </a:gridCol>
                <a:gridCol w="3131203">
                  <a:extLst>
                    <a:ext uri="{9D8B030D-6E8A-4147-A177-3AD203B41FA5}">
                      <a16:colId xmlns:a16="http://schemas.microsoft.com/office/drawing/2014/main" val="3906292181"/>
                    </a:ext>
                  </a:extLst>
                </a:gridCol>
              </a:tblGrid>
              <a:tr h="3432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33583"/>
                  </a:ext>
                </a:extLst>
              </a:tr>
              <a:tr h="26979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Осуществляет контроль за достижениями детей на занятиях и во время режимных моментов.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Занимается развитием мелкой и артикуляционной моторики.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Оказывает помощь по закреплению достигнутых успехов на занятиях специалистов.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Проводит необходимую работу с родителями для оптимизации коррекционного процесса.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Оказывает воспитателю помощь в организации индивидуальной и групповой работы.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Дает еженедельные рекомендации по планированию групповых и подгрупповых игр и занятий с учетом возрастных норм и лексических тем, изучаемых в данный период.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889074"/>
                  </a:ext>
                </a:extLst>
              </a:tr>
              <a:tr h="343212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813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8089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48680"/>
            <a:ext cx="489654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Профилактическая работа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172886"/>
              </p:ext>
            </p:extLst>
          </p:nvPr>
        </p:nvGraphicFramePr>
        <p:xfrm>
          <a:off x="1187624" y="1556792"/>
          <a:ext cx="6624736" cy="288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7140">
                  <a:extLst>
                    <a:ext uri="{9D8B030D-6E8A-4147-A177-3AD203B41FA5}">
                      <a16:colId xmlns:a16="http://schemas.microsoft.com/office/drawing/2014/main" val="4168576575"/>
                    </a:ext>
                  </a:extLst>
                </a:gridCol>
                <a:gridCol w="2507596">
                  <a:extLst>
                    <a:ext uri="{9D8B030D-6E8A-4147-A177-3AD203B41FA5}">
                      <a16:colId xmlns:a16="http://schemas.microsoft.com/office/drawing/2014/main" val="3491083412"/>
                    </a:ext>
                  </a:extLst>
                </a:gridCol>
              </a:tblGrid>
              <a:tr h="3991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</a:t>
                      </a:r>
                      <a:endParaRPr lang="ru-RU" sz="160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114682"/>
                  </a:ext>
                </a:extLst>
              </a:tr>
              <a:tr h="24811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Организует предметную среду, которая способствует максимально полному раскрытию потенциальных возможностей воспитанников, предупреждению у них трудностей в развитии.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Уделяет повышенное внимание к детям с высокой степенью риска формирования недостатков.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Отслеживает соответствие развивающей среды возрастным потребностям детей.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Дает рекомендации воспитателям по ее обогащению.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15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298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203848" y="764704"/>
            <a:ext cx="2753511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семьей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99702"/>
              </p:ext>
            </p:extLst>
          </p:nvPr>
        </p:nvGraphicFramePr>
        <p:xfrm>
          <a:off x="1259632" y="1844824"/>
          <a:ext cx="7128792" cy="2592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1426">
                  <a:extLst>
                    <a:ext uri="{9D8B030D-6E8A-4147-A177-3AD203B41FA5}">
                      <a16:colId xmlns:a16="http://schemas.microsoft.com/office/drawing/2014/main" val="3584450979"/>
                    </a:ext>
                  </a:extLst>
                </a:gridCol>
                <a:gridCol w="3347366">
                  <a:extLst>
                    <a:ext uri="{9D8B030D-6E8A-4147-A177-3AD203B41FA5}">
                      <a16:colId xmlns:a16="http://schemas.microsoft.com/office/drawing/2014/main" val="2085181482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5836194"/>
                  </a:ext>
                </a:extLst>
              </a:tr>
              <a:tr h="21602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Включает родителей в совместную работу по пополнению РППС группы.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Помогает принять ребенка таким, какой он есть на самом деле.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22C1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Разъясняет родителям о необходимости работы со своим ребенком по заданиям, которые дает специалист.</a:t>
                      </a:r>
                      <a:endParaRPr lang="ru-RU" sz="1600" dirty="0">
                        <a:solidFill>
                          <a:srgbClr val="422C1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74848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9412834BDBFBB9469D7C958EC7E76C80" ma:contentTypeVersion="0" ma:contentTypeDescription="Создание документа." ma:contentTypeScope="" ma:versionID="2c5e31dee18c325262817c3ea4d8d3c9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CC96ED-8B18-4ED7-A3B2-30A49931A305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CE00D33-71B4-4BD1-A126-4F09966002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8AACD47-3BEE-47B1-88EE-45809E7994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5701</TotalTime>
  <Words>536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Diseño predeterminado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Екатерина Милюкова</cp:lastModifiedBy>
  <cp:revision>752</cp:revision>
  <dcterms:created xsi:type="dcterms:W3CDTF">2010-05-23T14:28:12Z</dcterms:created>
  <dcterms:modified xsi:type="dcterms:W3CDTF">2022-11-21T07:12:17Z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0x0101009412834BDBFBB9469D7C958EC7E76C80</vt:lpwstr>
  </property>
</Properties>
</file>