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9" r:id="rId3"/>
    <p:sldId id="258" r:id="rId4"/>
    <p:sldId id="260" r:id="rId5"/>
    <p:sldId id="274" r:id="rId6"/>
    <p:sldId id="262" r:id="rId7"/>
    <p:sldId id="263" r:id="rId8"/>
    <p:sldId id="273" r:id="rId9"/>
    <p:sldId id="276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99FF99"/>
    <a:srgbClr val="FFCC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7C52D18-D9BF-4D40-97FE-A97E9981D6C5}" type="datetimeFigureOut">
              <a:rPr lang="ru-RU"/>
              <a:pPr>
                <a:defRPr/>
              </a:pPr>
              <a:t>16.12.2022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416AC35-97A3-4370-9F0E-243ADA34D7B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290028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04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058D2FF8-DF32-4551-A0C3-8811E7BAC942}" type="slidenum">
              <a:rPr lang="ru-RU"/>
              <a:pPr eaLnBrk="1" hangingPunct="1"/>
              <a:t>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418890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post-279854-1298288370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938" y="-428625"/>
            <a:ext cx="1643062" cy="164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7" descr="post-279854-1298288370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4313"/>
            <a:ext cx="2357438" cy="207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8" descr="97e6b01896c7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40000">
            <a:off x="-628650" y="-349250"/>
            <a:ext cx="3330575" cy="268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5B97D3-1D32-4465-BC6C-058C754C0F5F}" type="datetimeFigureOut">
              <a:rPr lang="ru-RU"/>
              <a:pPr>
                <a:defRPr/>
              </a:pPr>
              <a:t>16.12.2022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9825DE-C8E2-4CAF-82FF-AF1D8E17A7F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232405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1AEBD3-C38B-4676-816F-4E31A3B4D8EB}" type="datetimeFigureOut">
              <a:rPr lang="ru-RU"/>
              <a:pPr>
                <a:defRPr/>
              </a:pPr>
              <a:t>16.12.2022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EA2643-32FD-42D8-A45C-10F893B81C3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107904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2BAD98-6E9D-424E-8806-337323B857C2}" type="datetimeFigureOut">
              <a:rPr lang="ru-RU"/>
              <a:pPr>
                <a:defRPr/>
              </a:pPr>
              <a:t>16.12.2022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60866F-1065-4CB5-BAA6-DE2F0954A6F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6029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3E9579-74FB-40B9-90F1-547B236AE182}" type="datetimeFigureOut">
              <a:rPr lang="ru-RU"/>
              <a:pPr>
                <a:defRPr/>
              </a:pPr>
              <a:t>16.12.2022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ED3B48-E4E8-4EB4-B0EF-EA01FE41EF0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43727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093CBC-65AB-423A-B5D5-ABE966898677}" type="datetimeFigureOut">
              <a:rPr lang="ru-RU"/>
              <a:pPr>
                <a:defRPr/>
              </a:pPr>
              <a:t>16.12.2022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A38462-55A5-4C96-A579-1B7105ADF61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37362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D7F0EA-996B-4950-BF7A-533D3AD8A10F}" type="datetimeFigureOut">
              <a:rPr lang="ru-RU"/>
              <a:pPr>
                <a:defRPr/>
              </a:pPr>
              <a:t>16.12.2022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0F650B-1F93-4BCF-B06B-B48B470DD4F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215890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F35413-9DF9-491C-AFFC-892B6EF3D436}" type="datetimeFigureOut">
              <a:rPr lang="ru-RU"/>
              <a:pPr>
                <a:defRPr/>
              </a:pPr>
              <a:t>16.12.2022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7111F2-0EC7-4A6B-9085-58F267094C1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56001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711CD9-9E2C-4170-90EB-ECF6112801D1}" type="datetimeFigureOut">
              <a:rPr lang="ru-RU"/>
              <a:pPr>
                <a:defRPr/>
              </a:pPr>
              <a:t>16.12.2022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65E213-63CE-44BF-9077-57A62F29943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199802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D7E01D-21EC-479A-807A-C6808C5D46EB}" type="datetimeFigureOut">
              <a:rPr lang="ru-RU"/>
              <a:pPr>
                <a:defRPr/>
              </a:pPr>
              <a:t>16.12.2022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13626C-7C15-43EE-9858-C9340E1C717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160473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4B501A-44B6-4B0B-93BC-117A8C1E7BD3}" type="datetimeFigureOut">
              <a:rPr lang="ru-RU"/>
              <a:pPr>
                <a:defRPr/>
              </a:pPr>
              <a:t>16.12.2022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281F7A-BFA4-4774-8E78-ECFD57B0A82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03719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26FEA9-BC25-41AD-9F03-8246CB5C8619}" type="datetimeFigureOut">
              <a:rPr lang="ru-RU"/>
              <a:pPr>
                <a:defRPr/>
              </a:pPr>
              <a:t>16.12.2022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C6039A-A236-4859-92A2-14DE0495764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97051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3FCF3E6-BCAA-4D09-B3B5-BA0BAB04C21D}" type="datetimeFigureOut">
              <a:rPr lang="ru-RU"/>
              <a:pPr>
                <a:defRPr/>
              </a:pPr>
              <a:t>16.12.2022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481F4233-96A1-41DB-9A31-093EC33DFB6B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2700338" y="1773238"/>
            <a:ext cx="5832475" cy="1470025"/>
          </a:xfrm>
        </p:spPr>
        <p:txBody>
          <a:bodyPr/>
          <a:lstStyle/>
          <a:p>
            <a:pPr eaLnBrk="1" hangingPunct="1"/>
            <a:r>
              <a:rPr lang="ru-RU" sz="3200" b="1" i="1" smtClean="0">
                <a:solidFill>
                  <a:srgbClr val="FF0000"/>
                </a:solidFill>
                <a:latin typeface="Bookman Old Style" panose="02050604050505020204" pitchFamily="18" charset="0"/>
              </a:rPr>
              <a:t>Мнемотехника, как средство мотивации речевой активности детей</a:t>
            </a:r>
          </a:p>
        </p:txBody>
      </p:sp>
      <p:sp>
        <p:nvSpPr>
          <p:cNvPr id="307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51050" y="4868863"/>
            <a:ext cx="6400800" cy="1752600"/>
          </a:xfrm>
        </p:spPr>
        <p:txBody>
          <a:bodyPr/>
          <a:lstStyle/>
          <a:p>
            <a:pPr eaLnBrk="1" hangingPunct="1"/>
            <a:r>
              <a:rPr lang="ru-RU" sz="2000" b="1" i="1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Консультация для педагогов</a:t>
            </a:r>
          </a:p>
          <a:p>
            <a:pPr eaLnBrk="1" hangingPunct="1"/>
            <a:r>
              <a:rPr lang="ru-RU" sz="2000" b="1" i="1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Воспитатель: Голубева И.А.</a:t>
            </a:r>
          </a:p>
          <a:p>
            <a:pPr eaLnBrk="1" hangingPunct="1"/>
            <a:r>
              <a:rPr lang="ru-RU" sz="2000" b="1" i="1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2019г</a:t>
            </a:r>
            <a:r>
              <a:rPr lang="ru-RU" sz="2000" b="1" i="1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.</a:t>
            </a:r>
          </a:p>
        </p:txBody>
      </p:sp>
    </p:spTree>
  </p:cSld>
  <p:clrMapOvr>
    <a:masterClrMapping/>
  </p:clrMapOvr>
  <p:transition spd="slow">
    <p:cover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/>
          </p:cNvSpPr>
          <p:nvPr>
            <p:ph type="title"/>
          </p:nvPr>
        </p:nvSpPr>
        <p:spPr>
          <a:xfrm>
            <a:off x="785813" y="714356"/>
            <a:ext cx="8034337" cy="3714776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Мнемотехника </a:t>
            </a:r>
            <a:r>
              <a:rPr lang="ru-RU" sz="2400" b="1" i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- в переводе с греческого - «искусство запоминания». Это система методов и приемов, обеспечивающих успешное запоминание, сохранение и воспроизведение информации, знаний об особенностях объектов природы, об окружающем мире, эффективное запоминание структуры рассказа, и, конечно, развитие речи.</a:t>
            </a:r>
            <a:r>
              <a:rPr lang="ru-RU" sz="24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ru-RU" sz="24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ru-RU" sz="2400" dirty="0" smtClean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ChangeArrowheads="1"/>
          </p:cNvSpPr>
          <p:nvPr/>
        </p:nvSpPr>
        <p:spPr bwMode="auto">
          <a:xfrm>
            <a:off x="755650" y="4840288"/>
            <a:ext cx="242888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sz="1600"/>
              <a:t> </a:t>
            </a: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857232"/>
            <a:ext cx="7980363" cy="5688013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ru-RU" sz="2800" b="1" dirty="0" smtClean="0">
                <a:solidFill>
                  <a:srgbClr val="FF0000"/>
                </a:solidFill>
                <a:latin typeface="Bookman Old Style" pitchFamily="18" charset="0"/>
              </a:rPr>
              <a:t>Структура мнемотехники</a:t>
            </a:r>
            <a:endParaRPr lang="ru-RU" sz="28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Прямоугольник 1"/>
          <p:cNvSpPr>
            <a:spLocks noChangeArrowheads="1"/>
          </p:cNvSpPr>
          <p:nvPr/>
        </p:nvSpPr>
        <p:spPr bwMode="auto">
          <a:xfrm>
            <a:off x="755650" y="836613"/>
            <a:ext cx="7993063" cy="2678112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2400" b="1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Это схема, в которой заложена определенная информация. Суть мнемосхемы заключается в следующем: на каждое слово или маленькое словосочетание придумывается картинка (изображение); таким образом весь текст зарисовывается схематично, глядя на эти схемы – рисунки,  ребенок легко запоминает информацию.  </a:t>
            </a:r>
          </a:p>
        </p:txBody>
      </p:sp>
      <p:sp>
        <p:nvSpPr>
          <p:cNvPr id="6147" name="Заголовок 2"/>
          <p:cNvSpPr>
            <a:spLocks noGrp="1"/>
          </p:cNvSpPr>
          <p:nvPr>
            <p:ph type="title"/>
          </p:nvPr>
        </p:nvSpPr>
        <p:spPr>
          <a:xfrm>
            <a:off x="430213" y="0"/>
            <a:ext cx="8229600" cy="1143000"/>
          </a:xfrm>
        </p:spPr>
        <p:txBody>
          <a:bodyPr/>
          <a:lstStyle/>
          <a:p>
            <a:r>
              <a:rPr lang="ru-RU" sz="3600" b="1" dirty="0" err="1" smtClean="0">
                <a:solidFill>
                  <a:srgbClr val="FF0000"/>
                </a:solidFill>
                <a:latin typeface="Book Antiqua" panose="02040602050305030304" pitchFamily="18" charset="0"/>
              </a:rPr>
              <a:t>Мнемотаблица</a:t>
            </a:r>
            <a:endParaRPr lang="ru-RU" sz="3600" b="1" dirty="0" smtClean="0">
              <a:solidFill>
                <a:srgbClr val="FF0000"/>
              </a:solidFill>
              <a:latin typeface="Book Antiqua" panose="02040602050305030304" pitchFamily="18" charset="0"/>
            </a:endParaRPr>
          </a:p>
        </p:txBody>
      </p:sp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5152" y="3576660"/>
            <a:ext cx="3425825" cy="285241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glow rad="63500">
              <a:schemeClr val="accent1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9" name="Рисунок 8" descr="http://detsadik.my1.ru/PTISI/ss36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548403"/>
            <a:ext cx="2749901" cy="2938611"/>
          </a:xfrm>
          <a:prstGeom prst="rect">
            <a:avLst/>
          </a:prstGeom>
          <a:noFill/>
          <a:ln>
            <a:solidFill>
              <a:srgbClr val="00B050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27088" y="404813"/>
            <a:ext cx="7921625" cy="255428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2000" b="1" i="1" dirty="0">
                <a:solidFill>
                  <a:srgbClr val="FF0000"/>
                </a:solidFill>
                <a:latin typeface="Bookman Old Style" pitchFamily="18" charset="0"/>
              </a:rPr>
              <a:t>Овладение приемами работы с мнемотаблицами значительно сокращает время обучения и одновременно решает задачи, направленные на:</a:t>
            </a:r>
          </a:p>
          <a:p>
            <a:pPr marL="342900" indent="-342900">
              <a:buFont typeface="Wingdings" pitchFamily="2" charset="2"/>
              <a:buChar char="ü"/>
              <a:defRPr/>
            </a:pPr>
            <a:r>
              <a:rPr lang="ru-RU" sz="2000" b="1" i="1" dirty="0">
                <a:solidFill>
                  <a:srgbClr val="FF0000"/>
                </a:solidFill>
                <a:latin typeface="Bookman Old Style" pitchFamily="18" charset="0"/>
              </a:rPr>
              <a:t>развитие основных психических процессов – памяти, внимания, образного мышления;</a:t>
            </a:r>
          </a:p>
          <a:p>
            <a:pPr marL="342900" indent="-342900">
              <a:buFont typeface="Wingdings" pitchFamily="2" charset="2"/>
              <a:buChar char="ü"/>
              <a:defRPr/>
            </a:pPr>
            <a:r>
              <a:rPr lang="ru-RU" sz="2000" b="1" i="1" dirty="0">
                <a:solidFill>
                  <a:srgbClr val="FF0000"/>
                </a:solidFill>
                <a:latin typeface="Bookman Old Style" pitchFamily="18" charset="0"/>
              </a:rPr>
              <a:t>Развитие связной речи;</a:t>
            </a:r>
          </a:p>
          <a:p>
            <a:pPr marL="342900" indent="-342900">
              <a:buFont typeface="Wingdings" pitchFamily="2" charset="2"/>
              <a:buChar char="ü"/>
              <a:defRPr/>
            </a:pPr>
            <a:r>
              <a:rPr lang="ru-RU" sz="2000" b="1" i="1" dirty="0">
                <a:solidFill>
                  <a:srgbClr val="FF0000"/>
                </a:solidFill>
                <a:latin typeface="Bookman Old Style" pitchFamily="18" charset="0"/>
              </a:rPr>
              <a:t>развитие мелкой моторики рук при частичном или полном графическом воспроизведении</a:t>
            </a:r>
            <a:r>
              <a:rPr lang="ru-RU" b="1" i="1" dirty="0">
                <a:solidFill>
                  <a:srgbClr val="FF0000"/>
                </a:solidFill>
                <a:latin typeface="Bookman Old Style" pitchFamily="18" charset="0"/>
              </a:rPr>
              <a:t>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27088" y="3068638"/>
            <a:ext cx="7921625" cy="120015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solidFill>
                  <a:srgbClr val="FF0000"/>
                </a:solidFill>
                <a:latin typeface="Bookman Old Style" pitchFamily="18" charset="0"/>
                <a:ea typeface="+mj-ea"/>
                <a:cs typeface="+mj-cs"/>
              </a:rPr>
              <a:t>Для изготовления таблиц не требуются художественные способности, любой педагог в состоянии нарисовать подобные символические изображения предметов и объектов к выбранному рассказу.</a:t>
            </a:r>
            <a:endParaRPr lang="ru-RU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27088" y="4437063"/>
            <a:ext cx="7921625" cy="175418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endParaRPr lang="ru-RU" b="1" u="sng" dirty="0">
              <a:solidFill>
                <a:srgbClr val="00B050"/>
              </a:solidFill>
              <a:latin typeface="Book Antiqua" pitchFamily="18" charset="0"/>
            </a:endParaRPr>
          </a:p>
          <a:p>
            <a:pPr>
              <a:defRPr/>
            </a:pPr>
            <a:endParaRPr lang="ru-RU" b="1" u="sng" dirty="0">
              <a:solidFill>
                <a:srgbClr val="00B050"/>
              </a:solidFill>
              <a:latin typeface="Book Antiqua" pitchFamily="18" charset="0"/>
            </a:endParaRP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b="1" u="sng" dirty="0">
                <a:solidFill>
                  <a:srgbClr val="FF0000"/>
                </a:solidFill>
                <a:latin typeface="Book Antiqua" pitchFamily="18" charset="0"/>
              </a:rPr>
              <a:t>Примечание.</a:t>
            </a:r>
            <a:r>
              <a:rPr lang="ru-RU" b="1" dirty="0">
                <a:solidFill>
                  <a:srgbClr val="FF0000"/>
                </a:solidFill>
                <a:latin typeface="Book Antiqua" pitchFamily="18" charset="0"/>
              </a:rPr>
              <a:t> Для детей младшего и среднего возраста </a:t>
            </a:r>
            <a:r>
              <a:rPr lang="ru-RU" b="1" dirty="0" err="1">
                <a:solidFill>
                  <a:srgbClr val="FF0000"/>
                </a:solidFill>
                <a:latin typeface="Book Antiqua" pitchFamily="18" charset="0"/>
              </a:rPr>
              <a:t>мнемотаблицы</a:t>
            </a:r>
            <a:r>
              <a:rPr lang="ru-RU" b="1" dirty="0">
                <a:solidFill>
                  <a:srgbClr val="FF0000"/>
                </a:solidFill>
                <a:latin typeface="Book Antiqua" pitchFamily="18" charset="0"/>
              </a:rPr>
              <a:t> необходимо давать цветные, так как у детей в памяти остаются отдельные образы: лиса – рыжая плутовка, цыплята – желтого цвета.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Прямоугольник 1"/>
          <p:cNvSpPr>
            <a:spLocks noChangeArrowheads="1"/>
          </p:cNvSpPr>
          <p:nvPr/>
        </p:nvSpPr>
        <p:spPr bwMode="auto">
          <a:xfrm>
            <a:off x="928662" y="285728"/>
            <a:ext cx="7779639" cy="6309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endParaRPr lang="ru-RU" dirty="0">
              <a:latin typeface="Arial" charset="0"/>
            </a:endParaRPr>
          </a:p>
          <a:p>
            <a:pPr algn="ctr">
              <a:defRPr/>
            </a:pPr>
            <a:r>
              <a:rPr lang="ru-RU" sz="2400" b="1" u="sng" dirty="0">
                <a:solidFill>
                  <a:srgbClr val="FF0000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  <a:latin typeface="Book Antiqua" pitchFamily="18" charset="0"/>
              </a:rPr>
              <a:t>Принцип работы с </a:t>
            </a:r>
            <a:r>
              <a:rPr lang="ru-RU" sz="2400" b="1" u="sng" dirty="0" err="1" smtClean="0">
                <a:solidFill>
                  <a:srgbClr val="FF0000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  <a:latin typeface="Book Antiqua" pitchFamily="18" charset="0"/>
              </a:rPr>
              <a:t>мнемотаблицей</a:t>
            </a:r>
            <a:endParaRPr lang="ru-RU" sz="2400" b="1" u="sng" dirty="0" smtClean="0">
              <a:solidFill>
                <a:srgbClr val="FF0000"/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  <a:latin typeface="Book Antiqua" pitchFamily="18" charset="0"/>
            </a:endParaRPr>
          </a:p>
          <a:p>
            <a:pPr algn="ctr">
              <a:defRPr/>
            </a:pPr>
            <a:endParaRPr lang="ru-RU" sz="2400" b="1" u="sng" dirty="0">
              <a:solidFill>
                <a:srgbClr val="FF0000"/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  <a:latin typeface="Book Antiqua" pitchFamily="18" charset="0"/>
            </a:endParaRPr>
          </a:p>
          <a:p>
            <a:pPr>
              <a:defRPr/>
            </a:pPr>
            <a:r>
              <a:rPr lang="ru-RU" sz="2000" b="1" dirty="0">
                <a:solidFill>
                  <a:srgbClr val="FF0000"/>
                </a:solidFill>
                <a:latin typeface="Bookman Old Style" pitchFamily="18" charset="0"/>
              </a:rPr>
              <a:t>1.Рассматривание таблиц и разбор, изображённых на ней символов.</a:t>
            </a:r>
          </a:p>
          <a:p>
            <a:pPr>
              <a:defRPr/>
            </a:pPr>
            <a:r>
              <a:rPr lang="ru-RU" sz="2000" b="1" dirty="0">
                <a:solidFill>
                  <a:srgbClr val="FF0000"/>
                </a:solidFill>
                <a:latin typeface="Bookman Old Style" pitchFamily="18" charset="0"/>
              </a:rPr>
              <a:t>2.Преобразование символов в образы.</a:t>
            </a:r>
          </a:p>
          <a:p>
            <a:pPr>
              <a:defRPr/>
            </a:pPr>
            <a:r>
              <a:rPr lang="ru-RU" sz="2000" b="1" dirty="0">
                <a:solidFill>
                  <a:srgbClr val="FF0000"/>
                </a:solidFill>
                <a:latin typeface="Bookman Old Style" pitchFamily="18" charset="0"/>
              </a:rPr>
              <a:t>3.Пересказ при помощи символов.</a:t>
            </a:r>
          </a:p>
          <a:p>
            <a:pPr>
              <a:defRPr/>
            </a:pPr>
            <a:endParaRPr lang="ru-RU" sz="2000" b="1" dirty="0">
              <a:solidFill>
                <a:srgbClr val="FF0000"/>
              </a:solidFill>
              <a:latin typeface="Bookman Old Style" pitchFamily="18" charset="0"/>
            </a:endParaRPr>
          </a:p>
          <a:p>
            <a:pPr marL="285750" indent="-285750">
              <a:buFont typeface="Wingdings" pitchFamily="2" charset="2"/>
              <a:buChar char="ü"/>
              <a:defRPr/>
            </a:pPr>
            <a:r>
              <a:rPr lang="ru-RU" sz="2000" b="1" dirty="0">
                <a:solidFill>
                  <a:srgbClr val="FF0000"/>
                </a:solidFill>
                <a:latin typeface="Bookman Old Style" pitchFamily="18" charset="0"/>
              </a:rPr>
              <a:t>     Но самое главное в обучении рассказыванию, при помощи мнемотаблиц – это вовремя отойти от закодированных слов, предложений. Дать ребёнку возможность самому, без подсказок  составить рассказ, т.е.  мы постепенно подходим к обучению монологической речи.</a:t>
            </a:r>
          </a:p>
          <a:p>
            <a:pPr marL="285750" indent="-285750">
              <a:buFont typeface="Wingdings" pitchFamily="2" charset="2"/>
              <a:buChar char="ü"/>
              <a:defRPr/>
            </a:pPr>
            <a:r>
              <a:rPr lang="ru-RU" sz="2000" b="1" dirty="0">
                <a:solidFill>
                  <a:srgbClr val="FF0000"/>
                </a:solidFill>
                <a:latin typeface="Bookman Old Style" pitchFamily="18" charset="0"/>
              </a:rPr>
              <a:t>Работать с мнемотаблицами лучше начинать со средней группы. Хотя уже в младшем возрасте можно использовать простейшие схемы одевания, умывания, построения пирамидки и т. д. </a:t>
            </a:r>
          </a:p>
          <a:p>
            <a:pPr>
              <a:defRPr/>
            </a:pPr>
            <a:endParaRPr lang="ru-RU" sz="2000" dirty="0">
              <a:solidFill>
                <a:srgbClr val="FF0000"/>
              </a:solidFill>
              <a:latin typeface="Bookman Old Style" pitchFamily="18" charset="0"/>
            </a:endParaRPr>
          </a:p>
          <a:p>
            <a:pPr marL="285750" indent="-285750">
              <a:buFont typeface="Wingdings" pitchFamily="2" charset="2"/>
              <a:buChar char="ü"/>
              <a:defRPr/>
            </a:pPr>
            <a:endParaRPr lang="ru-RU" dirty="0">
              <a:solidFill>
                <a:srgbClr val="00B05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Объект 3"/>
          <p:cNvSpPr>
            <a:spLocks noGrp="1"/>
          </p:cNvSpPr>
          <p:nvPr>
            <p:ph idx="1"/>
          </p:nvPr>
        </p:nvSpPr>
        <p:spPr>
          <a:xfrm>
            <a:off x="827088" y="765175"/>
            <a:ext cx="7777162" cy="4525963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pPr marL="0" indent="0" algn="ctr">
              <a:buFont typeface="Arial" charset="0"/>
              <a:buNone/>
              <a:defRPr/>
            </a:pPr>
            <a:r>
              <a:rPr lang="ru-RU" sz="2800" b="1" u="sng" dirty="0" smtClean="0">
                <a:solidFill>
                  <a:srgbClr val="FF0000"/>
                </a:solidFill>
                <a:latin typeface="Book Antiqua" pitchFamily="18" charset="0"/>
              </a:rPr>
              <a:t>Мнемотаблицы:</a:t>
            </a:r>
          </a:p>
          <a:p>
            <a:pPr marL="0" indent="0">
              <a:buFont typeface="Arial" charset="0"/>
              <a:buNone/>
              <a:defRPr/>
            </a:pPr>
            <a:endParaRPr lang="ru-RU" sz="2800" b="1" dirty="0" smtClean="0">
              <a:solidFill>
                <a:srgbClr val="00B050"/>
              </a:solidFill>
              <a:latin typeface="Book Antiqua" pitchFamily="18" charset="0"/>
            </a:endParaRPr>
          </a:p>
          <a:p>
            <a:pPr>
              <a:buFont typeface="Wingdings" pitchFamily="2" charset="2"/>
              <a:buChar char="q"/>
              <a:defRPr/>
            </a:pPr>
            <a:r>
              <a:rPr lang="ru-RU" sz="2800" b="1" dirty="0" smtClean="0">
                <a:solidFill>
                  <a:srgbClr val="00B050"/>
                </a:solidFill>
                <a:latin typeface="Book Antiqua" pitchFamily="18" charset="0"/>
              </a:rPr>
              <a:t>являются дидактическим материалом по развитию речи;</a:t>
            </a:r>
          </a:p>
          <a:p>
            <a:pPr>
              <a:buFont typeface="Wingdings" pitchFamily="2" charset="2"/>
              <a:buChar char="q"/>
              <a:defRPr/>
            </a:pPr>
            <a:r>
              <a:rPr lang="ru-RU" sz="2800" b="1" dirty="0" smtClean="0">
                <a:solidFill>
                  <a:srgbClr val="00B050"/>
                </a:solidFill>
                <a:latin typeface="Book Antiqua" pitchFamily="18" charset="0"/>
              </a:rPr>
              <a:t>их можно использовать для пополнения словарного запаса и развития речи;</a:t>
            </a:r>
          </a:p>
          <a:p>
            <a:pPr>
              <a:buFont typeface="Wingdings" pitchFamily="2" charset="2"/>
              <a:buChar char="q"/>
              <a:defRPr/>
            </a:pPr>
            <a:r>
              <a:rPr lang="ru-RU" sz="2800" b="1" dirty="0" smtClean="0">
                <a:solidFill>
                  <a:srgbClr val="00B050"/>
                </a:solidFill>
                <a:latin typeface="Book Antiqua" pitchFamily="18" charset="0"/>
              </a:rPr>
              <a:t>использовать при обучении пересказу и составлению рассказов, заучивании наизусть и отгадыванию загадок.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2950" cy="1143000"/>
          </a:xfrm>
          <a:solidFill>
            <a:schemeClr val="tx2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txBody>
          <a:bodyPr/>
          <a:lstStyle/>
          <a:p>
            <a:pPr>
              <a:defRPr/>
            </a:pPr>
            <a:r>
              <a:rPr lang="ru-RU" sz="4000" b="1" i="1" dirty="0" smtClean="0">
                <a:solidFill>
                  <a:srgbClr val="FF0000"/>
                </a:solidFill>
                <a:latin typeface="Bookman Old Style" pitchFamily="18" charset="0"/>
              </a:rPr>
              <a:t>Вывод</a:t>
            </a:r>
          </a:p>
        </p:txBody>
      </p:sp>
      <p:sp>
        <p:nvSpPr>
          <p:cNvPr id="19459" name="Объект 2"/>
          <p:cNvSpPr>
            <a:spLocks noGrp="1"/>
          </p:cNvSpPr>
          <p:nvPr>
            <p:ph idx="1"/>
          </p:nvPr>
        </p:nvSpPr>
        <p:spPr>
          <a:xfrm>
            <a:off x="468313" y="1628775"/>
            <a:ext cx="8351837" cy="4824413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ru-RU" sz="2000" b="1" i="1" u="sng" dirty="0" smtClean="0">
                <a:solidFill>
                  <a:srgbClr val="00B050"/>
                </a:solidFill>
                <a:latin typeface="Bookman Old Style" pitchFamily="18" charset="0"/>
              </a:rPr>
              <a:t>В результате использования таблиц-схем и мнемотаблиц: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ru-RU" sz="2000" b="1" i="1" dirty="0" smtClean="0">
                <a:solidFill>
                  <a:srgbClr val="00B050"/>
                </a:solidFill>
                <a:latin typeface="Bookman Old Style" pitchFamily="18" charset="0"/>
              </a:rPr>
              <a:t>Расширяется не только словарный запас, но и знания об окружающем мире.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ru-RU" sz="2000" b="1" i="1" dirty="0" smtClean="0">
                <a:solidFill>
                  <a:srgbClr val="00B050"/>
                </a:solidFill>
                <a:latin typeface="Bookman Old Style" pitchFamily="18" charset="0"/>
              </a:rPr>
              <a:t>Появляется желание пересказывать — ребенок понимает, что это совсем не трудно.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ru-RU" sz="2000" b="1" i="1" dirty="0" smtClean="0">
                <a:solidFill>
                  <a:srgbClr val="00B050"/>
                </a:solidFill>
                <a:latin typeface="Bookman Old Style" pitchFamily="18" charset="0"/>
              </a:rPr>
              <a:t>Заучивание стихов превращается в игру, которая очень нравится детям.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ru-RU" sz="2000" b="1" i="1" dirty="0" smtClean="0">
                <a:solidFill>
                  <a:srgbClr val="00B050"/>
                </a:solidFill>
                <a:latin typeface="Bookman Old Style" pitchFamily="18" charset="0"/>
              </a:rPr>
              <a:t>Это является одним из эффективных способов развития речи дошкольников.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 sz="2000" b="1" i="1" u="sng" dirty="0" smtClean="0">
                <a:solidFill>
                  <a:srgbClr val="00B050"/>
                </a:solidFill>
                <a:latin typeface="Bookman Old Style" pitchFamily="18" charset="0"/>
              </a:rPr>
              <a:t>Необходимо помнить</a:t>
            </a:r>
            <a:r>
              <a:rPr lang="ru-RU" sz="2000" b="1" i="1" dirty="0" smtClean="0">
                <a:solidFill>
                  <a:srgbClr val="00B050"/>
                </a:solidFill>
                <a:latin typeface="Bookman Old Style" pitchFamily="18" charset="0"/>
              </a:rPr>
              <a:t>, что уровень речевого развития определяется словарным запасом ребёнка. И всего несколько шагов, сделанных в этом направлении, помогут вам в развитии речи дошкольника.</a:t>
            </a:r>
          </a:p>
          <a:p>
            <a:pPr>
              <a:buFont typeface="Arial" charset="0"/>
              <a:buChar char="•"/>
              <a:defRPr/>
            </a:pPr>
            <a:endParaRPr lang="ru-RU" sz="2000" dirty="0" smtClean="0">
              <a:solidFill>
                <a:srgbClr val="00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45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5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45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484438" y="1196975"/>
            <a:ext cx="5829300" cy="1655763"/>
          </a:xfrm>
        </p:spPr>
        <p:txBody>
          <a:bodyPr/>
          <a:lstStyle/>
          <a:p>
            <a:r>
              <a:rPr lang="ru-RU" sz="3600" b="1" i="1" smtClean="0">
                <a:solidFill>
                  <a:srgbClr val="FF0000"/>
                </a:solidFill>
                <a:latin typeface="Bookman Old Style" panose="02050604050505020204" pitchFamily="18" charset="0"/>
              </a:rPr>
              <a:t>Спасибо за внимание</a:t>
            </a: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413</TotalTime>
  <Words>400</Words>
  <Application>Microsoft Office PowerPoint</Application>
  <PresentationFormat>Экран (4:3)</PresentationFormat>
  <Paragraphs>40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Мнемотехника, как средство мотивации речевой активности детей</vt:lpstr>
      <vt:lpstr>Мнемотехника - в переводе с греческого - «искусство запоминания». Это система методов и приемов, обеспечивающих успешное запоминание, сохранение и воспроизведение информации, знаний об особенностях объектов природы, об окружающем мире, эффективное запоминание структуры рассказа, и, конечно, развитие речи. </vt:lpstr>
      <vt:lpstr>Структура мнемотехники</vt:lpstr>
      <vt:lpstr>Мнемотаблица</vt:lpstr>
      <vt:lpstr>Слайд 5</vt:lpstr>
      <vt:lpstr>Слайд 6</vt:lpstr>
      <vt:lpstr>Слайд 7</vt:lpstr>
      <vt:lpstr>Вывод</vt:lpstr>
      <vt:lpstr>Спасибо за внимание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natasha23</dc:creator>
  <cp:lastModifiedBy>Пользователь Windows</cp:lastModifiedBy>
  <cp:revision>41</cp:revision>
  <dcterms:created xsi:type="dcterms:W3CDTF">2011-08-02T23:19:04Z</dcterms:created>
  <dcterms:modified xsi:type="dcterms:W3CDTF">2022-12-16T02:32:54Z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00080032a50000000000010250300207f7000400038000</vt:lpwstr>
  </property>
</Properties>
</file>