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86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12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35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585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6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66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88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30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264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5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7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C0C11-FF9B-4D39-A0B1-B98DC2AC3922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31F3E-9D95-45F9-A21F-2E71D3DE6E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3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Модальные глаголы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61178" y="4722552"/>
            <a:ext cx="9144000" cy="1655762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Паршина К.В</a:t>
            </a:r>
            <a:r>
              <a:rPr lang="ru-RU" dirty="0" smtClean="0"/>
              <a:t>.</a:t>
            </a:r>
            <a:endParaRPr lang="en-US" dirty="0" smtClean="0"/>
          </a:p>
          <a:p>
            <a:pPr algn="r"/>
            <a:r>
              <a:rPr lang="ru-RU" dirty="0" smtClean="0"/>
              <a:t>Учитель английского языка</a:t>
            </a:r>
            <a:endParaRPr lang="ru-RU" dirty="0" smtClean="0"/>
          </a:p>
          <a:p>
            <a:pPr algn="r"/>
            <a:r>
              <a:rPr lang="ru-RU" dirty="0" smtClean="0"/>
              <a:t>МБОУ СОШ №</a:t>
            </a:r>
            <a:r>
              <a:rPr lang="ru-RU" dirty="0" smtClean="0"/>
              <a:t>64</a:t>
            </a:r>
          </a:p>
          <a:p>
            <a:pPr algn="r"/>
            <a:r>
              <a:rPr lang="ru-RU" dirty="0" smtClean="0"/>
              <a:t>г. Н. Новгорода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8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79419"/>
            <a:ext cx="471054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9. </a:t>
            </a:r>
            <a:r>
              <a:rPr lang="ru-RU" sz="2800" b="1" dirty="0" smtClean="0"/>
              <a:t>Вероятность</a:t>
            </a:r>
          </a:p>
          <a:p>
            <a:endParaRPr lang="ru-RU" sz="2400" dirty="0"/>
          </a:p>
          <a:p>
            <a:r>
              <a:rPr lang="en-US" sz="2400" b="1" dirty="0" smtClean="0"/>
              <a:t>WILL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i="1" dirty="0" smtClean="0"/>
              <a:t>He will call me tonight.</a:t>
            </a:r>
          </a:p>
          <a:p>
            <a:endParaRPr lang="en-US" sz="2400" dirty="0"/>
          </a:p>
          <a:p>
            <a:r>
              <a:rPr lang="en-US" sz="2400" b="1" dirty="0" smtClean="0"/>
              <a:t>SHOULD/OUGHT TO </a:t>
            </a:r>
          </a:p>
          <a:p>
            <a:endParaRPr lang="en-US" sz="2400" dirty="0"/>
          </a:p>
          <a:p>
            <a:r>
              <a:rPr lang="en-US" sz="2400" i="1" dirty="0" smtClean="0"/>
              <a:t>The weather should get better now.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40581" y="997528"/>
            <a:ext cx="574963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10. </a:t>
            </a:r>
            <a:r>
              <a:rPr lang="ru-RU" sz="2800" b="1" dirty="0" smtClean="0"/>
              <a:t>Совет</a:t>
            </a:r>
          </a:p>
          <a:p>
            <a:endParaRPr lang="ru-RU" sz="2400" dirty="0"/>
          </a:p>
          <a:p>
            <a:r>
              <a:rPr lang="en-US" sz="2400" b="1" dirty="0" smtClean="0"/>
              <a:t>SHOULD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i="1" dirty="0" smtClean="0"/>
              <a:t>You should give up smoking.</a:t>
            </a:r>
          </a:p>
          <a:p>
            <a:endParaRPr lang="en-US" sz="2400" dirty="0"/>
          </a:p>
          <a:p>
            <a:r>
              <a:rPr lang="en-US" sz="2400" b="1" dirty="0" smtClean="0"/>
              <a:t>OUGHT TO </a:t>
            </a:r>
          </a:p>
          <a:p>
            <a:endParaRPr lang="en-US" sz="2400" dirty="0"/>
          </a:p>
          <a:p>
            <a:r>
              <a:rPr lang="en-US" sz="2400" i="1" dirty="0" smtClean="0"/>
              <a:t>You ought to revise the rule before the test.</a:t>
            </a:r>
          </a:p>
          <a:p>
            <a:endParaRPr lang="en-US" sz="2400" dirty="0"/>
          </a:p>
          <a:p>
            <a:r>
              <a:rPr lang="en-US" sz="2400" b="1" dirty="0" smtClean="0"/>
              <a:t>SHALL</a:t>
            </a:r>
            <a:r>
              <a:rPr lang="en-US" sz="2400" dirty="0" smtClean="0"/>
              <a:t> (</a:t>
            </a:r>
            <a:r>
              <a:rPr lang="ru-RU" sz="2400" dirty="0" smtClean="0"/>
              <a:t>просим совет)</a:t>
            </a:r>
          </a:p>
          <a:p>
            <a:endParaRPr lang="ru-RU" sz="2400" dirty="0"/>
          </a:p>
          <a:p>
            <a:r>
              <a:rPr lang="en-US" sz="2400" i="1" dirty="0" smtClean="0"/>
              <a:t>Shall I enter the competition?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70800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glishmore.ru/sites/default/files/inline/images/modalnye_glagoly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197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0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8037" y="193965"/>
            <a:ext cx="1129145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AutoNum type="arabicPeriod"/>
            </a:pPr>
            <a:r>
              <a:rPr lang="ru-RU" sz="2800" b="1" dirty="0" smtClean="0"/>
              <a:t>Обязательство/долг/необходимость.</a:t>
            </a:r>
          </a:p>
          <a:p>
            <a:pPr>
              <a:buAutoNum type="arabicPeriod"/>
            </a:pPr>
            <a:endParaRPr lang="ru-RU" sz="2400" dirty="0"/>
          </a:p>
          <a:p>
            <a:r>
              <a:rPr lang="en-US" sz="2400" b="1" dirty="0" smtClean="0"/>
              <a:t>MUST</a:t>
            </a:r>
            <a:r>
              <a:rPr lang="en-US" sz="2400" dirty="0" smtClean="0"/>
              <a:t> – </a:t>
            </a:r>
            <a:r>
              <a:rPr lang="ru-RU" sz="2400" dirty="0" smtClean="0"/>
              <a:t>долг/строгое обязательство (используется, когда говорящий сам решил, что что-то необходимо)</a:t>
            </a:r>
          </a:p>
          <a:p>
            <a:endParaRPr lang="ru-RU" sz="2400" dirty="0"/>
          </a:p>
          <a:p>
            <a:r>
              <a:rPr lang="en-US" sz="2400" i="1" dirty="0" smtClean="0"/>
              <a:t>I must contact the manager for further information.</a:t>
            </a:r>
          </a:p>
          <a:p>
            <a:endParaRPr lang="en-US" sz="2400" dirty="0"/>
          </a:p>
          <a:p>
            <a:r>
              <a:rPr lang="en-US" sz="2400" b="1" dirty="0" smtClean="0"/>
              <a:t>HAVE TO </a:t>
            </a:r>
            <a:r>
              <a:rPr lang="en-US" sz="2400" dirty="0" smtClean="0"/>
              <a:t>– </a:t>
            </a:r>
            <a:r>
              <a:rPr lang="ru-RU" sz="2400" dirty="0" smtClean="0"/>
              <a:t>сильная необходимость/обязательство (используется когда кто-то другой решил за говорящего, что что-то необходимо)</a:t>
            </a:r>
          </a:p>
          <a:p>
            <a:endParaRPr lang="ru-RU" sz="2400" dirty="0"/>
          </a:p>
          <a:p>
            <a:r>
              <a:rPr lang="en-US" sz="2400" i="1" dirty="0" smtClean="0"/>
              <a:t>Teachers say that we have to wear the school uniform.</a:t>
            </a:r>
          </a:p>
          <a:p>
            <a:endParaRPr lang="en-US" sz="2400" dirty="0"/>
          </a:p>
          <a:p>
            <a:r>
              <a:rPr lang="en-US" sz="2400" b="1" dirty="0" smtClean="0"/>
              <a:t>HAD TO </a:t>
            </a:r>
            <a:r>
              <a:rPr lang="en-US" sz="2400" dirty="0" smtClean="0"/>
              <a:t>– </a:t>
            </a:r>
            <a:r>
              <a:rPr lang="ru-RU" sz="2400" dirty="0" smtClean="0"/>
              <a:t>прошедшая форма и </a:t>
            </a:r>
            <a:r>
              <a:rPr lang="en-US" sz="2400" dirty="0" smtClean="0"/>
              <a:t>MUST, </a:t>
            </a:r>
            <a:r>
              <a:rPr lang="ru-RU" sz="2400" dirty="0" smtClean="0"/>
              <a:t>и </a:t>
            </a:r>
            <a:r>
              <a:rPr lang="en-US" sz="2400" dirty="0" smtClean="0"/>
              <a:t>HAVE TO.</a:t>
            </a:r>
          </a:p>
          <a:p>
            <a:endParaRPr lang="en-US" sz="2400" dirty="0"/>
          </a:p>
          <a:p>
            <a:r>
              <a:rPr lang="en-US" sz="2400" b="1" dirty="0" smtClean="0"/>
              <a:t>SHOULD/OUGHT TO </a:t>
            </a:r>
            <a:r>
              <a:rPr lang="en-US" sz="2400" dirty="0" smtClean="0"/>
              <a:t>– </a:t>
            </a:r>
            <a:r>
              <a:rPr lang="ru-RU" sz="2400" dirty="0" smtClean="0"/>
              <a:t>слабое обязательство (следует что-то сделать)</a:t>
            </a:r>
          </a:p>
          <a:p>
            <a:endParaRPr lang="ru-RU" sz="2400" dirty="0"/>
          </a:p>
          <a:p>
            <a:r>
              <a:rPr lang="en-US" sz="2400" i="1" dirty="0" smtClean="0"/>
              <a:t>We should clear away the mess in the kitchen.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83112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8364" y="734291"/>
            <a:ext cx="1037705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2. </a:t>
            </a:r>
            <a:r>
              <a:rPr lang="ru-RU" sz="2800" b="1" dirty="0" smtClean="0"/>
              <a:t>Отсутствие необходимости.</a:t>
            </a:r>
          </a:p>
          <a:p>
            <a:endParaRPr lang="ru-RU" sz="2400" dirty="0"/>
          </a:p>
          <a:p>
            <a:r>
              <a:rPr lang="en-US" sz="2400" b="1" dirty="0" smtClean="0"/>
              <a:t>DON’T HAVE TO/DON’T NEED TO/NEEDN’T</a:t>
            </a:r>
            <a:r>
              <a:rPr lang="en-US" sz="2400" dirty="0" smtClean="0"/>
              <a:t> – </a:t>
            </a:r>
            <a:r>
              <a:rPr lang="ru-RU" sz="2400" dirty="0" smtClean="0"/>
              <a:t>необязательно делать что-то в настоящем/будущем времени</a:t>
            </a:r>
          </a:p>
          <a:p>
            <a:endParaRPr lang="ru-RU" sz="2400" dirty="0"/>
          </a:p>
          <a:p>
            <a:r>
              <a:rPr lang="en-US" sz="2400" i="1" dirty="0" smtClean="0"/>
              <a:t>You don’t have to dress formally today.</a:t>
            </a:r>
          </a:p>
          <a:p>
            <a:r>
              <a:rPr lang="en-US" sz="2400" i="1" dirty="0" smtClean="0"/>
              <a:t>You don’t need to go if you don’t want to. </a:t>
            </a:r>
          </a:p>
          <a:p>
            <a:r>
              <a:rPr lang="en-US" sz="2400" i="1" dirty="0" smtClean="0"/>
              <a:t>You needn’t wear your best clothes.</a:t>
            </a:r>
          </a:p>
          <a:p>
            <a:endParaRPr lang="en-US" sz="2400" dirty="0"/>
          </a:p>
          <a:p>
            <a:r>
              <a:rPr lang="en-US" sz="2400" i="1" dirty="0" smtClean="0"/>
              <a:t>DIDN’T HAVE TO </a:t>
            </a:r>
            <a:r>
              <a:rPr lang="en-US" sz="2400" dirty="0" smtClean="0"/>
              <a:t>–</a:t>
            </a:r>
            <a:r>
              <a:rPr lang="ru-RU" sz="2400" dirty="0" smtClean="0"/>
              <a:t> было</a:t>
            </a:r>
            <a:r>
              <a:rPr lang="en-US" sz="2400" dirty="0" smtClean="0"/>
              <a:t> </a:t>
            </a:r>
            <a:r>
              <a:rPr lang="ru-RU" sz="2400" dirty="0" smtClean="0"/>
              <a:t>необязательно делать что-то в прошлом времени (мы не знаем, было ли это сделано)</a:t>
            </a:r>
          </a:p>
          <a:p>
            <a:endParaRPr lang="ru-RU" sz="2400" dirty="0"/>
          </a:p>
          <a:p>
            <a:r>
              <a:rPr lang="en-US" sz="2400" i="1" dirty="0" smtClean="0"/>
              <a:t>He didn’t have to invite everyone to the party.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73437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9927" y="637310"/>
            <a:ext cx="994756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3. </a:t>
            </a:r>
            <a:r>
              <a:rPr lang="ru-RU" sz="2800" b="1" dirty="0" smtClean="0"/>
              <a:t>Разрешение/запрет.</a:t>
            </a:r>
          </a:p>
          <a:p>
            <a:endParaRPr lang="ru-RU" sz="2400" dirty="0"/>
          </a:p>
          <a:p>
            <a:r>
              <a:rPr lang="en-US" sz="2400" b="1" dirty="0" smtClean="0"/>
              <a:t>CAN/MAY</a:t>
            </a:r>
            <a:r>
              <a:rPr lang="en-US" sz="2400" dirty="0" smtClean="0"/>
              <a:t> – </a:t>
            </a:r>
            <a:r>
              <a:rPr lang="ru-RU" sz="2400" dirty="0" smtClean="0"/>
              <a:t>используем, когда даем/просим разрешения</a:t>
            </a:r>
          </a:p>
          <a:p>
            <a:endParaRPr lang="ru-RU" sz="2400" dirty="0"/>
          </a:p>
          <a:p>
            <a:r>
              <a:rPr lang="en-US" sz="2400" i="1" dirty="0" smtClean="0"/>
              <a:t>May you help me? </a:t>
            </a:r>
          </a:p>
          <a:p>
            <a:r>
              <a:rPr lang="en-US" sz="2400" i="1" dirty="0" smtClean="0"/>
              <a:t>Can I close the window?</a:t>
            </a:r>
          </a:p>
          <a:p>
            <a:r>
              <a:rPr lang="en-US" sz="2400" i="1" dirty="0" smtClean="0"/>
              <a:t>You may use my phone. </a:t>
            </a:r>
          </a:p>
          <a:p>
            <a:r>
              <a:rPr lang="en-US" sz="2400" i="1" dirty="0" smtClean="0"/>
              <a:t>You can call me in the evening.</a:t>
            </a:r>
          </a:p>
          <a:p>
            <a:endParaRPr lang="en-US" sz="2400" dirty="0"/>
          </a:p>
          <a:p>
            <a:r>
              <a:rPr lang="en-US" sz="2400" b="1" dirty="0" smtClean="0"/>
              <a:t>MUSTN’T</a:t>
            </a:r>
            <a:r>
              <a:rPr lang="ru-RU" sz="2400" b="1" dirty="0" smtClean="0"/>
              <a:t>/</a:t>
            </a:r>
            <a:r>
              <a:rPr lang="en-US" sz="2400" b="1" dirty="0" smtClean="0"/>
              <a:t>CAN’T </a:t>
            </a:r>
            <a:r>
              <a:rPr lang="en-US" sz="2400" dirty="0" smtClean="0"/>
              <a:t>– </a:t>
            </a:r>
            <a:r>
              <a:rPr lang="ru-RU" sz="2400" dirty="0" smtClean="0"/>
              <a:t>запрет на что-то (что-то не позволяется, что-то против правил)</a:t>
            </a:r>
          </a:p>
          <a:p>
            <a:endParaRPr lang="ru-RU" sz="2400" dirty="0"/>
          </a:p>
          <a:p>
            <a:r>
              <a:rPr lang="en-US" sz="2400" i="1" dirty="0" smtClean="0"/>
              <a:t>You mustn’t smoke at school.</a:t>
            </a:r>
          </a:p>
          <a:p>
            <a:r>
              <a:rPr lang="en-US" sz="2400" i="1" dirty="0" smtClean="0"/>
              <a:t>You can’t park here.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3870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436" y="748145"/>
            <a:ext cx="1050174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4. Возможность</a:t>
            </a:r>
          </a:p>
          <a:p>
            <a:endParaRPr lang="ru-RU" sz="2400" dirty="0"/>
          </a:p>
          <a:p>
            <a:r>
              <a:rPr lang="en-US" sz="2400" b="1" dirty="0" smtClean="0"/>
              <a:t>CAN + present infinitive </a:t>
            </a:r>
            <a:r>
              <a:rPr lang="en-US" sz="2400" dirty="0" smtClean="0"/>
              <a:t>– </a:t>
            </a:r>
            <a:r>
              <a:rPr lang="ru-RU" sz="2400" dirty="0" smtClean="0"/>
              <a:t>общая, теоретическая возможность</a:t>
            </a:r>
          </a:p>
          <a:p>
            <a:endParaRPr lang="ru-RU" sz="2400" dirty="0"/>
          </a:p>
          <a:p>
            <a:r>
              <a:rPr lang="en-US" sz="2400" i="1" dirty="0" smtClean="0"/>
              <a:t>Reading can be boring.</a:t>
            </a:r>
          </a:p>
          <a:p>
            <a:endParaRPr lang="en-US" sz="2400" dirty="0"/>
          </a:p>
          <a:p>
            <a:r>
              <a:rPr lang="en-US" sz="2400" b="1" dirty="0" smtClean="0"/>
              <a:t>COULD/MAY/MIGHT + present infinitive </a:t>
            </a:r>
            <a:r>
              <a:rPr lang="en-US" sz="2400" dirty="0" smtClean="0"/>
              <a:t>– </a:t>
            </a:r>
            <a:r>
              <a:rPr lang="ru-RU" sz="2400" dirty="0" smtClean="0"/>
              <a:t>возможность в специфической ситуации (</a:t>
            </a:r>
            <a:r>
              <a:rPr lang="en-US" sz="2400" dirty="0" smtClean="0"/>
              <a:t>MAY </a:t>
            </a:r>
            <a:r>
              <a:rPr lang="ru-RU" sz="2400" dirty="0" smtClean="0"/>
              <a:t>не используется в вопросах)</a:t>
            </a:r>
          </a:p>
          <a:p>
            <a:endParaRPr lang="ru-RU" sz="2400" dirty="0"/>
          </a:p>
          <a:p>
            <a:r>
              <a:rPr lang="en-US" sz="2400" i="1" dirty="0" smtClean="0"/>
              <a:t>She should take a map. She might get lost.</a:t>
            </a:r>
          </a:p>
          <a:p>
            <a:endParaRPr lang="en-US" sz="2400" dirty="0"/>
          </a:p>
          <a:p>
            <a:r>
              <a:rPr lang="en-US" sz="2400" b="1" dirty="0" smtClean="0"/>
              <a:t>COULD/MIGHT/WOULD + perfect infinitive</a:t>
            </a:r>
            <a:r>
              <a:rPr lang="en-US" sz="2400" dirty="0" smtClean="0"/>
              <a:t> – </a:t>
            </a:r>
            <a:r>
              <a:rPr lang="ru-RU" sz="2400" dirty="0" smtClean="0"/>
              <a:t>ситуации в прошлом, которые могли произойти, но не произошли</a:t>
            </a:r>
          </a:p>
          <a:p>
            <a:endParaRPr lang="ru-RU" sz="2400" dirty="0"/>
          </a:p>
          <a:p>
            <a:r>
              <a:rPr lang="en-US" sz="2400" i="1" dirty="0" smtClean="0"/>
              <a:t>He could have come with us, but he got ill. </a:t>
            </a:r>
            <a:endParaRPr lang="ru-RU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115518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181" y="124690"/>
            <a:ext cx="1072341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5. </a:t>
            </a:r>
            <a:r>
              <a:rPr lang="ru-RU" sz="2800" b="1" dirty="0" smtClean="0"/>
              <a:t>Способность/неспособность.</a:t>
            </a:r>
          </a:p>
          <a:p>
            <a:endParaRPr lang="ru-RU" sz="2400" dirty="0"/>
          </a:p>
          <a:p>
            <a:r>
              <a:rPr lang="en-US" sz="2400" b="1" dirty="0" smtClean="0"/>
              <a:t>CAN</a:t>
            </a:r>
            <a:r>
              <a:rPr lang="en-US" sz="2400" dirty="0" smtClean="0"/>
              <a:t> – </a:t>
            </a:r>
            <a:r>
              <a:rPr lang="ru-RU" sz="2400" dirty="0" smtClean="0"/>
              <a:t>способность в настоящем/будущем</a:t>
            </a:r>
          </a:p>
          <a:p>
            <a:endParaRPr lang="ru-RU" sz="2400" dirty="0"/>
          </a:p>
          <a:p>
            <a:r>
              <a:rPr lang="en-US" sz="2400" i="1" dirty="0" smtClean="0"/>
              <a:t>I can dance.</a:t>
            </a:r>
          </a:p>
          <a:p>
            <a:endParaRPr lang="en-US" sz="2400" dirty="0"/>
          </a:p>
          <a:p>
            <a:r>
              <a:rPr lang="en-US" sz="2400" b="1" dirty="0" smtClean="0"/>
              <a:t>COULD</a:t>
            </a:r>
            <a:r>
              <a:rPr lang="en-US" sz="2400" dirty="0" smtClean="0"/>
              <a:t> – </a:t>
            </a:r>
            <a:r>
              <a:rPr lang="ru-RU" sz="2400" dirty="0" smtClean="0"/>
              <a:t>способность в прошлом </a:t>
            </a:r>
          </a:p>
          <a:p>
            <a:endParaRPr lang="ru-RU" sz="2400" dirty="0"/>
          </a:p>
          <a:p>
            <a:r>
              <a:rPr lang="en-US" sz="2400" i="1" dirty="0" smtClean="0"/>
              <a:t>I could swim when I was 5.</a:t>
            </a:r>
          </a:p>
          <a:p>
            <a:endParaRPr lang="en-US" sz="2400" dirty="0"/>
          </a:p>
          <a:p>
            <a:r>
              <a:rPr lang="en-US" sz="2400" b="1" dirty="0" smtClean="0"/>
              <a:t>WAS(N’T) ABLE TO </a:t>
            </a:r>
            <a:r>
              <a:rPr lang="en-US" sz="2400" dirty="0" smtClean="0"/>
              <a:t>– </a:t>
            </a:r>
            <a:r>
              <a:rPr lang="ru-RU" sz="2400" dirty="0" smtClean="0"/>
              <a:t>(не)способность в специфических условиях в прошлом </a:t>
            </a:r>
          </a:p>
          <a:p>
            <a:endParaRPr lang="ru-RU" sz="2400" dirty="0"/>
          </a:p>
          <a:p>
            <a:r>
              <a:rPr lang="en-US" sz="2400" i="1" dirty="0" smtClean="0"/>
              <a:t>I was(</a:t>
            </a:r>
            <a:r>
              <a:rPr lang="en-US" sz="2400" i="1" dirty="0" err="1" smtClean="0"/>
              <a:t>n’t</a:t>
            </a:r>
            <a:r>
              <a:rPr lang="en-US" sz="2400" i="1" dirty="0" smtClean="0"/>
              <a:t>) able to find all the answers to the questions.</a:t>
            </a:r>
          </a:p>
          <a:p>
            <a:endParaRPr lang="en-US" sz="2400" dirty="0"/>
          </a:p>
          <a:p>
            <a:r>
              <a:rPr lang="en-US" sz="2400" b="1" dirty="0" smtClean="0"/>
              <a:t>COULDN’T</a:t>
            </a:r>
            <a:r>
              <a:rPr lang="en-US" sz="2400" dirty="0" smtClean="0"/>
              <a:t> </a:t>
            </a:r>
            <a:r>
              <a:rPr lang="ru-RU" sz="2400" dirty="0" smtClean="0"/>
              <a:t>– неспособность в прошлом </a:t>
            </a:r>
          </a:p>
          <a:p>
            <a:endParaRPr lang="ru-RU" sz="2400" dirty="0"/>
          </a:p>
          <a:p>
            <a:r>
              <a:rPr lang="en-US" sz="2400" i="1" dirty="0" smtClean="0"/>
              <a:t>I couldn’t read when I was 2.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279316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563" y="831273"/>
            <a:ext cx="1119447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6. </a:t>
            </a:r>
            <a:r>
              <a:rPr lang="ru-RU" sz="2800" b="1" dirty="0" smtClean="0"/>
              <a:t>Логические предположения/умозаключения</a:t>
            </a:r>
          </a:p>
          <a:p>
            <a:endParaRPr lang="ru-RU" sz="2400" dirty="0"/>
          </a:p>
          <a:p>
            <a:r>
              <a:rPr lang="en-US" sz="2400" b="1" dirty="0" smtClean="0"/>
              <a:t>MUST</a:t>
            </a:r>
            <a:r>
              <a:rPr lang="en-US" sz="2400" dirty="0" smtClean="0"/>
              <a:t> – </a:t>
            </a:r>
            <a:r>
              <a:rPr lang="ru-RU" sz="2400" dirty="0" smtClean="0"/>
              <a:t>высокая степень вероятности события </a:t>
            </a:r>
          </a:p>
          <a:p>
            <a:endParaRPr lang="ru-RU" sz="2400" dirty="0"/>
          </a:p>
          <a:p>
            <a:r>
              <a:rPr lang="en-US" sz="2400" i="1" dirty="0" smtClean="0"/>
              <a:t>Something must have delayed him.</a:t>
            </a:r>
          </a:p>
          <a:p>
            <a:endParaRPr lang="en-US" sz="2400" dirty="0"/>
          </a:p>
          <a:p>
            <a:r>
              <a:rPr lang="en-US" sz="2400" b="1" dirty="0" smtClean="0"/>
              <a:t>MAY/MIGHT/COULD</a:t>
            </a:r>
            <a:r>
              <a:rPr lang="en-US" sz="2400" dirty="0" smtClean="0"/>
              <a:t> – </a:t>
            </a:r>
            <a:r>
              <a:rPr lang="ru-RU" sz="2400" dirty="0" smtClean="0"/>
              <a:t>менее высокая степень вероятности события </a:t>
            </a:r>
          </a:p>
          <a:p>
            <a:endParaRPr lang="ru-RU" sz="2400" dirty="0"/>
          </a:p>
          <a:p>
            <a:r>
              <a:rPr lang="en-US" sz="2400" i="1" dirty="0" smtClean="0"/>
              <a:t>The computer is out of order. It may be broken. </a:t>
            </a:r>
          </a:p>
          <a:p>
            <a:endParaRPr lang="en-US" sz="2400" dirty="0"/>
          </a:p>
          <a:p>
            <a:r>
              <a:rPr lang="en-US" sz="2400" b="1" dirty="0" smtClean="0"/>
              <a:t>CAN’T/COULDN’T</a:t>
            </a:r>
            <a:r>
              <a:rPr lang="en-US" sz="2400" dirty="0" smtClean="0"/>
              <a:t> – </a:t>
            </a:r>
            <a:r>
              <a:rPr lang="ru-RU" sz="2400" dirty="0" smtClean="0"/>
              <a:t>высокая степень невероятности события</a:t>
            </a:r>
          </a:p>
          <a:p>
            <a:endParaRPr lang="ru-RU" sz="2400" dirty="0"/>
          </a:p>
          <a:p>
            <a:r>
              <a:rPr lang="en-US" sz="2400" i="1" dirty="0" smtClean="0"/>
              <a:t>That can’t be true!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77848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055" y="235527"/>
            <a:ext cx="501534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7. </a:t>
            </a:r>
            <a:r>
              <a:rPr lang="ru-RU" sz="2800" b="1" dirty="0" smtClean="0"/>
              <a:t>Критика</a:t>
            </a:r>
          </a:p>
          <a:p>
            <a:endParaRPr lang="ru-RU" sz="2400" dirty="0"/>
          </a:p>
          <a:p>
            <a:r>
              <a:rPr lang="en-US" sz="2400" b="1" dirty="0" smtClean="0"/>
              <a:t>COULD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i="1" dirty="0" smtClean="0"/>
              <a:t>You could at least be polite to her. </a:t>
            </a:r>
            <a:r>
              <a:rPr lang="en-US" sz="2400" dirty="0" smtClean="0"/>
              <a:t>(present)</a:t>
            </a:r>
          </a:p>
          <a:p>
            <a:r>
              <a:rPr lang="en-US" sz="2400" i="1" dirty="0" smtClean="0"/>
              <a:t>You could have call me back. </a:t>
            </a:r>
            <a:r>
              <a:rPr lang="en-US" sz="2400" dirty="0" smtClean="0"/>
              <a:t>(past)</a:t>
            </a:r>
          </a:p>
          <a:p>
            <a:endParaRPr lang="en-US" sz="2400" dirty="0"/>
          </a:p>
          <a:p>
            <a:r>
              <a:rPr lang="en-US" sz="2400" b="1" dirty="0" smtClean="0"/>
              <a:t>SHOULD</a:t>
            </a:r>
          </a:p>
          <a:p>
            <a:endParaRPr lang="en-US" sz="2400" dirty="0"/>
          </a:p>
          <a:p>
            <a:r>
              <a:rPr lang="en-US" sz="2400" i="1" dirty="0" smtClean="0"/>
              <a:t>You should at least be polite to her. </a:t>
            </a:r>
            <a:r>
              <a:rPr lang="en-US" sz="2400" dirty="0" smtClean="0"/>
              <a:t>(present)</a:t>
            </a:r>
          </a:p>
          <a:p>
            <a:r>
              <a:rPr lang="en-US" sz="2400" i="1" dirty="0" smtClean="0"/>
              <a:t>You should have call me back. </a:t>
            </a:r>
            <a:r>
              <a:rPr lang="en-US" sz="2400" dirty="0" smtClean="0"/>
              <a:t>(past)</a:t>
            </a:r>
          </a:p>
          <a:p>
            <a:endParaRPr lang="en-US" sz="2400" dirty="0" smtClean="0"/>
          </a:p>
          <a:p>
            <a:r>
              <a:rPr lang="en-US" sz="2400" b="1" dirty="0" smtClean="0"/>
              <a:t>OUGHT TO </a:t>
            </a:r>
          </a:p>
          <a:p>
            <a:endParaRPr lang="en-US" sz="2400" dirty="0"/>
          </a:p>
          <a:p>
            <a:r>
              <a:rPr lang="en-US" sz="2400" i="1" dirty="0" smtClean="0"/>
              <a:t>You ought to be more careful.</a:t>
            </a:r>
            <a:endParaRPr lang="ru-RU" sz="2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680364" y="235527"/>
            <a:ext cx="6123709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8. </a:t>
            </a:r>
            <a:r>
              <a:rPr lang="ru-RU" sz="2800" b="1" dirty="0" smtClean="0"/>
              <a:t>Предложения</a:t>
            </a:r>
          </a:p>
          <a:p>
            <a:endParaRPr lang="ru-RU" sz="2400" dirty="0"/>
          </a:p>
          <a:p>
            <a:r>
              <a:rPr lang="en-US" sz="2400" b="1" dirty="0" smtClean="0"/>
              <a:t>CAN </a:t>
            </a:r>
          </a:p>
          <a:p>
            <a:endParaRPr lang="en-US" sz="2400" dirty="0"/>
          </a:p>
          <a:p>
            <a:r>
              <a:rPr lang="en-US" sz="2400" i="1" smtClean="0"/>
              <a:t>Can </a:t>
            </a:r>
            <a:r>
              <a:rPr lang="en-US" sz="2400" i="1" dirty="0" smtClean="0"/>
              <a:t>I give you a hand?</a:t>
            </a:r>
          </a:p>
          <a:p>
            <a:endParaRPr lang="en-US" sz="2400" dirty="0"/>
          </a:p>
          <a:p>
            <a:r>
              <a:rPr lang="en-US" sz="2400" b="1" dirty="0" smtClean="0"/>
              <a:t>WOULD </a:t>
            </a:r>
          </a:p>
          <a:p>
            <a:endParaRPr lang="en-US" sz="2400" dirty="0"/>
          </a:p>
          <a:p>
            <a:r>
              <a:rPr lang="en-US" sz="2400" i="1" dirty="0" smtClean="0"/>
              <a:t>Would you like a cup of tea?</a:t>
            </a:r>
          </a:p>
          <a:p>
            <a:endParaRPr lang="en-US" sz="2400" dirty="0"/>
          </a:p>
          <a:p>
            <a:r>
              <a:rPr lang="en-US" sz="2400" b="1" dirty="0" smtClean="0"/>
              <a:t>SHALL</a:t>
            </a:r>
          </a:p>
          <a:p>
            <a:endParaRPr lang="en-US" sz="2400" dirty="0"/>
          </a:p>
          <a:p>
            <a:r>
              <a:rPr lang="en-US" sz="2400" i="1" dirty="0" smtClean="0"/>
              <a:t>Shall I give you a lift?</a:t>
            </a:r>
          </a:p>
          <a:p>
            <a:endParaRPr lang="en-US" sz="2400" dirty="0"/>
          </a:p>
          <a:p>
            <a:r>
              <a:rPr lang="en-US" sz="2400" b="1" dirty="0" smtClean="0"/>
              <a:t>CAN/COULD</a:t>
            </a:r>
          </a:p>
          <a:p>
            <a:endParaRPr lang="en-US" sz="2400" dirty="0"/>
          </a:p>
          <a:p>
            <a:r>
              <a:rPr lang="en-US" sz="2400" i="1" dirty="0" smtClean="0"/>
              <a:t>We can go out. We could watch a film.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55561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574</Words>
  <Application>Microsoft Office PowerPoint</Application>
  <PresentationFormat>Широкоэкранный</PresentationFormat>
  <Paragraphs>141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Модальные глаголы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Модальные глаголы</dc:title>
  <dc:creator>Пользователь Windows</dc:creator>
  <cp:lastModifiedBy>Экзамен</cp:lastModifiedBy>
  <cp:revision>10</cp:revision>
  <dcterms:created xsi:type="dcterms:W3CDTF">2022-12-08T14:35:39Z</dcterms:created>
  <dcterms:modified xsi:type="dcterms:W3CDTF">2022-12-09T07:32:58Z</dcterms:modified>
</cp:coreProperties>
</file>