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61" r:id="rId7"/>
    <p:sldId id="270" r:id="rId8"/>
    <p:sldId id="264" r:id="rId9"/>
    <p:sldId id="265" r:id="rId10"/>
  </p:sldIdLst>
  <p:sldSz cx="12192000" cy="6858000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68E"/>
    <a:srgbClr val="FFFF66"/>
    <a:srgbClr val="CCFF66"/>
    <a:srgbClr val="D8B6CF"/>
    <a:srgbClr val="FBCE4F"/>
    <a:srgbClr val="F9BC0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73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2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3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3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458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7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00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6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49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431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692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D4CB58-953C-4AF7-9C21-450C1AEDBCC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2ABC730-3D58-45AF-941B-E7F68496E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55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A597C4-89A3-4A6C-BD01-3BB93DD1C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18" y="228600"/>
            <a:ext cx="11698356" cy="63883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01B4DC-BC58-4EEE-B8BE-5023701E4193}"/>
              </a:ext>
            </a:extLst>
          </p:cNvPr>
          <p:cNvSpPr txBox="1"/>
          <p:nvPr/>
        </p:nvSpPr>
        <p:spPr>
          <a:xfrm>
            <a:off x="1539551" y="1735494"/>
            <a:ext cx="93959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Влияние речи на развитие познавательных процессов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27DFBA-4E8A-4AA3-BCCD-17E8D6875DE3}"/>
              </a:ext>
            </a:extLst>
          </p:cNvPr>
          <p:cNvSpPr txBox="1"/>
          <p:nvPr/>
        </p:nvSpPr>
        <p:spPr>
          <a:xfrm>
            <a:off x="7277878" y="361172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Подготовила:</a:t>
            </a:r>
          </a:p>
          <a:p>
            <a:r>
              <a:rPr lang="ru-RU" b="1" dirty="0"/>
              <a:t>Учитель – логопед</a:t>
            </a:r>
          </a:p>
          <a:p>
            <a:r>
              <a:rPr lang="ru-RU" b="1" dirty="0"/>
              <a:t>Винникова Евгения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236350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E912613-E324-4AE3-9FED-71F087654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2" y="234812"/>
            <a:ext cx="11698356" cy="6388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E1D47-F5F3-4E58-93FA-2D649390E4A4}"/>
              </a:ext>
            </a:extLst>
          </p:cNvPr>
          <p:cNvSpPr txBox="1"/>
          <p:nvPr/>
        </p:nvSpPr>
        <p:spPr>
          <a:xfrm>
            <a:off x="2234593" y="2693135"/>
            <a:ext cx="8018502" cy="5215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8959EE0-A62A-482E-B970-89C40260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829" y="849538"/>
            <a:ext cx="1000717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1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Познавательные процессы – основа интеллектуального развития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Рисунок 8" descr="Познавательные процессы у дошкольников">
            <a:extLst>
              <a:ext uri="{FF2B5EF4-FFF2-40B4-BE49-F238E27FC236}">
                <a16:creationId xmlns:a16="http://schemas.microsoft.com/office/drawing/2014/main" id="{8E032F8F-BEDB-4995-8E63-147D02551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275" y="4035316"/>
            <a:ext cx="3167873" cy="248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: пятиугольник 3">
            <a:extLst>
              <a:ext uri="{FF2B5EF4-FFF2-40B4-BE49-F238E27FC236}">
                <a16:creationId xmlns:a16="http://schemas.microsoft.com/office/drawing/2014/main" id="{56677B42-BF03-4FFD-9AF4-4957A5754508}"/>
              </a:ext>
            </a:extLst>
          </p:cNvPr>
          <p:cNvSpPr/>
          <p:nvPr/>
        </p:nvSpPr>
        <p:spPr>
          <a:xfrm>
            <a:off x="1104874" y="1835381"/>
            <a:ext cx="3858298" cy="1353744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пятиугольник 9">
            <a:extLst>
              <a:ext uri="{FF2B5EF4-FFF2-40B4-BE49-F238E27FC236}">
                <a16:creationId xmlns:a16="http://schemas.microsoft.com/office/drawing/2014/main" id="{4CE18401-A666-4994-99C7-FFE80DFB659D}"/>
              </a:ext>
            </a:extLst>
          </p:cNvPr>
          <p:cNvSpPr/>
          <p:nvPr/>
        </p:nvSpPr>
        <p:spPr>
          <a:xfrm>
            <a:off x="1184386" y="4540975"/>
            <a:ext cx="3858298" cy="1353744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пятиугольник 10">
            <a:extLst>
              <a:ext uri="{FF2B5EF4-FFF2-40B4-BE49-F238E27FC236}">
                <a16:creationId xmlns:a16="http://schemas.microsoft.com/office/drawing/2014/main" id="{7C376E2D-9C81-44D4-884E-D5958ABF70C5}"/>
              </a:ext>
            </a:extLst>
          </p:cNvPr>
          <p:cNvSpPr/>
          <p:nvPr/>
        </p:nvSpPr>
        <p:spPr>
          <a:xfrm>
            <a:off x="4699108" y="3178832"/>
            <a:ext cx="3858298" cy="135374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831EE2-42B6-4A64-8E9E-F2EA39838140}"/>
              </a:ext>
            </a:extLst>
          </p:cNvPr>
          <p:cNvSpPr txBox="1"/>
          <p:nvPr/>
        </p:nvSpPr>
        <p:spPr>
          <a:xfrm>
            <a:off x="1229932" y="2146852"/>
            <a:ext cx="2785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Познавательные процессы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0EEC2B-5246-41F4-9E43-B4D40DED8EC9}"/>
              </a:ext>
            </a:extLst>
          </p:cNvPr>
          <p:cNvSpPr txBox="1"/>
          <p:nvPr/>
        </p:nvSpPr>
        <p:spPr>
          <a:xfrm>
            <a:off x="4896500" y="3613252"/>
            <a:ext cx="305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Психические процессы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6B621-8C45-4535-A7CB-B0C65D4A5215}"/>
              </a:ext>
            </a:extLst>
          </p:cNvPr>
          <p:cNvSpPr txBox="1"/>
          <p:nvPr/>
        </p:nvSpPr>
        <p:spPr>
          <a:xfrm>
            <a:off x="1331843" y="4789694"/>
            <a:ext cx="2763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Потребности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1695746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78A37BD-AE84-4410-8FBD-D921FD587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18" y="228600"/>
            <a:ext cx="11698356" cy="63883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36F05A-8DED-47E1-A0A0-5FD09382B9FD}"/>
              </a:ext>
            </a:extLst>
          </p:cNvPr>
          <p:cNvSpPr txBox="1"/>
          <p:nvPr/>
        </p:nvSpPr>
        <p:spPr>
          <a:xfrm>
            <a:off x="2898753" y="2781304"/>
            <a:ext cx="6238757" cy="406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37566AE-1D15-4C2E-B210-DBB9A0A34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192" y="904982"/>
            <a:ext cx="9366583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1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Влияние речи на развитие познавательных процессов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6" descr="Развитие речи у дошкольников">
            <a:extLst>
              <a:ext uri="{FF2B5EF4-FFF2-40B4-BE49-F238E27FC236}">
                <a16:creationId xmlns:a16="http://schemas.microsoft.com/office/drawing/2014/main" id="{3C22C61C-78C7-44C8-92FC-03A528BA43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7594" r="4797" b="4438"/>
          <a:stretch/>
        </p:blipFill>
        <p:spPr bwMode="auto">
          <a:xfrm>
            <a:off x="1250416" y="3172408"/>
            <a:ext cx="2500605" cy="28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: стрелка вниз 2">
            <a:extLst>
              <a:ext uri="{FF2B5EF4-FFF2-40B4-BE49-F238E27FC236}">
                <a16:creationId xmlns:a16="http://schemas.microsoft.com/office/drawing/2014/main" id="{3685DFE7-45E6-4714-9B80-CFB8865515CE}"/>
              </a:ext>
            </a:extLst>
          </p:cNvPr>
          <p:cNvSpPr/>
          <p:nvPr/>
        </p:nvSpPr>
        <p:spPr>
          <a:xfrm>
            <a:off x="3751021" y="1717938"/>
            <a:ext cx="6855498" cy="2126732"/>
          </a:xfrm>
          <a:prstGeom prst="downArrowCallout">
            <a:avLst/>
          </a:prstGeom>
          <a:solidFill>
            <a:srgbClr val="FBCE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95D0CC-A047-44EA-A0D4-DE049033CFF4}"/>
              </a:ext>
            </a:extLst>
          </p:cNvPr>
          <p:cNvSpPr txBox="1"/>
          <p:nvPr/>
        </p:nvSpPr>
        <p:spPr>
          <a:xfrm>
            <a:off x="4247467" y="2017167"/>
            <a:ext cx="6142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>
                <a:solidFill>
                  <a:srgbClr val="44444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Качественный рывок в развитии процессов познания происходит, когда подключается речь. 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7404A68-6818-41F1-AF26-1E42BD0CD1D1}"/>
              </a:ext>
            </a:extLst>
          </p:cNvPr>
          <p:cNvSpPr/>
          <p:nvPr/>
        </p:nvSpPr>
        <p:spPr>
          <a:xfrm>
            <a:off x="4740723" y="3886890"/>
            <a:ext cx="5208348" cy="1112493"/>
          </a:xfrm>
          <a:prstGeom prst="round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9E53FA-4BC1-4757-82C0-FE505A958A48}"/>
              </a:ext>
            </a:extLst>
          </p:cNvPr>
          <p:cNvSpPr txBox="1"/>
          <p:nvPr/>
        </p:nvSpPr>
        <p:spPr>
          <a:xfrm>
            <a:off x="5239419" y="4250590"/>
            <a:ext cx="415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Эгоцентрическая речь</a:t>
            </a:r>
          </a:p>
        </p:txBody>
      </p:sp>
    </p:spTree>
    <p:extLst>
      <p:ext uri="{BB962C8B-B14F-4D97-AF65-F5344CB8AC3E}">
        <p14:creationId xmlns:p14="http://schemas.microsoft.com/office/powerpoint/2010/main" val="317732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ADC5A59-5321-4AA0-9B86-24A170214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2" y="234812"/>
            <a:ext cx="11698356" cy="638837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21B6630-688A-4ABE-BF6C-9117C1A7BC80}"/>
              </a:ext>
            </a:extLst>
          </p:cNvPr>
          <p:cNvSpPr/>
          <p:nvPr/>
        </p:nvSpPr>
        <p:spPr>
          <a:xfrm>
            <a:off x="3528093" y="786883"/>
            <a:ext cx="4522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Речь и развитие памяти</a:t>
            </a:r>
            <a:endParaRPr lang="ru-RU" sz="2800" dirty="0"/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:a16="http://schemas.microsoft.com/office/drawing/2014/main" id="{998E7EBA-83F0-4187-8E95-3FD22D4D8710}"/>
              </a:ext>
            </a:extLst>
          </p:cNvPr>
          <p:cNvSpPr/>
          <p:nvPr/>
        </p:nvSpPr>
        <p:spPr>
          <a:xfrm>
            <a:off x="1294572" y="1860481"/>
            <a:ext cx="3945834" cy="1133061"/>
          </a:xfrm>
          <a:prstGeom prst="homePlate">
            <a:avLst/>
          </a:prstGeom>
          <a:solidFill>
            <a:srgbClr val="D8B6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55BF6-D3D7-4A2A-9CDD-EEED1CFF52B8}"/>
              </a:ext>
            </a:extLst>
          </p:cNvPr>
          <p:cNvSpPr txBox="1"/>
          <p:nvPr/>
        </p:nvSpPr>
        <p:spPr>
          <a:xfrm>
            <a:off x="2119519" y="2103845"/>
            <a:ext cx="2295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Механическое запоминание</a:t>
            </a:r>
          </a:p>
        </p:txBody>
      </p:sp>
      <p:sp>
        <p:nvSpPr>
          <p:cNvPr id="15" name="Стрелка: пятиугольник 14">
            <a:extLst>
              <a:ext uri="{FF2B5EF4-FFF2-40B4-BE49-F238E27FC236}">
                <a16:creationId xmlns:a16="http://schemas.microsoft.com/office/drawing/2014/main" id="{C0E4469D-733A-4A0E-B1C0-4020E8028781}"/>
              </a:ext>
            </a:extLst>
          </p:cNvPr>
          <p:cNvSpPr/>
          <p:nvPr/>
        </p:nvSpPr>
        <p:spPr>
          <a:xfrm>
            <a:off x="6288156" y="1860481"/>
            <a:ext cx="3945834" cy="1133061"/>
          </a:xfrm>
          <a:prstGeom prst="homePlate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Словесно – логическая память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: загнутый угол 15">
            <a:extLst>
              <a:ext uri="{FF2B5EF4-FFF2-40B4-BE49-F238E27FC236}">
                <a16:creationId xmlns:a16="http://schemas.microsoft.com/office/drawing/2014/main" id="{9C1E6DC5-AFE4-4254-A4C6-2F71ACD5693E}"/>
              </a:ext>
            </a:extLst>
          </p:cNvPr>
          <p:cNvSpPr/>
          <p:nvPr/>
        </p:nvSpPr>
        <p:spPr>
          <a:xfrm>
            <a:off x="2181225" y="3429000"/>
            <a:ext cx="7829550" cy="138153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</a:t>
            </a:r>
          </a:p>
          <a:p>
            <a:pPr algn="just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Интеграция познавательных процессов с речевыми возможностями обеспечивает полноценное интеллектуальное развитие и формирует произвольность умственной деятельности дошкольника.</a:t>
            </a:r>
          </a:p>
          <a:p>
            <a:pPr algn="just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117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C334AB-BD44-4C53-9ED1-BA8A477BA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86" y="234812"/>
            <a:ext cx="11698356" cy="6388376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0F27DD1-340C-479B-8F52-313AD4C43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47" y="949850"/>
            <a:ext cx="9447158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2500" b="1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у дошкольников. Свойства внимания: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Рисунок 10" descr="Развитие внимания у дошкольников">
            <a:extLst>
              <a:ext uri="{FF2B5EF4-FFF2-40B4-BE49-F238E27FC236}">
                <a16:creationId xmlns:a16="http://schemas.microsoft.com/office/drawing/2014/main" id="{6826905E-8077-4264-AE39-75E866404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71" y="3558393"/>
            <a:ext cx="4171236" cy="290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альтернативный процесс 2">
            <a:extLst>
              <a:ext uri="{FF2B5EF4-FFF2-40B4-BE49-F238E27FC236}">
                <a16:creationId xmlns:a16="http://schemas.microsoft.com/office/drawing/2014/main" id="{10D696F9-C918-4583-9382-AE9677DEF49C}"/>
              </a:ext>
            </a:extLst>
          </p:cNvPr>
          <p:cNvSpPr/>
          <p:nvPr/>
        </p:nvSpPr>
        <p:spPr>
          <a:xfrm>
            <a:off x="5774635" y="1627247"/>
            <a:ext cx="5148470" cy="805070"/>
          </a:xfrm>
          <a:prstGeom prst="flowChartAlternateProcess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>
            <a:extLst>
              <a:ext uri="{FF2B5EF4-FFF2-40B4-BE49-F238E27FC236}">
                <a16:creationId xmlns:a16="http://schemas.microsoft.com/office/drawing/2014/main" id="{88256FD4-61C1-4E4D-A8DE-81553208AD48}"/>
              </a:ext>
            </a:extLst>
          </p:cNvPr>
          <p:cNvSpPr/>
          <p:nvPr/>
        </p:nvSpPr>
        <p:spPr>
          <a:xfrm>
            <a:off x="2922104" y="2595018"/>
            <a:ext cx="5148470" cy="805070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>
            <a:extLst>
              <a:ext uri="{FF2B5EF4-FFF2-40B4-BE49-F238E27FC236}">
                <a16:creationId xmlns:a16="http://schemas.microsoft.com/office/drawing/2014/main" id="{294BED3A-6844-490A-A0CB-51A61D0F744A}"/>
              </a:ext>
            </a:extLst>
          </p:cNvPr>
          <p:cNvSpPr/>
          <p:nvPr/>
        </p:nvSpPr>
        <p:spPr>
          <a:xfrm>
            <a:off x="822094" y="3558393"/>
            <a:ext cx="5148470" cy="80507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Переключение</a:t>
            </a:r>
          </a:p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42E8B3-2E04-4C0D-A86C-3B26EA5E6F82}"/>
              </a:ext>
            </a:extLst>
          </p:cNvPr>
          <p:cNvSpPr txBox="1"/>
          <p:nvPr/>
        </p:nvSpPr>
        <p:spPr>
          <a:xfrm>
            <a:off x="6502307" y="1776412"/>
            <a:ext cx="344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Распределение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702BAC-4B86-49F6-81D3-3EF96BFC0EA0}"/>
              </a:ext>
            </a:extLst>
          </p:cNvPr>
          <p:cNvSpPr txBox="1"/>
          <p:nvPr/>
        </p:nvSpPr>
        <p:spPr>
          <a:xfrm>
            <a:off x="3396329" y="2795513"/>
            <a:ext cx="39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Устойчивость</a:t>
            </a:r>
          </a:p>
        </p:txBody>
      </p:sp>
    </p:spTree>
    <p:extLst>
      <p:ext uri="{BB962C8B-B14F-4D97-AF65-F5344CB8AC3E}">
        <p14:creationId xmlns:p14="http://schemas.microsoft.com/office/powerpoint/2010/main" val="2036284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110529F-405C-46C4-9613-C269E8296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2" y="0"/>
            <a:ext cx="11698356" cy="6388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E608C7-1D90-4623-BA93-946A1D42FE49}"/>
              </a:ext>
            </a:extLst>
          </p:cNvPr>
          <p:cNvSpPr txBox="1"/>
          <p:nvPr/>
        </p:nvSpPr>
        <p:spPr>
          <a:xfrm>
            <a:off x="2812774" y="575051"/>
            <a:ext cx="10666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240"/>
              </a:spcBef>
              <a:spcAft>
                <a:spcPts val="600"/>
              </a:spcAft>
            </a:pPr>
            <a:r>
              <a:rPr lang="ru-RU" sz="4000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Мышление дошкольника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5782DF8-8519-48A6-93A4-0B223B9C5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462732"/>
              </p:ext>
            </p:extLst>
          </p:nvPr>
        </p:nvGraphicFramePr>
        <p:xfrm>
          <a:off x="2966278" y="1543040"/>
          <a:ext cx="5750339" cy="2450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0339">
                  <a:extLst>
                    <a:ext uri="{9D8B030D-6E8A-4147-A177-3AD203B41FA5}">
                      <a16:colId xmlns:a16="http://schemas.microsoft.com/office/drawing/2014/main" val="2712975559"/>
                    </a:ext>
                  </a:extLst>
                </a:gridCol>
              </a:tblGrid>
              <a:tr h="816972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Наглядно действенное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81838"/>
                  </a:ext>
                </a:extLst>
              </a:tr>
              <a:tr h="816972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Наглядно образное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875927"/>
                  </a:ext>
                </a:extLst>
              </a:tr>
              <a:tr h="816972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Словесно логическое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867680"/>
                  </a:ext>
                </a:extLst>
              </a:tr>
            </a:tbl>
          </a:graphicData>
        </a:graphic>
      </p:graphicFrame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id="{E5D3A398-A191-45A1-B6C8-2752D49534AB}"/>
              </a:ext>
            </a:extLst>
          </p:cNvPr>
          <p:cNvSpPr/>
          <p:nvPr/>
        </p:nvSpPr>
        <p:spPr>
          <a:xfrm>
            <a:off x="1570383" y="4231973"/>
            <a:ext cx="7563678" cy="110324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4945C7-015C-41E1-8E5A-9AE4593C1F91}"/>
              </a:ext>
            </a:extLst>
          </p:cNvPr>
          <p:cNvSpPr txBox="1"/>
          <p:nvPr/>
        </p:nvSpPr>
        <p:spPr>
          <a:xfrm>
            <a:off x="1868557" y="4321930"/>
            <a:ext cx="6967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44444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Способами умственной деятельности являются мыслительные операции. К концу дошкольного возраста наиболее развиваются анализ, сравнение и обобщение.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943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54BBBD-5CE3-4832-8A2D-4476C2CF8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15" y="234812"/>
            <a:ext cx="11698356" cy="6388376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80CCB2E7-FF94-411C-B817-77F3186D9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89" y="838815"/>
            <a:ext cx="10301592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Восприятие у ребенка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умственного развития ребенка запускается с помощью</a:t>
            </a:r>
            <a:r>
              <a:rPr kumimoji="0" lang="ru-RU" altLang="ru-RU" sz="1200" b="0" i="0" u="none" strike="noStrike" cap="none" normalizeH="0" dirty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восприятия. </a:t>
            </a:r>
            <a:endParaRPr kumimoji="0" lang="ru-RU" altLang="ru-RU" sz="1200" b="0" i="0" u="none" strike="noStrike" cap="none" normalizeH="0" dirty="0">
              <a:ln>
                <a:noFill/>
              </a:ln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1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восприятия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ощущения и восприятия с каждым годом ведет дошкольника к важным достижениям: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ABD420F-5E81-41D5-B492-265D7099C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183" y="2152928"/>
            <a:ext cx="10301592" cy="2123658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выявлению важнейших признаков на основе обследования окружающих объектов;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 сенсорных эталонов и освоению в их использовании;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 пространственной ориентации, понятий глубины, высоты и </a:t>
            </a:r>
            <a:r>
              <a:rPr kumimoji="0" lang="ru-RU" altLang="ru-RU" sz="1200" b="0" i="0" u="none" strike="noStrike" cap="none" normalizeH="0" baseline="0" dirty="0" err="1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восприятию времени и ориентации во временных интервалах,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умению воспринимать художественные произведения.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altLang="ru-RU" sz="1200" dirty="0">
              <a:solidFill>
                <a:srgbClr val="444444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возрасте происходит интеллектуализация восприятия. Дошкольник ставит задачу обследовать объект или определить его качества. При необходимости он дает речевое описание воспринимаемого с необходимой детализацией.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Важная функция речи состоит в регуляции и планировании деятельности. Выполнять ее речь начинает в связи с тем, что сливается с мышлением ребенка.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Рисунок 14" descr="Познавательный процесс ребенка – восприятие">
            <a:extLst>
              <a:ext uri="{FF2B5EF4-FFF2-40B4-BE49-F238E27FC236}">
                <a16:creationId xmlns:a16="http://schemas.microsoft.com/office/drawing/2014/main" id="{F7FF9C1F-2F97-48A5-A8E1-2D005B0A0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75" y="4143848"/>
            <a:ext cx="2933700" cy="227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01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BA68AD-07CE-4BB7-A423-1C26F97B9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3" y="234812"/>
            <a:ext cx="11698356" cy="6388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A24559B-6514-470D-985A-3846DEC4A8C6}"/>
              </a:ext>
            </a:extLst>
          </p:cNvPr>
          <p:cNvSpPr txBox="1"/>
          <p:nvPr/>
        </p:nvSpPr>
        <p:spPr>
          <a:xfrm>
            <a:off x="1334278" y="1091682"/>
            <a:ext cx="903203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Нормализация речи в сочетании с активизацией познавательной деятельности, мышления, памяти, аффективно-волевой сферы позволит обеспечить полноценную готовность детей к обучению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2744291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039E064-CB21-46FE-8027-A9DF0AE32A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2" y="234812"/>
            <a:ext cx="11698356" cy="6388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9FE655-B142-4C01-AAD5-33DFAD3E858E}"/>
              </a:ext>
            </a:extLst>
          </p:cNvPr>
          <p:cNvSpPr txBox="1"/>
          <p:nvPr/>
        </p:nvSpPr>
        <p:spPr>
          <a:xfrm>
            <a:off x="2435289" y="2369974"/>
            <a:ext cx="78097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543912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218</TotalTime>
  <Words>251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Garamond</vt:lpstr>
      <vt:lpstr>Times New Roman</vt:lpstr>
      <vt:lpstr>Wingdings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КРАСОЧНАЯ Дедский Сад</dc:creator>
  <cp:lastModifiedBy>КРАСОЧНАЯ Дедский Сад</cp:lastModifiedBy>
  <cp:revision>24</cp:revision>
  <cp:lastPrinted>2022-11-22T08:05:14Z</cp:lastPrinted>
  <dcterms:created xsi:type="dcterms:W3CDTF">2022-11-21T12:32:27Z</dcterms:created>
  <dcterms:modified xsi:type="dcterms:W3CDTF">2022-11-28T12:33:24Z</dcterms:modified>
</cp:coreProperties>
</file>