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32" r:id="rId2"/>
    <p:sldId id="330" r:id="rId3"/>
    <p:sldId id="328" r:id="rId4"/>
    <p:sldId id="331" r:id="rId5"/>
    <p:sldId id="333" r:id="rId6"/>
    <p:sldId id="334" r:id="rId7"/>
    <p:sldId id="335" r:id="rId8"/>
    <p:sldId id="337" r:id="rId9"/>
    <p:sldId id="336" r:id="rId10"/>
    <p:sldId id="371" r:id="rId11"/>
    <p:sldId id="329" r:id="rId12"/>
    <p:sldId id="298" r:id="rId13"/>
    <p:sldId id="356" r:id="rId14"/>
    <p:sldId id="359" r:id="rId15"/>
    <p:sldId id="367" r:id="rId16"/>
    <p:sldId id="349" r:id="rId17"/>
    <p:sldId id="348" r:id="rId18"/>
    <p:sldId id="369" r:id="rId19"/>
    <p:sldId id="366" r:id="rId20"/>
    <p:sldId id="365" r:id="rId21"/>
    <p:sldId id="352" r:id="rId22"/>
    <p:sldId id="347" r:id="rId23"/>
    <p:sldId id="368" r:id="rId24"/>
    <p:sldId id="3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9933"/>
    <a:srgbClr val="FFFF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0"/>
  </p:normalViewPr>
  <p:slideViewPr>
    <p:cSldViewPr>
      <p:cViewPr varScale="1">
        <p:scale>
          <a:sx n="96" d="100"/>
          <a:sy n="96" d="100"/>
        </p:scale>
        <p:origin x="19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091F9-F925-43BC-AF23-CCA1EEF61187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9BDDE-E167-47BE-8281-D47171C42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D1F0-25EB-4349-80E9-B9337A66F02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341016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в английском языке не изменяются по числам и падежам, но, как и  в русском языке имеют 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положительную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 Positive Degree),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сравнительную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Comparative Degree)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превосходную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Superlative Degree)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степень сравнения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9" y="1857364"/>
            <a:ext cx="7602068" cy="35825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strongest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stronger than</a:t>
            </a:r>
          </a:p>
        </p:txBody>
      </p:sp>
      <p:pic>
        <p:nvPicPr>
          <p:cNvPr id="6" name="Picture 2" descr="http://im5-tub-ru.yandex.net/i?id=15177708-0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718" y="1922292"/>
            <a:ext cx="1142998" cy="1142998"/>
          </a:xfrm>
          <a:prstGeom prst="rect">
            <a:avLst/>
          </a:prstGeom>
          <a:noFill/>
        </p:spPr>
      </p:pic>
      <p:pic>
        <p:nvPicPr>
          <p:cNvPr id="7" name="Picture 6" descr="http://img01.chitalnya.ru/upload2/111/735954863019287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7784" y="2953235"/>
            <a:ext cx="1420788" cy="1022968"/>
          </a:xfrm>
          <a:prstGeom prst="rect">
            <a:avLst/>
          </a:prstGeom>
          <a:noFill/>
        </p:spPr>
      </p:pic>
      <p:pic>
        <p:nvPicPr>
          <p:cNvPr id="8" name="Picture 4" descr="http://www.lesjouetsdemma.com/boutique/images_produits/zPAP4006.jpg"/>
          <p:cNvPicPr>
            <a:picLocks noChangeAspect="1" noChangeArrowheads="1"/>
          </p:cNvPicPr>
          <p:nvPr/>
        </p:nvPicPr>
        <p:blipFill>
          <a:blip r:embed="rId4" cstate="print"/>
          <a:srcRect t="13333" r="17142"/>
          <a:stretch>
            <a:fillRect/>
          </a:stretch>
        </p:blipFill>
        <p:spPr bwMode="auto">
          <a:xfrm>
            <a:off x="1547664" y="3484394"/>
            <a:ext cx="2071703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1000108"/>
            <a:ext cx="664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Соотнеси прилагательное  с картинкой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2473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good –better – the best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little – less – the least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many – more –the most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– more – the most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bad – worse – the worst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old – older – the oldest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возрасту)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old – elder – the eldest (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старшинству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семье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farther –the farthest (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далекий - дальше- самый далекий, о расстоянии)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further – the furthest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(далекий - далее – дальнейший, о времени)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later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(позже)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latest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(самый последний)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latter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из ранее упомянутых)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last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по порядку)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nearest (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ближайший, о расстоянии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next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(следующий – </a:t>
            </a: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порядку)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Исключения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h-106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1389042" cy="1034796"/>
          </a:xfrm>
          <a:prstGeom prst="rect">
            <a:avLst/>
          </a:prstGeom>
          <a:noFill/>
        </p:spPr>
      </p:pic>
      <p:pic>
        <p:nvPicPr>
          <p:cNvPr id="3" name="Picture 12" descr="ph-10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7718" y="1643050"/>
            <a:ext cx="1341538" cy="1006788"/>
          </a:xfrm>
          <a:prstGeom prst="rect">
            <a:avLst/>
          </a:prstGeom>
          <a:noFill/>
        </p:spPr>
      </p:pic>
      <p:pic>
        <p:nvPicPr>
          <p:cNvPr id="4" name="Picture 13" descr="ph-100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624396"/>
            <a:ext cx="1365252" cy="10087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00496" y="785794"/>
            <a:ext cx="2249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3071810"/>
            <a:ext cx="6604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nice                ----------           --------------</a:t>
            </a:r>
            <a:r>
              <a:rPr lang="en-US" dirty="0"/>
              <a:t>                   </a:t>
            </a:r>
            <a:endParaRPr lang="ru-RU" dirty="0"/>
          </a:p>
        </p:txBody>
      </p:sp>
      <p:pic>
        <p:nvPicPr>
          <p:cNvPr id="10" name="Picture 4" descr="http://school7.centerstart.ru/sites/default/files/u9/owl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714752"/>
            <a:ext cx="1321571" cy="1379031"/>
          </a:xfrm>
          <a:prstGeom prst="rect">
            <a:avLst/>
          </a:prstGeom>
          <a:noFill/>
        </p:spPr>
      </p:pic>
      <p:pic>
        <p:nvPicPr>
          <p:cNvPr id="11" name="Picture 2" descr="http://im4-tub-ru.yandex.net/i?id=202802084-22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857628"/>
            <a:ext cx="990600" cy="1428750"/>
          </a:xfrm>
          <a:prstGeom prst="rect">
            <a:avLst/>
          </a:prstGeom>
          <a:noFill/>
        </p:spPr>
      </p:pic>
      <p:pic>
        <p:nvPicPr>
          <p:cNvPr id="13" name="Picture 4" descr="http://forum.uo.net.ua/download/file.php?id=21573&amp;sid=131b3a5e02de6e8a9257a41693c88bd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480" y="3929066"/>
            <a:ext cx="1428760" cy="107157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71670" y="5572140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wise              ----------            ------------            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14282" y="357166"/>
            <a:ext cx="8643998" cy="6143668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57158" y="571480"/>
            <a:ext cx="8643998" cy="6072230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7715304" cy="372409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sunny –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 –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hungry –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messy –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 –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hot –  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fat –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clean –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kind –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funny –  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heavy – 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bright –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85794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Образуй степени сравнения прилагательных</a:t>
            </a:r>
            <a:endParaRPr lang="ru-RU" sz="2400" dirty="0"/>
          </a:p>
        </p:txBody>
      </p:sp>
      <p:pic>
        <p:nvPicPr>
          <p:cNvPr id="7" name="Picture 4" descr="Солнце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715016"/>
            <a:ext cx="714380" cy="714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8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214950"/>
            <a:ext cx="1190620" cy="11906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pic>
        <p:nvPicPr>
          <p:cNvPr id="9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286388"/>
            <a:ext cx="1143008" cy="11430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Kate is (tall) than Ann.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 grandfather is (old) than his grandmother.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 is (strong) in his team.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Mary is (good) in our class.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(bad) holiday in my life was last summer.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sweets are (tasty) than those ones.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4" descr="http://im2-tub-ru.yandex.net/i?id=98914287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929198"/>
            <a:ext cx="2038350" cy="1428750"/>
          </a:xfrm>
          <a:prstGeom prst="rect">
            <a:avLst/>
          </a:prstGeom>
          <a:noFill/>
        </p:spPr>
      </p:pic>
      <p:pic>
        <p:nvPicPr>
          <p:cNvPr id="9" name="Picture 6" descr="http://s58.radikal.ru/i161/1002/2c/82e45367c2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72008"/>
            <a:ext cx="1614894" cy="17430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43306" y="857232"/>
            <a:ext cx="2398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357298"/>
            <a:ext cx="7715304" cy="557075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одного предмета с другим после прилагательного употребляется союз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чем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dog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bigger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Уменьшение и увеличение качества выражается с  помощью </a:t>
            </a:r>
            <a:r>
              <a:rPr lang="ru-RU" sz="2800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800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2800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tune is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musical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71744"/>
            <a:ext cx="1987309" cy="1917753"/>
          </a:xfrm>
          <a:prstGeom prst="rect">
            <a:avLst/>
          </a:prstGeom>
          <a:noFill/>
        </p:spPr>
      </p:pic>
      <p:pic>
        <p:nvPicPr>
          <p:cNvPr id="14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000372"/>
            <a:ext cx="1071570" cy="1034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7715304" cy="3194721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toys are ___ than those (interesting).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These trousers are ___ than those (narrow).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suit is ____ than that jacket (modern).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His bike is _____ than her (new).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Tom is a _____ pupil than John (good).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picture is _____ than that picture (bright).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This animal is _____ than that one (dangerous).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wolf is _____ (strong)_than that one.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pictures.ucoz.ru/_ph/3/2/767636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857760"/>
            <a:ext cx="857256" cy="1231551"/>
          </a:xfrm>
          <a:prstGeom prst="rect">
            <a:avLst/>
          </a:prstGeom>
          <a:noFill/>
        </p:spPr>
      </p:pic>
      <p:pic>
        <p:nvPicPr>
          <p:cNvPr id="8" name="Picture 4" descr="http://love90.org/wp-content/uploads/2012/04/181056-Sep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929198"/>
            <a:ext cx="1857388" cy="1395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2643182"/>
            <a:ext cx="3357586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the…the…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ither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…or…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neither…nor…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both…and…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twice as long as…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half as wide as…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times as narrow as…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 years younger than…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years elder than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2643182"/>
            <a:ext cx="3875559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чем…тем..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либо…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ни…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и…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 раза длиннее,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половину шире,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3 раза уже,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 года моложе,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3 года старше, чем…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5825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одинаковыми качествами, часто употребляется конструкция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 такой же…как). Прилагательное ставится между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Paul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 такой  же грязный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Пол. </a:t>
            </a:r>
          </a:p>
        </p:txBody>
      </p:sp>
      <p:pic>
        <p:nvPicPr>
          <p:cNvPr id="6" name="Picture 2" descr="http://images.clipartof.com/small/1049893-Royalty-Free-RF-Clip-Art-Illustration-Of-A-Two-Dirty-Boys-After-A-Mud-F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876"/>
            <a:ext cx="1643074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 часто употребляется слово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значении 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«меньше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«менее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которое ставится перед прилагательным.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dangerous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lion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Лиса менее опасна, чем лев.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071546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</a:p>
        </p:txBody>
      </p:sp>
      <p:pic>
        <p:nvPicPr>
          <p:cNvPr id="7" name="Picture 2" descr="http://www.blemba.lt/uploads/posts/2008-11/1228070339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714884"/>
            <a:ext cx="1428762" cy="1714515"/>
          </a:xfrm>
          <a:prstGeom prst="rect">
            <a:avLst/>
          </a:prstGeom>
          <a:noFill/>
        </p:spPr>
      </p:pic>
      <p:pic>
        <p:nvPicPr>
          <p:cNvPr id="9" name="Picture 6" descr="http://www.wall-papers.ru/main.php?g2_view=core.DownloadItem&amp;g2_itemId=99063&amp;g2_serialNumber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786322"/>
            <a:ext cx="1857388" cy="1393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572428" cy="267765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далеко не все прилагательные могут «сравниваться»: такая привилегия закреплена только за качественными – то есть, такими, которые обозначают определенные качества предмета: красоту, величину, ширину и так далее.</a:t>
            </a:r>
          </a:p>
        </p:txBody>
      </p:sp>
      <p:pic>
        <p:nvPicPr>
          <p:cNvPr id="6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572008"/>
            <a:ext cx="1214446" cy="1629915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357694"/>
            <a:ext cx="1500198" cy="2013424"/>
          </a:xfrm>
          <a:prstGeom prst="rect">
            <a:avLst/>
          </a:prstGeom>
          <a:noFill/>
        </p:spPr>
      </p:pic>
      <p:pic>
        <p:nvPicPr>
          <p:cNvPr id="8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00504"/>
            <a:ext cx="1785950" cy="2396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5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неодинаковыми качествами, часто употребляется конструкция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не такой же…как). Прилагательное ставится между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house is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785794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Конструкция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4-tub-ru.yandex.net/i?id=323550900-0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500570"/>
            <a:ext cx="2952734" cy="2002491"/>
          </a:xfrm>
          <a:prstGeom prst="rect">
            <a:avLst/>
          </a:prstGeom>
          <a:noFill/>
        </p:spPr>
      </p:pic>
      <p:pic>
        <p:nvPicPr>
          <p:cNvPr id="8" name="Picture 8" descr="http://www.super-pilot.ru/img/work/nomencl/61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643446"/>
            <a:ext cx="2500298" cy="1695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86742" cy="397031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7866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</a:p>
          <a:p>
            <a:endParaRPr lang="ru-RU" dirty="0"/>
          </a:p>
        </p:txBody>
      </p:sp>
      <p:pic>
        <p:nvPicPr>
          <p:cNvPr id="7" name="Picture 2" descr="http://im1-tub-ru.yandex.net/i?id=148875515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929198"/>
            <a:ext cx="1228725" cy="1428750"/>
          </a:xfrm>
          <a:prstGeom prst="rect">
            <a:avLst/>
          </a:prstGeom>
          <a:noFill/>
        </p:spPr>
      </p:pic>
      <p:pic>
        <p:nvPicPr>
          <p:cNvPr id="9" name="Picture 6" descr="http://www.leptirica.com/file/pic/user/2012/04/317c1ee2ce25a6beee62f68e7281d12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191114"/>
            <a:ext cx="1000132" cy="100013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2025539"/>
            <a:ext cx="328614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more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far more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too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very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so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quite young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rather young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2143116"/>
            <a:ext cx="3350982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гораздо младше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слишком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совсем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довольно молод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56" y="5214950"/>
            <a:ext cx="5056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This wolf is much more young than that one.</a:t>
            </a:r>
            <a:endParaRPr lang="ru-RU" sz="20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91211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усиления сравнительной степени часто употребляются слова: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(значительно, гораздо, намного)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еще,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даже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намного, безусловно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Причем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перед неисчисляемыми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существительными, а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исчисляемыми  существительными: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older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брат гораздо старше меня.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платье значительно лучше того.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hotter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еще жарче.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1071546"/>
            <a:ext cx="2942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Запомни!</a:t>
            </a:r>
          </a:p>
        </p:txBody>
      </p:sp>
      <p:pic>
        <p:nvPicPr>
          <p:cNvPr id="7" name="Picture 2" descr="http://altado.ru/d/100361/d/15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786322"/>
            <a:ext cx="1000132" cy="1383233"/>
          </a:xfrm>
          <a:prstGeom prst="rect">
            <a:avLst/>
          </a:prstGeom>
          <a:noFill/>
        </p:spPr>
      </p:pic>
      <p:pic>
        <p:nvPicPr>
          <p:cNvPr id="8" name="Picture 4" descr="http://img1.liveinternet.ru/images/attach/c/4/79/129/79129087_large_Princesas__18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572008"/>
            <a:ext cx="1023922" cy="1228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54278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передаче зависимости одного качества от другого используется конструкция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eat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больше ты ешь, тем больше ты хочешь.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longer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stay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дольше я нахожусь здесь, тем больше мне нравится.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6933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1.Ограничительные качественные прилагательные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left, dead, middle, previous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Относительные прилагательные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wooden, woolen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Прилагательные, которые происходят от латинского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inner, junior, former, minimal, optional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Прилагательные, которые уже обозначают некоторое разграничение по качеству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darkish, greenish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1142984"/>
            <a:ext cx="899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Прилагательные, которые не имеют степеней сравнения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785926"/>
            <a:ext cx="7572428" cy="1384995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образования степеней сравнения в английском языке зависят от количества слогов в именах прилагательных.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507207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81062" y="3714752"/>
            <a:ext cx="7572428" cy="175432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делятся на две группы: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 двусложные (слово состоит из одного или двух слогов)</a:t>
            </a:r>
          </a:p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tall, small, hot</a:t>
            </a:r>
          </a:p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happy, clever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Многосложные (слово состоит из трёх и более слогов)</a:t>
            </a:r>
          </a:p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wonderful, beautiful, interesting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451200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односложных и двусложных прилагательных с окончанием 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-y,    -</a:t>
            </a:r>
            <a:r>
              <a:rPr lang="en-US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-le, -</a:t>
            </a:r>
            <a:r>
              <a:rPr lang="en-US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ow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образуется  с помощью суффикса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80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er</a:t>
            </a:r>
            <a:endParaRPr lang="en-US" sz="8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narrow-narrow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simple-simpl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high-high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clever-clever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72008"/>
            <a:ext cx="1214446" cy="1063292"/>
          </a:xfrm>
          <a:prstGeom prst="rect">
            <a:avLst/>
          </a:prstGeom>
          <a:noFill/>
        </p:spPr>
      </p:pic>
      <p:pic>
        <p:nvPicPr>
          <p:cNvPr id="9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14818"/>
            <a:ext cx="1785950" cy="15636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57356" y="1071546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98262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№1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Конечная гласная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(немое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опускается перед фиксами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еr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larg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 larg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the larg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  </a:t>
            </a: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whit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 whit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the whit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nic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nic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-the nic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wid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wid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the wid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lat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lat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the lat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  <a:defRPr/>
            </a:pPr>
            <a:endParaRPr lang="ru-RU" sz="32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071546"/>
            <a:ext cx="4426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№2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слово оканчивается на одну согласную букву, а перед ней стоит одна гласная буква                 ( закрытый слог), то согласная буква удваивается: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ru-RU" sz="28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bi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hot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ho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– the ho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en-US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://img07.taobaocdn.com/bao/uploaded/i7/T1cqljXlyBoJPyKkDa_121731.jpg_160x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857760"/>
            <a:ext cx="1524000" cy="1428750"/>
          </a:xfrm>
          <a:prstGeom prst="rect">
            <a:avLst/>
          </a:prstGeom>
          <a:noFill/>
        </p:spPr>
      </p:pic>
      <p:pic>
        <p:nvPicPr>
          <p:cNvPr id="7" name="Picture 4" descr="http://www.from-ua.com/images/articles/___new_172278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500570"/>
            <a:ext cx="1571636" cy="1779577"/>
          </a:xfrm>
          <a:prstGeom prst="rect">
            <a:avLst/>
          </a:prstGeom>
          <a:noFill/>
        </p:spPr>
      </p:pic>
      <p:pic>
        <p:nvPicPr>
          <p:cNvPr id="8" name="Picture 2" descr="http://s46.radikal.ru/i111/1008/43/2c3233c3e3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286256"/>
            <a:ext cx="2000264" cy="2108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№3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слово оканчивается на букву 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перед ней стоит согласная буква, то буква 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меняется на –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занятой – более занятый – самый занятой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happ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happ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1142984"/>
            <a:ext cx="705315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5"/>
            <a:ext cx="7715304" cy="40257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Превосходная  степень односложных и двусложных прилагательных образуется  с помощью суффикса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8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48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</a:t>
            </a:r>
            <a:endParaRPr lang="en-US" sz="4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cold –  (the) cold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warm – (the) warm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tall – (the) tall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286388"/>
            <a:ext cx="1214446" cy="1063292"/>
          </a:xfrm>
          <a:prstGeom prst="rect">
            <a:avLst/>
          </a:prstGeom>
          <a:noFill/>
        </p:spPr>
      </p:pic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286256"/>
            <a:ext cx="2193567" cy="1920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7715304" cy="4524315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Прилагательные, состоящие из двух или более слогов, образуют степени сравнения прилагательных с помощью слов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(самый)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ставятся перед прилагательными.</a:t>
            </a:r>
          </a:p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прилагательными в сравнительной степени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красивый – красивее или более красивый</a:t>
            </a:r>
          </a:p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 в превосходной степени.</a:t>
            </a:r>
          </a:p>
          <a:p>
            <a:pPr algn="ctr"/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–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most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Красивый – самый красивый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785794"/>
            <a:ext cx="755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Многосложные прилагательные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1286</Words>
  <Application>Microsoft Macintosh PowerPoint</Application>
  <PresentationFormat>Экран (4:3)</PresentationFormat>
  <Paragraphs>215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noname557755@gmail.com</cp:lastModifiedBy>
  <cp:revision>108</cp:revision>
  <dcterms:created xsi:type="dcterms:W3CDTF">2013-11-30T07:16:38Z</dcterms:created>
  <dcterms:modified xsi:type="dcterms:W3CDTF">2022-12-10T07:12:30Z</dcterms:modified>
</cp:coreProperties>
</file>