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sldIdLst>
    <p:sldId id="256" r:id="rId2"/>
    <p:sldId id="257" r:id="rId3"/>
    <p:sldId id="268" r:id="rId4"/>
    <p:sldId id="267" r:id="rId5"/>
    <p:sldId id="266" r:id="rId6"/>
    <p:sldId id="269" r:id="rId7"/>
    <p:sldId id="270" r:id="rId8"/>
    <p:sldId id="271" r:id="rId9"/>
    <p:sldId id="272" r:id="rId10"/>
    <p:sldId id="273" r:id="rId11"/>
    <p:sldId id="289" r:id="rId12"/>
    <p:sldId id="298" r:id="rId13"/>
    <p:sldId id="299" r:id="rId14"/>
    <p:sldId id="300" r:id="rId15"/>
    <p:sldId id="302" r:id="rId16"/>
    <p:sldId id="303" r:id="rId17"/>
    <p:sldId id="304" r:id="rId18"/>
    <p:sldId id="305" r:id="rId19"/>
    <p:sldId id="306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1435100"/>
            <a:ext cx="7772400" cy="965199"/>
          </a:xfr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b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5200" y="2725738"/>
            <a:ext cx="6858000" cy="474662"/>
          </a:xfrm>
          <a:solidFill>
            <a:schemeClr val="lt1">
              <a:alpha val="74000"/>
            </a:schemeClr>
          </a:solidFill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727D2-BF39-4130-B3AB-FAF7D7A6D211}" type="datetimeFigureOut">
              <a:rPr lang="ru-RU" smtClean="0"/>
              <a:pPr>
                <a:defRPr/>
              </a:pPr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6B0BC-D181-4786-AA7B-0D906659E5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727D2-BF39-4130-B3AB-FAF7D7A6D211}" type="datetimeFigureOut">
              <a:rPr lang="ru-RU" smtClean="0"/>
              <a:pPr>
                <a:defRPr/>
              </a:pPr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6B0BC-D181-4786-AA7B-0D906659E5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727D2-BF39-4130-B3AB-FAF7D7A6D211}" type="datetimeFigureOut">
              <a:rPr lang="ru-RU" smtClean="0"/>
              <a:pPr>
                <a:defRPr/>
              </a:pPr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6B0BC-D181-4786-AA7B-0D906659E5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6541d46a5900t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7" descr="ecb4031e37cd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2914650"/>
            <a:ext cx="331470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8" descr="0_89604_568ac41e_M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488" y="1844675"/>
            <a:ext cx="1300162" cy="136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13C53-8538-45D4-A85E-AA1A57378FD9}" type="datetimeFigureOut">
              <a:rPr lang="ru-RU"/>
              <a:pPr>
                <a:defRPr/>
              </a:pPr>
              <a:t>18.10.2021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3FF01-296E-4886-9E5D-26CDBDE59A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lt1">
              <a:alpha val="81000"/>
            </a:schemeClr>
          </a:solidFill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A2458-339B-4E46-A132-18251C2AE726}" type="datetimeFigureOut">
              <a:rPr lang="ru-RU" smtClean="0"/>
              <a:pPr>
                <a:defRPr/>
              </a:pPr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E7DFE-CC3E-4CF3-A114-E02F45E9A3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727D2-BF39-4130-B3AB-FAF7D7A6D211}" type="datetimeFigureOut">
              <a:rPr lang="ru-RU" smtClean="0"/>
              <a:pPr>
                <a:defRPr/>
              </a:pPr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6B0BC-D181-4786-AA7B-0D906659E5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727D2-BF39-4130-B3AB-FAF7D7A6D211}" type="datetimeFigureOut">
              <a:rPr lang="ru-RU" smtClean="0"/>
              <a:pPr>
                <a:defRPr/>
              </a:pPr>
              <a:t>18.10.2021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6B0BC-D181-4786-AA7B-0D906659E5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727D2-BF39-4130-B3AB-FAF7D7A6D211}" type="datetimeFigureOut">
              <a:rPr lang="ru-RU" smtClean="0"/>
              <a:pPr>
                <a:defRPr/>
              </a:pPr>
              <a:t>18.10.2021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6B0BC-D181-4786-AA7B-0D906659E5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44AC7-C157-4F0A-9C76-C8D65FC1658F}" type="datetimeFigureOut">
              <a:rPr lang="ru-RU" smtClean="0"/>
              <a:pPr>
                <a:defRPr/>
              </a:pPr>
              <a:t>18.10.2021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3E4D2-D907-45CC-A5DF-2DDF25EB32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9D6AB-6B48-427B-A06F-25B8712FC5E7}" type="datetimeFigureOut">
              <a:rPr lang="ru-RU" smtClean="0"/>
              <a:pPr>
                <a:defRPr/>
              </a:pPr>
              <a:t>18.10.2021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8E257-2F71-447B-BC09-E193506387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727D2-BF39-4130-B3AB-FAF7D7A6D211}" type="datetimeFigureOut">
              <a:rPr lang="ru-RU" smtClean="0"/>
              <a:pPr>
                <a:defRPr/>
              </a:pPr>
              <a:t>18.10.2021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6B0BC-D181-4786-AA7B-0D906659E5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727D2-BF39-4130-B3AB-FAF7D7A6D211}" type="datetimeFigureOut">
              <a:rPr lang="ru-RU" smtClean="0"/>
              <a:pPr>
                <a:defRPr/>
              </a:pPr>
              <a:t>18.10.2021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6B0BC-D181-4786-AA7B-0D906659E5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13727D2-BF39-4130-B3AB-FAF7D7A6D211}" type="datetimeFigureOut">
              <a:rPr lang="ru-RU" smtClean="0"/>
              <a:pPr>
                <a:defRPr/>
              </a:pPr>
              <a:t>18.10.2021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716B0BC-D181-4786-AA7B-0D906659E5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detsad-kitty.ru/templates/Default/images/disney255.gif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hyperlink" Target="http://fotki.yandex.ru/users/oli-el/view/184945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484784"/>
            <a:ext cx="8208912" cy="175432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Сюжетно-ролевая игра </a:t>
            </a:r>
            <a:endParaRPr lang="ru-RU" sz="5400" b="1" dirty="0" smtClean="0">
              <a:ln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 </a:t>
            </a:r>
            <a:r>
              <a:rPr lang="ru-RU" sz="5400" b="1" dirty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современном ДОУ</a:t>
            </a:r>
            <a:endParaRPr lang="ru-RU" sz="5400" b="1" dirty="0">
              <a:ln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0" y="4286256"/>
            <a:ext cx="6192688" cy="158417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Работу выполнила: 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воспитатель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МДОУ ДС № 24 « Солнышко»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Хухринова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 Е.М.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Содержание игры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412875"/>
            <a:ext cx="8135937" cy="25495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/>
              <a:t>	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Содержание игры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это взаимосвязь игровых действий, взаимоотношения детей. Содержание игры делает ее привлекательной, возбуждает интерес и желание играть. По содержанию игры детей младшего дошкольного возраста отличаются от игр детей, более старшего возраста. Эти отличия связаны с опытом, особенностями развития воображения, мышления, речи. </a:t>
            </a:r>
          </a:p>
        </p:txBody>
      </p:sp>
      <p:sp>
        <p:nvSpPr>
          <p:cNvPr id="15366" name="AutoShape 8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596188" y="6381750"/>
            <a:ext cx="936625" cy="287338"/>
          </a:xfrm>
          <a:prstGeom prst="leftArrow">
            <a:avLst>
              <a:gd name="adj1" fmla="val 50000"/>
              <a:gd name="adj2" fmla="val 8149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5368" name="Picture 10" descr="C:\Documents and Settings\User.HOME-1F30D554A2\Рабочий стол\Новая папка (2)\P10002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3643314"/>
            <a:ext cx="3870325" cy="290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0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 animBg="1"/>
      <p:bldP spid="11059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>
          <a:xfrm>
            <a:off x="683568" y="692696"/>
            <a:ext cx="8064896" cy="1325563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КАКИЕ КОМПОНЕНТЫ КОМПЛЕКСНОГО МЕТОДА СПОСОБСТВУЮТ ФОРМИРОВАНИЮ ИГРОВОЙ ДЕЯТЕЛЬНОСТИ И ОБУЧЕНИЯ СПОСОБАМ ИГРОВОГО ОТОБРАЖЕНИЯ?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Rectangle 3"/>
          <p:cNvSpPr>
            <a:spLocks noGrp="1"/>
          </p:cNvSpPr>
          <p:nvPr>
            <p:ph idx="1"/>
          </p:nvPr>
        </p:nvSpPr>
        <p:spPr>
          <a:xfrm>
            <a:off x="683568" y="1988840"/>
            <a:ext cx="8064896" cy="3384376"/>
          </a:xfrm>
        </p:spPr>
        <p:txBody>
          <a:bodyPr/>
          <a:lstStyle/>
          <a:p>
            <a:pPr lvl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Рассказы о профессиях знакомят детей с трудовой деятельностью людей. Рассказ с использованием иллюстраций побуждает детей к применению инструментов, используемых в профессии, произвести действия с ними. Рассказы взрослого , которые специально нацелены , на произведение какой либо ситуации («Как я ходила в парикмахерскую», «Как я покупала игрушки в магазине» и др.) обеспечивают натуральность восприятия и веру в подлинность события.</a:t>
            </a:r>
          </a:p>
          <a:p>
            <a:pPr>
              <a:buFont typeface="Wingdings 2" pitchFamily="18" charset="2"/>
              <a:buNone/>
            </a:pPr>
            <a:endParaRPr lang="ru-RU" dirty="0" smtClean="0">
              <a:solidFill>
                <a:srgbClr val="00306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316913" cy="3528392"/>
          </a:xfrm>
        </p:spPr>
        <p:txBody>
          <a:bodyPr>
            <a:normAutofit fontScale="92500" lnSpcReduction="20000"/>
          </a:bodyPr>
          <a:lstStyle/>
          <a:p>
            <a:pPr lvl="0" algn="ctr"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Беседы проясняют представления детей о жизненных ситуациях, выявляют мнение детей о развитии сюжета. Вовлечение детей в диалог и использование наводящих вопросов развивает речевую активность детей. Беседы по определенным сюжетам развивают замыслы игры и их сюжетную линию</a:t>
            </a:r>
            <a:r>
              <a:rPr lang="ru-RU" dirty="0" smtClean="0"/>
              <a:t>.</a:t>
            </a:r>
          </a:p>
          <a:p>
            <a:pPr algn="ctr"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5058" name="Picture 2" descr="G:\DCIM\100_PANA\P10003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786058"/>
            <a:ext cx="4439800" cy="31138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316913" cy="3528392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dirty="0" smtClean="0"/>
              <a:t>3.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Дидактические игры способствуют освоению игровых действий и ролевому поведению. Дидактические игры и упражнения воспитывают у детей способность соблюдать правила, быть организованными, проявлять лидерские качества.</a:t>
            </a:r>
          </a:p>
          <a:p>
            <a:pPr algn="ctr"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H:\фото\23 февраля 2016г\P1000986.JPG"/>
          <p:cNvPicPr>
            <a:picLocks noChangeAspect="1" noChangeArrowheads="1"/>
          </p:cNvPicPr>
          <p:nvPr/>
        </p:nvPicPr>
        <p:blipFill>
          <a:blip r:embed="rId2" cstate="print"/>
          <a:srcRect l="17002" t="12497"/>
          <a:stretch>
            <a:fillRect/>
          </a:stretch>
        </p:blipFill>
        <p:spPr bwMode="auto">
          <a:xfrm>
            <a:off x="2428860" y="2428868"/>
            <a:ext cx="3368416" cy="266342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316913" cy="3528392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 Драматизации и театрализованные игры научат детей обыгрывать готовые сюжеты, способствуют развитию артистических способностей, умению быть выразительным в различных ролях. Дети учатся воплощению определенного игрового плана, который предусмотрен заранее</a:t>
            </a:r>
          </a:p>
          <a:p>
            <a:pPr algn="ctr"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G:\DCIM\100_PANA\P10007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28086">
            <a:off x="2578922" y="2969060"/>
            <a:ext cx="4187957" cy="30243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316913" cy="352839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5100" dirty="0" smtClean="0"/>
              <a:t>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Рассматривание сюжетных картин позволяет закрепить все ранее увиденное и услышанное детьми. Рассматривание картин вызывает в детях эмоциональные переживания, яркие образы изображенных персонажей, вызывают у детей желание подражать им, выполнять определенные действия, использовать трудовые атрибуты по назначению.</a:t>
            </a:r>
          </a:p>
          <a:p>
            <a:pPr lvl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319298" cy="445252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5. Рассматривание сюжетных картин позволяет закрепить все ранее увиденное и услышанное детьми. Рассматривание картин вызывает в детях эмоциональные переживания, яркие образы изображенных персонажей, вызывают у детей желание подражать им, выполнять определенные действия, использовать трудовые атрибуты по назначению.</a:t>
            </a:r>
          </a:p>
          <a:p>
            <a:pPr lvl="0"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6. Чтение художественной литературы прививает любовь к чтению. Слушая, стихотворные тексты, рассказы, сказки воспитывается умение различать хорошие и плохие поступки.</a:t>
            </a:r>
          </a:p>
          <a:p>
            <a:pPr lvl="0"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7. Изобразительная деятельность и конструирование формирует творческие способности детей в создании выразительных образов различных предметов доступными для данного возраста изобразительными средствами.</a:t>
            </a:r>
          </a:p>
          <a:p>
            <a:pPr>
              <a:buNone/>
            </a:pP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319298" cy="445252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Что предполагает совместная игровая деятельность педагога с детьми?</a:t>
            </a:r>
          </a:p>
          <a:p>
            <a:pPr>
              <a:buNone/>
            </a:pP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Педагог ненавязчиво и непринуждённо передает игровой опыт. Ребенку необходимо продемонстрировать ролевые способы поведения – выразительные движения, мимику, жесты, интонацию речи. Взрослый не только разговаривает с игрушкой, но и вызывает на разговор ребенка. Не верно считать совместной игровой деятельностью игру в которой воспитатель действует, а ребенок наблюдает.</a:t>
            </a:r>
          </a:p>
          <a:p>
            <a:pPr lvl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 descr="H:\Белова В.К.1\P10006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3000372"/>
            <a:ext cx="3219871" cy="241490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319298" cy="445252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Что необходимо учесть при правильной организации предметно-игровой среды?</a:t>
            </a:r>
          </a:p>
          <a:p>
            <a:pPr>
              <a:buNone/>
            </a:pPr>
            <a:endParaRPr lang="ru-RU" sz="6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Разумное сочетание игрушек, предметов–заместителей, воображаемых предметов, ролевых атрибутов необходимо для развития подлинно самостоятельной сюжетно-ролевой игры. В сюжетно-ролевой игре предполагается участие нескольких играющих, а дети особенно тяготеют к совместным играм со сверстниками. Постепенно у детей накапливается некоторый опыт совместных игр и они проявляют к ним стойкий интерес. Сначала объединение детей носит кратковременный характер. Постепенно дети начинают объединяться на более длительное время, они способны совместно намечать цели и достигать их.</a:t>
            </a:r>
          </a:p>
          <a:p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Организация образовательной деятельности по технологической карте моделирования игрового опыта детей.</a:t>
            </a:r>
          </a:p>
          <a:p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Во время организации образовательной деятельности по моделированию игрового опыта детей упускается момент прослеживания структуры и взаимосвязи компонентов, которые помогают овладеть необходимыми знаниями, игровыми действиями , детям не хватает жизненного опыта. У педагогов нет практического осмысления своей деятельности с точки зрения постановки целей и их достижения наиболее рациональными средствами, не видно четкого результата всей деятельности и каждого этапа в отдельности.</a:t>
            </a:r>
          </a:p>
          <a:p>
            <a:pPr lvl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886700" cy="1325563"/>
          </a:xfrm>
        </p:spPr>
        <p:txBody>
          <a:bodyPr/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14488"/>
            <a:ext cx="8032406" cy="451484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Важно научиться различать жизненный и игровой опыт детей. Через беседы, экскурсии, приобщение к художественной литературе, изобразительную деятельность ребенок пополняет свой жизненный опыт, для того чтобы в реализовать его в последующем в игровой деятельности. Такое разделение понятий не случайно, т.к. решаются разные задачи, а следовательно и результат различен.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8319868" cy="216765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«Игра – это огромное светлое окно, через которое в духовный мир ребенка вливается живительный поток представлений, понятий об окружающем мире».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(В.А.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Сухомлинский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683568" y="1628800"/>
            <a:ext cx="7886700" cy="4351338"/>
          </a:xfrm>
        </p:spPr>
        <p:txBody>
          <a:bodyPr/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Развивать игру каждого ребенка с опорой на его личные интересы.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96752"/>
            <a:ext cx="8424936" cy="203132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у детей интерес к игре, воспитывать умение самостоятельно занять себя игрой (индивидуальной и совместной со сверстниками); развитие игры как деятельности (расширение тематики игр, углубление их содержания); развивать коммуникативные способностей детей, которые предполагают навыки построения адекватных взаимоотношений, умение взаимодействовать с окружающей действительностью, следовать социальным нормам и правилам поведения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429000"/>
            <a:ext cx="8424936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игровые умения, содействовать объединению детей в игре.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4005064"/>
            <a:ext cx="8424936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Создать современную развивающую предметно-игровую среду, соответствующую возрастным особенностям детей и требованиям ФГОС, способствующую развитию игровой деятельности.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5085184"/>
            <a:ext cx="8424936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Повышение компетенции родителей и педагогов о значении сюжетно-ролевых игр для воспитания и развития детей дошкольного возраста.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0"/>
            <a:ext cx="7886700" cy="1325563"/>
          </a:xfrm>
        </p:spPr>
        <p:txBody>
          <a:bodyPr/>
          <a:lstStyle/>
          <a:p>
            <a:pPr algn="ctr" eaLnBrk="1" hangingPunct="1"/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Сюжетно-ролевая игра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484313"/>
            <a:ext cx="7924800" cy="4249737"/>
          </a:xfrm>
        </p:spPr>
        <p:txBody>
          <a:bodyPr/>
          <a:lstStyle/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Сюжетно-ролевая игра – один из видов детской деятельности, которые используются взрослыми в целях социализации дошкольников. В игре ребенок формируется как личность, у него формируются качества, от которых впоследствии будет зависеть успешность его учебной и трудовой деятельности, его отношения с людьми. 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Дошкольное детство – период познания и освоения мира человеческих отношений. Ребёнок моделирует их в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сюжетноролевой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игре, которая становится для него ведущей деятельностью. Играя, он учится общаться со сверстниками.  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Самостоятельное разыгрывание роли детьми позволяет формировать у них опыт нравственного поведения, умение поступать в соответствии с нравственными нормами, поскольку они видят, что положительные качества поощряются взрослыми, а отрицательные осуждаются.</a:t>
            </a:r>
          </a:p>
          <a:p>
            <a:pPr lvl="0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ru-RU" sz="2800" dirty="0" smtClean="0"/>
          </a:p>
        </p:txBody>
      </p:sp>
      <p:pic>
        <p:nvPicPr>
          <p:cNvPr id="16388" name="Picture 9" descr="http://detsad-kitty.ru/templates/Default/images/disney255.g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67544" y="0"/>
            <a:ext cx="12573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21" descr="0_2d271_a4a4afcc_S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7308850" y="5373688"/>
            <a:ext cx="1116013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25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125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1259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1259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4" grpId="0" animBg="1"/>
      <p:bldP spid="12595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Любая сюжетно-ролевая игра имеет коллективный характер;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714348" y="1785926"/>
            <a:ext cx="7745390" cy="4643470"/>
          </a:xfrm>
        </p:spPr>
        <p:txBody>
          <a:bodyPr/>
          <a:lstStyle/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Игра строится по предварительной договоренности, которая обсуждается коллективно и принимается группой детей; 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Практически все сюжетно-ролевые игры строятся на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гендерных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различиях, принятых в обществе; 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Спонтанная сюжетно-ролевая игра возникает и управляется лидером ( в младшем возрасте – педагогом, в старшем ребенком-лидером, входящим в круг предпочитаемых); 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Возникающие конфликтные ситуации, при грамотном педагогическом руководстве становятся образовательными задачами по приобретению навыков решения проблемных ситуаций; 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Успех игры зависит от личностных качеств и коммуникативных умений каждого участника игры.  Через сюжетно-ролевую игру происходит обогащение жизненного опыта детей, развиваются навыки самоорганизации, творческая инициатива; 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Сюжетно-ролевая игра формирует такие качества , как чуткость, доброта, развивает общительность, взаимопомощь.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nimBg="1"/>
      <p:bldP spid="2457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781300"/>
            <a:ext cx="3097212" cy="244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7599" name="Rectangle 31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886700" cy="1325563"/>
          </a:xfrm>
        </p:spPr>
        <p:txBody>
          <a:bodyPr/>
          <a:lstStyle/>
          <a:p>
            <a:r>
              <a:rPr lang="ru-RU" sz="3800" dirty="0" smtClean="0"/>
              <a:t>	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Социально-коммуникативные навыки приобретаемые ребенком в процессе сюжетно-ролевой игры: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Источник и компоненты игры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412875"/>
            <a:ext cx="8137525" cy="12525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Основной источник игры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это окружающий его мир, жизнь и деятельность взрослых и сверстников.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800" dirty="0" smtClean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714744" y="2428868"/>
            <a:ext cx="5429256" cy="4143403"/>
          </a:xfrm>
        </p:spPr>
        <p:txBody>
          <a:bodyPr/>
          <a:lstStyle/>
          <a:p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Способен: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организовать игровое пространство;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выстроить процесс общения (слушать и слышать собеседника);  анализировать мотивы и поведение своей личности и других людей в процессе общения; 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распознавать и предотвращать манипуляции со стороны других людей;  неагрессивно настаивать на своем;</a:t>
            </a:r>
          </a:p>
          <a:p>
            <a:pPr lvl="0"/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рефлексировать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свои поступки и поведение;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разрешать межличностные конфликты.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37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37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7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599" grpId="0" animBg="1"/>
      <p:bldP spid="23757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1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412874"/>
            <a:ext cx="8137525" cy="4373579"/>
          </a:xfrm>
        </p:spPr>
        <p:txBody>
          <a:bodyPr/>
          <a:lstStyle/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Беседы 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Рассматривание иллюстраций  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Наблюдение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Экскурсии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Составление рассказов  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Дидактические игры и упражнения 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Пальчиковые игры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Ознакомление с художественной литературой  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Изобразительная деятельность  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Конструирование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Музыкальная деятельность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Решение проблемных ситуаций  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Подвижные игры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8" name="AutoShape 10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885113" y="6381750"/>
            <a:ext cx="935037" cy="287338"/>
          </a:xfrm>
          <a:prstGeom prst="leftArrow">
            <a:avLst>
              <a:gd name="adj1" fmla="val 50000"/>
              <a:gd name="adj2" fmla="val 8135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3320" name="Picture 10" descr="H:\фото\P1000898.JPG"/>
          <p:cNvPicPr>
            <a:picLocks noChangeAspect="1" noChangeArrowheads="1"/>
          </p:cNvPicPr>
          <p:nvPr/>
        </p:nvPicPr>
        <p:blipFill>
          <a:blip r:embed="rId3" cstate="print"/>
          <a:srcRect l="5080" t="13547" r="13643"/>
          <a:stretch>
            <a:fillRect/>
          </a:stretch>
        </p:blipFill>
        <p:spPr bwMode="auto">
          <a:xfrm>
            <a:off x="4929190" y="1500174"/>
            <a:ext cx="3671888" cy="271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8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365125"/>
            <a:ext cx="81581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Методы и формы системного обогащения сюжетов игр и игровых методов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109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1095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1095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1095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1095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0"/>
                                        <p:tgtEl>
                                          <p:spTgt spid="1095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1095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000"/>
                                        <p:tgtEl>
                                          <p:spTgt spid="1095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поддержания интереса ребенка к игре, необходимо постоянно обогащать </a:t>
            </a:r>
            <a:r>
              <a:rPr lang="ru-RU" sz="2000" dirty="0" smtClean="0"/>
              <a:t>жизненный опыт ребенка: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124931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412875"/>
            <a:ext cx="7962926" cy="4802207"/>
          </a:xfrm>
        </p:spPr>
        <p:txBody>
          <a:bodyPr/>
          <a:lstStyle/>
          <a:p>
            <a:pPr lvl="0"/>
            <a:r>
              <a:rPr lang="ru-RU" sz="2000" dirty="0" smtClean="0"/>
              <a:t>Экскурсии;</a:t>
            </a:r>
          </a:p>
          <a:p>
            <a:pPr lvl="0"/>
            <a:r>
              <a:rPr lang="ru-RU" sz="2000" dirty="0" smtClean="0"/>
              <a:t>Наблюдения;</a:t>
            </a:r>
          </a:p>
          <a:p>
            <a:pPr lvl="0"/>
            <a:r>
              <a:rPr lang="ru-RU" sz="2000" dirty="0" smtClean="0"/>
              <a:t>Ознакомительные беседы о труде окружающих людей,(врача, шофера, продавца и т.п.);  </a:t>
            </a:r>
          </a:p>
          <a:p>
            <a:pPr lvl="0"/>
            <a:r>
              <a:rPr lang="ru-RU" sz="2000" dirty="0" smtClean="0"/>
              <a:t>Беседы;</a:t>
            </a:r>
          </a:p>
          <a:p>
            <a:pPr lvl="0"/>
            <a:r>
              <a:rPr lang="ru-RU" sz="2000" dirty="0" smtClean="0"/>
              <a:t>Чтение художественной литературы;</a:t>
            </a:r>
          </a:p>
          <a:p>
            <a:pPr lvl="0"/>
            <a:r>
              <a:rPr lang="ru-RU" sz="2000" dirty="0" smtClean="0"/>
              <a:t>Отгадывание загадок,</a:t>
            </a:r>
          </a:p>
          <a:p>
            <a:pPr lvl="0"/>
            <a:r>
              <a:rPr lang="ru-RU" sz="2000" dirty="0" smtClean="0"/>
              <a:t>Рассматривание иллюстраций,</a:t>
            </a:r>
          </a:p>
          <a:p>
            <a:pPr lvl="0"/>
            <a:r>
              <a:rPr lang="ru-RU" sz="2000" dirty="0" smtClean="0"/>
              <a:t>Решение проблемных ситуаций,</a:t>
            </a:r>
            <a:r>
              <a:rPr lang="ru-RU" sz="2000" dirty="0" smtClean="0">
                <a:sym typeface="Symbol"/>
              </a:rPr>
              <a:t></a:t>
            </a:r>
            <a:r>
              <a:rPr lang="ru-RU" sz="2000" dirty="0" smtClean="0"/>
              <a:t>  Изобразительную деятельность, Конструирование,</a:t>
            </a:r>
          </a:p>
          <a:p>
            <a:pPr lvl="0"/>
            <a:r>
              <a:rPr lang="ru-RU" sz="2000" dirty="0" smtClean="0"/>
              <a:t>Дидактические, словесные и театрализованные игры и т.д.</a:t>
            </a:r>
          </a:p>
          <a:p>
            <a:pPr lvl="0"/>
            <a:r>
              <a:rPr lang="ru-RU" sz="2000" dirty="0" smtClean="0"/>
              <a:t>Разучивание пословиц, </a:t>
            </a:r>
            <a:r>
              <a:rPr lang="ru-RU" sz="2000" dirty="0" err="1" smtClean="0"/>
              <a:t>физминуток</a:t>
            </a:r>
            <a:r>
              <a:rPr lang="ru-RU" sz="2000" dirty="0" smtClean="0"/>
              <a:t>, пальчиковой гимнастики и т. д.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dirty="0" smtClean="0"/>
          </a:p>
        </p:txBody>
      </p:sp>
      <p:pic>
        <p:nvPicPr>
          <p:cNvPr id="14342" name="Picture 8" descr="G:\DCIM\100_PANA\P1000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643182"/>
            <a:ext cx="278608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24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4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4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49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4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4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24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249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249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249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9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249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0" grpId="0" animBg="1"/>
      <p:bldP spid="124931" grpId="0" build="p"/>
    </p:bldLst>
  </p:timing>
</p:sld>
</file>

<file path=ppt/theme/theme1.xml><?xml version="1.0" encoding="utf-8"?>
<a:theme xmlns:a="http://schemas.openxmlformats.org/drawingml/2006/main" name="през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1096</Words>
  <Application>Microsoft Office PowerPoint</Application>
  <PresentationFormat>Экран (4:3)</PresentationFormat>
  <Paragraphs>91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през</vt:lpstr>
      <vt:lpstr>Слайд 1</vt:lpstr>
      <vt:lpstr>Слайд 2</vt:lpstr>
      <vt:lpstr>Цель</vt:lpstr>
      <vt:lpstr>Задачи</vt:lpstr>
      <vt:lpstr>Сюжетно-ролевая игра</vt:lpstr>
      <vt:lpstr>      Любая сюжетно-ролевая игра имеет коллективный характер;  </vt:lpstr>
      <vt:lpstr> Социально-коммуникативные навыки приобретаемые ребенком в процессе сюжетно-ролевой игры: Источник и компоненты игры</vt:lpstr>
      <vt:lpstr>Методы и формы системного обогащения сюжетов игр и игровых методов:</vt:lpstr>
      <vt:lpstr>Для поддержания интереса ребенка к игре, необходимо постоянно обогащать жизненный опыт ребенка: </vt:lpstr>
      <vt:lpstr>Содержание игры</vt:lpstr>
      <vt:lpstr>КАКИЕ КОМПОНЕНТЫ КОМПЛЕКСНОГО МЕТОДА СПОСОБСТВУЮТ ФОРМИРОВАНИЮ ИГРОВОЙ ДЕЯТЕЛЬНОСТИ И ОБУЧЕНИЯ СПОСОБАМ ИГРОВОГО ОТОБРАЖЕНИЯ?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ВЫВОДЫ: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48</cp:revision>
  <dcterms:created xsi:type="dcterms:W3CDTF">2017-02-12T12:49:40Z</dcterms:created>
  <dcterms:modified xsi:type="dcterms:W3CDTF">2021-10-18T13:02:25Z</dcterms:modified>
</cp:coreProperties>
</file>