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84" r:id="rId5"/>
    <p:sldId id="260" r:id="rId6"/>
    <p:sldId id="296" r:id="rId7"/>
    <p:sldId id="263" r:id="rId8"/>
    <p:sldId id="285" r:id="rId9"/>
    <p:sldId id="267" r:id="rId10"/>
    <p:sldId id="264" r:id="rId11"/>
    <p:sldId id="266" r:id="rId12"/>
    <p:sldId id="265" r:id="rId13"/>
    <p:sldId id="280" r:id="rId14"/>
    <p:sldId id="286" r:id="rId15"/>
    <p:sldId id="297" r:id="rId16"/>
    <p:sldId id="276" r:id="rId17"/>
    <p:sldId id="291" r:id="rId18"/>
    <p:sldId id="301" r:id="rId19"/>
    <p:sldId id="302" r:id="rId20"/>
    <p:sldId id="298" r:id="rId21"/>
    <p:sldId id="273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4A5E49-E6D3-4B9F-BC6F-3A41B4C016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668DC14-C682-4EDC-A879-6D76C9C3BB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40F1FB-748F-4352-9617-B695AC87D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B5D7-DE74-4C8E-B5F5-9F44289B176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F5F95A-646B-45E5-B7BB-668A7A26B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5829DE-38FB-401D-861F-43FA8C193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F670-BD2B-4FD8-A569-86441DDDA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572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F29835-75EC-4E87-95BF-B0849CD0E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0A72FA0-1408-4935-B44C-41ACBCC8C0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79FF3B-D9F5-4179-9324-3FC716D42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B5D7-DE74-4C8E-B5F5-9F44289B176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7A5D618-673D-4983-BF62-363C51595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F40599-BD3B-4DA3-89AB-27FD81CE7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F670-BD2B-4FD8-A569-86441DDDA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66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637296C-D290-4729-8C42-006FEB51AE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215B33E-62F4-4133-954F-80A6A3B238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EFB005-2DC0-4EEF-B1B0-9418C6410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B5D7-DE74-4C8E-B5F5-9F44289B176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396AF2-195D-403D-8BD2-6D70D9077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194294-003D-4443-AE81-2E59162E3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F670-BD2B-4FD8-A569-86441DDDA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449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61941C-8E6B-422A-BB46-96578BEEF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20AC65-15BC-4B24-87D5-7309DEB9CF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0A3E685-9EAA-44E9-9066-0C963C25E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B5D7-DE74-4C8E-B5F5-9F44289B176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F12399-B234-4EB8-8C85-AB12DEDCD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31925D-E084-4F8B-A2E9-3A140D77F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F670-BD2B-4FD8-A569-86441DDDA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757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339FF9-D9CF-4BC5-8466-DEF08E7BB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1DD207-234C-4928-B25A-5F2730B4D8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42F670-76D1-4F34-BF89-3200ED4CC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B5D7-DE74-4C8E-B5F5-9F44289B176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DF59AC-0CBC-4704-AD9D-728284AA3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B6F183-487D-4001-9833-C2B2B98BC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F670-BD2B-4FD8-A569-86441DDDA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600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629CC4-5DEB-4B10-AA22-A0C3BC981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6859B3-CB27-4FC3-BA8A-23AF326792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24A07F4-D8A6-4CCD-B709-43E2F54624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43F2030-ED13-41B8-B040-1B05EB8E3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B5D7-DE74-4C8E-B5F5-9F44289B176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8921434-A6E9-43EC-9C30-B5B769716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AAF7EBD-34FA-4292-B6A2-235F3837E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F670-BD2B-4FD8-A569-86441DDDA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675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7CD000-13D6-4718-8F97-378003B75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8F3AA42-D1D3-45B6-9ADA-322455AB91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BA0F9D8-1937-484A-97D3-7EC8940BE2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B3294D0-FD62-4998-A433-61AA7402EB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6C24A62-3B85-43B4-ABBD-177BA1AF14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812F13A-58EC-4D7C-9A94-4646CE55D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B5D7-DE74-4C8E-B5F5-9F44289B176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0D993DB-5C57-4DD9-B592-EA34AACA8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91AEEC1-E2E1-4822-8401-2EA88878A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F670-BD2B-4FD8-A569-86441DDDA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71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ACCEF7-5A05-4971-ABBD-602A32793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DB05B1E-1DC3-4B03-9659-4D0237CF0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B5D7-DE74-4C8E-B5F5-9F44289B176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06494A5-2D3A-4E9F-8BC3-1D3198FB9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7DDFD05-4463-4814-9A7B-2D54D5DAC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F670-BD2B-4FD8-A569-86441DDDA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651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E44B722-5E7A-4EAC-9927-DB8EC691C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B5D7-DE74-4C8E-B5F5-9F44289B176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4F7EEA8-A4A1-4E75-B1A6-9946AC5A4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127A57B-5D53-4B94-A076-0DC6E143D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F670-BD2B-4FD8-A569-86441DDDA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890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5F71B9-202F-4017-B0CF-E66385829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98B3F0-3AAA-4C41-915A-44E764EC5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E2CFB93-786D-4294-B9AF-4216850888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E948CE0-AA1B-4271-859E-97B00EB13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B5D7-DE74-4C8E-B5F5-9F44289B176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13EBF42-AD7E-409B-9934-981B062B6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102A9F7-526D-4887-8094-328918115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F670-BD2B-4FD8-A569-86441DDDA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697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ED094C-3BC7-40A1-AE04-F9674E8C5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1F5924F-C272-48E3-89A6-9CD11B3276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8F0FEFE-94C6-40BF-A738-7939795687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F2C6100-05E9-4A5E-A597-E3E0E418C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B5D7-DE74-4C8E-B5F5-9F44289B176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2AE4DD1-B9D7-4443-9CF6-999D6A541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B09AB2D-E853-4971-976A-AEB8B0945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4F670-BD2B-4FD8-A569-86441DDDA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639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b="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56DF8E-24FB-4601-B7AD-A1B7C2626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EE8A28B-D99D-4B53-BB00-206E55F3A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AE8616-26FA-472B-84D0-AFC6BD6E43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AB5D7-DE74-4C8E-B5F5-9F44289B176B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8FCF0E-6C5E-4201-AE52-ECFADEC7D7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5EFE8D-17B9-4C79-A58E-38CFAC7532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4F670-BD2B-4FD8-A569-86441DDDA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237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DB2EA68-296C-42A7-9B85-C5500E69B4F0}"/>
              </a:ext>
            </a:extLst>
          </p:cNvPr>
          <p:cNvSpPr txBox="1"/>
          <p:nvPr/>
        </p:nvSpPr>
        <p:spPr>
          <a:xfrm>
            <a:off x="2380593" y="2128349"/>
            <a:ext cx="74308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Доброе утро</a:t>
            </a:r>
          </a:p>
        </p:txBody>
      </p:sp>
    </p:spTree>
    <p:extLst>
      <p:ext uri="{BB962C8B-B14F-4D97-AF65-F5344CB8AC3E}">
        <p14:creationId xmlns:p14="http://schemas.microsoft.com/office/powerpoint/2010/main" val="1366136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4F3BD927-3754-4A5F-BB8D-3F049C2495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771909"/>
              </p:ext>
            </p:extLst>
          </p:nvPr>
        </p:nvGraphicFramePr>
        <p:xfrm>
          <a:off x="6215270" y="724731"/>
          <a:ext cx="5574196" cy="3896424"/>
        </p:xfrm>
        <a:graphic>
          <a:graphicData uri="http://schemas.openxmlformats.org/drawingml/2006/table">
            <a:tbl>
              <a:tblPr firstRow="1" bandRow="1"/>
              <a:tblGrid>
                <a:gridCol w="5574196">
                  <a:extLst>
                    <a:ext uri="{9D8B030D-6E8A-4147-A177-3AD203B41FA5}">
                      <a16:colId xmlns:a16="http://schemas.microsoft.com/office/drawing/2014/main" val="3532912710"/>
                    </a:ext>
                  </a:extLst>
                </a:gridCol>
              </a:tblGrid>
              <a:tr h="6716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5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5961911"/>
                  </a:ext>
                </a:extLst>
              </a:tr>
              <a:tr h="26472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Произведение – сумма, состоящая из одинаковых…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5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63842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B96FC74-ADED-467A-B747-325FA49E78CB}"/>
              </a:ext>
            </a:extLst>
          </p:cNvPr>
          <p:cNvSpPr txBox="1"/>
          <p:nvPr/>
        </p:nvSpPr>
        <p:spPr>
          <a:xfrm>
            <a:off x="5907986" y="3420826"/>
            <a:ext cx="61887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слагаемых</a:t>
            </a:r>
            <a:r>
              <a:rPr lang="ru-RU" sz="7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081F3C-87B8-4651-8E31-6ECB4ED15B38}"/>
              </a:ext>
            </a:extLst>
          </p:cNvPr>
          <p:cNvSpPr txBox="1"/>
          <p:nvPr/>
        </p:nvSpPr>
        <p:spPr>
          <a:xfrm>
            <a:off x="536713" y="1456"/>
            <a:ext cx="1111857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       •        3         =          15</a:t>
            </a:r>
          </a:p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Множитель  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Множитель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Произведение</a:t>
            </a:r>
          </a:p>
        </p:txBody>
      </p:sp>
    </p:spTree>
    <p:extLst>
      <p:ext uri="{BB962C8B-B14F-4D97-AF65-F5344CB8AC3E}">
        <p14:creationId xmlns:p14="http://schemas.microsoft.com/office/powerpoint/2010/main" val="2192791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B56A954F-2E23-4610-A5EB-D6074D6BCA40}"/>
              </a:ext>
            </a:extLst>
          </p:cNvPr>
          <p:cNvSpPr txBox="1"/>
          <p:nvPr/>
        </p:nvSpPr>
        <p:spPr>
          <a:xfrm>
            <a:off x="4075044" y="1030504"/>
            <a:ext cx="618876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F9D5E1EC-FC64-4D42-8FF7-3D07388848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355346"/>
              </p:ext>
            </p:extLst>
          </p:nvPr>
        </p:nvGraphicFramePr>
        <p:xfrm>
          <a:off x="1310306" y="1882864"/>
          <a:ext cx="9834771" cy="3849498"/>
        </p:xfrm>
        <a:graphic>
          <a:graphicData uri="http://schemas.openxmlformats.org/drawingml/2006/table">
            <a:tbl>
              <a:tblPr firstRow="1" firstCol="1" bandRow="1"/>
              <a:tblGrid>
                <a:gridCol w="9834771">
                  <a:extLst>
                    <a:ext uri="{9D8B030D-6E8A-4147-A177-3AD203B41FA5}">
                      <a16:colId xmlns:a16="http://schemas.microsoft.com/office/drawing/2014/main" val="917387452"/>
                    </a:ext>
                  </a:extLst>
                </a:gridCol>
              </a:tblGrid>
              <a:tr h="3447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3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9483520"/>
                  </a:ext>
                </a:extLst>
              </a:tr>
              <a:tr h="30682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Числа, из которых состоит произведение,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называются______________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Первое число в произведении – это_____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множитель, второе число - _____  множитель.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086375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0232993-9DC8-4075-98FA-E66D5704BD6F}"/>
              </a:ext>
            </a:extLst>
          </p:cNvPr>
          <p:cNvSpPr txBox="1"/>
          <p:nvPr/>
        </p:nvSpPr>
        <p:spPr>
          <a:xfrm>
            <a:off x="2534478" y="3046191"/>
            <a:ext cx="61887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Множителями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48A9E0-5048-4EE6-9C12-E40DE77C266F}"/>
              </a:ext>
            </a:extLst>
          </p:cNvPr>
          <p:cNvSpPr txBox="1"/>
          <p:nvPr/>
        </p:nvSpPr>
        <p:spPr>
          <a:xfrm>
            <a:off x="6235146" y="3659294"/>
            <a:ext cx="616557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AF95BCD-67BA-457A-8AF3-CB019F36845E}"/>
              </a:ext>
            </a:extLst>
          </p:cNvPr>
          <p:cNvSpPr txBox="1"/>
          <p:nvPr/>
        </p:nvSpPr>
        <p:spPr>
          <a:xfrm>
            <a:off x="4232414" y="4367180"/>
            <a:ext cx="61887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060936-1AE7-48DC-AEF6-3C09ACC494CF}"/>
              </a:ext>
            </a:extLst>
          </p:cNvPr>
          <p:cNvSpPr txBox="1"/>
          <p:nvPr/>
        </p:nvSpPr>
        <p:spPr>
          <a:xfrm>
            <a:off x="536713" y="1456"/>
            <a:ext cx="1111857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       •        3         =          15</a:t>
            </a:r>
          </a:p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Множитель  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Множитель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Произведение</a:t>
            </a:r>
          </a:p>
        </p:txBody>
      </p:sp>
    </p:spTree>
    <p:extLst>
      <p:ext uri="{BB962C8B-B14F-4D97-AF65-F5344CB8AC3E}">
        <p14:creationId xmlns:p14="http://schemas.microsoft.com/office/powerpoint/2010/main" val="4103902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EEE96062-DF2E-4E17-AA1B-2F4676B38D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841438"/>
              </p:ext>
            </p:extLst>
          </p:nvPr>
        </p:nvGraphicFramePr>
        <p:xfrm>
          <a:off x="1669774" y="199070"/>
          <a:ext cx="9713844" cy="1362139"/>
        </p:xfrm>
        <a:graphic>
          <a:graphicData uri="http://schemas.openxmlformats.org/drawingml/2006/table">
            <a:tbl>
              <a:tblPr/>
              <a:tblGrid>
                <a:gridCol w="9713844">
                  <a:extLst>
                    <a:ext uri="{9D8B030D-6E8A-4147-A177-3AD203B41FA5}">
                      <a16:colId xmlns:a16="http://schemas.microsoft.com/office/drawing/2014/main" val="204325054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5        •        3         =          15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Множитель   </a:t>
                      </a:r>
                      <a:r>
                        <a:rPr lang="ru-RU" sz="4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Множитель</a:t>
                      </a:r>
                      <a:r>
                        <a:rPr lang="ru-RU" sz="4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Произведение 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935" marR="1149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39803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2291495-3DBC-4795-8BF4-12128615C0D2}"/>
              </a:ext>
            </a:extLst>
          </p:cNvPr>
          <p:cNvSpPr txBox="1"/>
          <p:nvPr/>
        </p:nvSpPr>
        <p:spPr>
          <a:xfrm>
            <a:off x="768626" y="2072262"/>
            <a:ext cx="9992139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произведение чисел 5 и 3 равно 15 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5 умножить на 3 получится 15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по 5 взять 3 раза получится 15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5 увеличить в 3 раза получится 15 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найти произведение 5 и 3 получиться 15</a:t>
            </a:r>
          </a:p>
        </p:txBody>
      </p:sp>
    </p:spTree>
    <p:extLst>
      <p:ext uri="{BB962C8B-B14F-4D97-AF65-F5344CB8AC3E}">
        <p14:creationId xmlns:p14="http://schemas.microsoft.com/office/powerpoint/2010/main" val="246879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12CF7BC-6647-4F08-B312-6427DAE89D68}"/>
              </a:ext>
            </a:extLst>
          </p:cNvPr>
          <p:cNvSpPr txBox="1"/>
          <p:nvPr/>
        </p:nvSpPr>
        <p:spPr>
          <a:xfrm>
            <a:off x="834888" y="289679"/>
            <a:ext cx="9104243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• 3 = 18     8 • 2 = 16   </a:t>
            </a:r>
          </a:p>
          <a:p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• 3 = 15     9 • 2 = 18   10 • 3 = 30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698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97F871F-E387-48AC-B02E-3AD30C41CD37}"/>
              </a:ext>
            </a:extLst>
          </p:cNvPr>
          <p:cNvSpPr txBox="1"/>
          <p:nvPr/>
        </p:nvSpPr>
        <p:spPr>
          <a:xfrm>
            <a:off x="5393635" y="261874"/>
            <a:ext cx="689113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• 2 =      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• 2 =     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• 2 =      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 • 2 =      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• 2 =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79ACA5D-09AE-484B-8D90-37E325DD150A}"/>
              </a:ext>
            </a:extLst>
          </p:cNvPr>
          <p:cNvSpPr txBox="1"/>
          <p:nvPr/>
        </p:nvSpPr>
        <p:spPr>
          <a:xfrm>
            <a:off x="0" y="410817"/>
            <a:ext cx="2756452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• 2 =     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• 2 =        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• 2 =       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• 2 =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• 2 = </a:t>
            </a:r>
          </a:p>
        </p:txBody>
      </p:sp>
    </p:spTree>
    <p:extLst>
      <p:ext uri="{BB962C8B-B14F-4D97-AF65-F5344CB8AC3E}">
        <p14:creationId xmlns:p14="http://schemas.microsoft.com/office/powerpoint/2010/main" val="5572095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60EC8F-2AA6-411B-9177-FDB0F0A6E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88FFCE4-1835-414A-AF5D-C7047550C8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3183879"/>
              </p:ext>
            </p:extLst>
          </p:nvPr>
        </p:nvGraphicFramePr>
        <p:xfrm>
          <a:off x="1306995" y="101267"/>
          <a:ext cx="10757625" cy="6700076"/>
        </p:xfrm>
        <a:graphic>
          <a:graphicData uri="http://schemas.openxmlformats.org/drawingml/2006/table">
            <a:tbl>
              <a:tblPr firstRow="1" firstCol="1" bandRow="1"/>
              <a:tblGrid>
                <a:gridCol w="10757625">
                  <a:extLst>
                    <a:ext uri="{9D8B030D-6E8A-4147-A177-3AD203B41FA5}">
                      <a16:colId xmlns:a16="http://schemas.microsoft.com/office/drawing/2014/main" val="2620830202"/>
                    </a:ext>
                  </a:extLst>
                </a:gridCol>
              </a:tblGrid>
              <a:tr h="2358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Карточка № 3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4134030"/>
                  </a:ext>
                </a:extLst>
              </a:tr>
              <a:tr h="38257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Прочитайте запись и заполните пропуски: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• 5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Первый множитель:  </a:t>
                      </a:r>
                      <a:r>
                        <a:rPr lang="ru-RU" sz="4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Второй множитель: </a:t>
                      </a:r>
                      <a:r>
                        <a:rPr lang="ru-RU" sz="4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Запиши произведение в виде суммы.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• 6  =   </a:t>
                      </a:r>
                      <a:r>
                        <a:rPr lang="ru-RU" sz="4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+ 2 + 2 + 2 + 2 + 2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1 вариант- </a:t>
                      </a:r>
                      <a:r>
                        <a:rPr lang="ru-RU" sz="4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• 2 = 12 клеток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2 вариант- </a:t>
                      </a:r>
                      <a:r>
                        <a:rPr lang="ru-RU" sz="4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• 2 = 14 клеток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2368039"/>
                  </a:ext>
                </a:extLst>
              </a:tr>
            </a:tbl>
          </a:graphicData>
        </a:graphic>
      </p:graphicFrame>
      <p:sp>
        <p:nvSpPr>
          <p:cNvPr id="5" name="Объект 4">
            <a:extLst>
              <a:ext uri="{FF2B5EF4-FFF2-40B4-BE49-F238E27FC236}">
                <a16:creationId xmlns:a16="http://schemas.microsoft.com/office/drawing/2014/main" id="{BFABC3C8-B062-42AA-97E8-4B63370A6A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1720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8CA6E46-16F9-4581-9A05-BF64AC455D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491" y="818460"/>
            <a:ext cx="11155017" cy="48269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 ошибок – 5 </a:t>
            </a:r>
          </a:p>
          <a:p>
            <a:pPr marL="0" indent="0" algn="ctr">
              <a:buNone/>
            </a:pP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ошибка – 4</a:t>
            </a:r>
          </a:p>
          <a:p>
            <a:pPr marL="0" indent="0" algn="ctr">
              <a:buNone/>
            </a:pPr>
            <a:r>
              <a:rPr lang="ru-RU" sz="8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2  ошибки – 3</a:t>
            </a:r>
          </a:p>
        </p:txBody>
      </p:sp>
    </p:spTree>
    <p:extLst>
      <p:ext uri="{BB962C8B-B14F-4D97-AF65-F5344CB8AC3E}">
        <p14:creationId xmlns:p14="http://schemas.microsoft.com/office/powerpoint/2010/main" val="27816077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60EC8F-2AA6-411B-9177-FDB0F0A6E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C78558-7049-4A6F-BB92-193DA4C5F763}"/>
              </a:ext>
            </a:extLst>
          </p:cNvPr>
          <p:cNvSpPr txBox="1"/>
          <p:nvPr/>
        </p:nvSpPr>
        <p:spPr>
          <a:xfrm>
            <a:off x="1656523" y="306566"/>
            <a:ext cx="7886674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• 2</a:t>
            </a:r>
          </a:p>
          <a:p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 • 2</a:t>
            </a:r>
          </a:p>
          <a:p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42 • 2 </a:t>
            </a:r>
          </a:p>
          <a:p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34 • 2 </a:t>
            </a:r>
          </a:p>
          <a:p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41 • 2 </a:t>
            </a:r>
          </a:p>
          <a:p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32 • 2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1250595-6D7A-421F-AC4E-102116F61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0736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34A28B-5FF7-4F57-8D6A-5641AFB11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8BF820-CBDE-499F-881E-60ADA145A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8B648CB-DF19-4517-81B4-C850AA566DA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84125" y="2025227"/>
            <a:ext cx="1662585" cy="166258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529E9E6-CC79-42FF-96E8-5BE62B0946D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2458" y="1996751"/>
            <a:ext cx="1681569" cy="168156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FD42B8E-0906-458B-BC97-192DAA4F8D8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0747" y="2006243"/>
            <a:ext cx="1662586" cy="166258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F46CCC5-E18D-4382-9656-FD634862496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167" b="95573" l="9483" r="89943">
                        <a14:foregroundMark x1="40517" y1="86198" x2="54023" y2="95573"/>
                        <a14:foregroundMark x1="54023" y1="95573" x2="43103" y2="92969"/>
                        <a14:foregroundMark x1="39655" y1="12500" x2="51149" y2="4167"/>
                        <a14:foregroundMark x1="51149" y1="4167" x2="57184" y2="111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9571642" y="1794210"/>
            <a:ext cx="2004545" cy="221191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8F686E1-7CBF-4B30-92EB-2DBCC40A30E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2023" y="1939187"/>
            <a:ext cx="1983854" cy="179669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8E86A3D-91FE-4D62-AED2-B4DB73D0F35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356" y="2001817"/>
            <a:ext cx="1983854" cy="179669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9ACC38D-CEE0-42E1-BED1-F9C56AC99398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159" y="2025226"/>
            <a:ext cx="1958006" cy="177328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9704D58-DEA5-44F5-944E-CF51632B7891}"/>
              </a:ext>
            </a:extLst>
          </p:cNvPr>
          <p:cNvSpPr txBox="1"/>
          <p:nvPr/>
        </p:nvSpPr>
        <p:spPr>
          <a:xfrm>
            <a:off x="1023168" y="475074"/>
            <a:ext cx="10336696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синяя скрепка занимает 2 место.</a:t>
            </a:r>
          </a:p>
          <a:p>
            <a:r>
              <a:rPr lang="ru-RU" sz="44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синяя скрепка занимает 4 место.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78677C-9D3A-4AF6-899D-03A87C9A5668}"/>
              </a:ext>
            </a:extLst>
          </p:cNvPr>
          <p:cNvSpPr txBox="1"/>
          <p:nvPr/>
        </p:nvSpPr>
        <p:spPr>
          <a:xfrm>
            <a:off x="2915417" y="3894595"/>
            <a:ext cx="7883337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6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- 8 • </a:t>
            </a:r>
            <a:r>
              <a:rPr lang="ru-RU" sz="66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=16 </a:t>
            </a:r>
            <a:r>
              <a:rPr lang="ru-RU" sz="6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</a:t>
            </a:r>
          </a:p>
          <a:p>
            <a:r>
              <a:rPr lang="ru-RU" sz="6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- 16 - 1 =15 место</a:t>
            </a:r>
          </a:p>
        </p:txBody>
      </p:sp>
    </p:spTree>
    <p:extLst>
      <p:ext uri="{BB962C8B-B14F-4D97-AF65-F5344CB8AC3E}">
        <p14:creationId xmlns:p14="http://schemas.microsoft.com/office/powerpoint/2010/main" val="426113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800524E-1A17-443E-9CD5-A72F2534C549}"/>
              </a:ext>
            </a:extLst>
          </p:cNvPr>
          <p:cNvSpPr txBox="1"/>
          <p:nvPr/>
        </p:nvSpPr>
        <p:spPr>
          <a:xfrm>
            <a:off x="516835" y="225286"/>
            <a:ext cx="11039061" cy="54848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План: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1.Узнать, как называются числа в произведении;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2.Применить новое знание.</a:t>
            </a:r>
            <a:endParaRPr kumimoji="0" lang="ru-RU" sz="6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7482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BC024BA-CCB6-4BAC-B14D-F92136D70BBB}"/>
              </a:ext>
            </a:extLst>
          </p:cNvPr>
          <p:cNvSpPr txBox="1"/>
          <p:nvPr/>
        </p:nvSpPr>
        <p:spPr>
          <a:xfrm>
            <a:off x="2355574" y="159889"/>
            <a:ext cx="7109791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ноября</a:t>
            </a:r>
          </a:p>
          <a:p>
            <a:pPr algn="ctr"/>
            <a:r>
              <a:rPr lang="ru-RU" sz="6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</a:t>
            </a:r>
          </a:p>
        </p:txBody>
      </p:sp>
    </p:spTree>
    <p:extLst>
      <p:ext uri="{BB962C8B-B14F-4D97-AF65-F5344CB8AC3E}">
        <p14:creationId xmlns:p14="http://schemas.microsoft.com/office/powerpoint/2010/main" val="17767471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D10F7814-CF1E-4B5B-93F5-5490499BE73E}"/>
              </a:ext>
            </a:extLst>
          </p:cNvPr>
          <p:cNvSpPr txBox="1"/>
          <p:nvPr/>
        </p:nvSpPr>
        <p:spPr>
          <a:xfrm>
            <a:off x="516835" y="304799"/>
            <a:ext cx="11277600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Тема: Множители, произведение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Цели: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Узнать, что такое множители; Научиться распознавать первый и второй множители в произведении.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7252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ACB0B0D-9D07-4248-9B9E-E2E800C324AA}"/>
              </a:ext>
            </a:extLst>
          </p:cNvPr>
          <p:cNvSpPr txBox="1"/>
          <p:nvPr/>
        </p:nvSpPr>
        <p:spPr>
          <a:xfrm>
            <a:off x="2736008" y="2095980"/>
            <a:ext cx="74135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урок!</a:t>
            </a:r>
          </a:p>
        </p:txBody>
      </p:sp>
    </p:spTree>
    <p:extLst>
      <p:ext uri="{BB962C8B-B14F-4D97-AF65-F5344CB8AC3E}">
        <p14:creationId xmlns:p14="http://schemas.microsoft.com/office/powerpoint/2010/main" val="1150031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E3673D69-1D7C-454C-99C0-F34C1A5BE9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509101"/>
              </p:ext>
            </p:extLst>
          </p:nvPr>
        </p:nvGraphicFramePr>
        <p:xfrm>
          <a:off x="543339" y="238538"/>
          <a:ext cx="11224591" cy="5844209"/>
        </p:xfrm>
        <a:graphic>
          <a:graphicData uri="http://schemas.openxmlformats.org/drawingml/2006/table">
            <a:tbl>
              <a:tblPr/>
              <a:tblGrid>
                <a:gridCol w="11224591">
                  <a:extLst>
                    <a:ext uri="{9D8B030D-6E8A-4147-A177-3AD203B41FA5}">
                      <a16:colId xmlns:a16="http://schemas.microsoft.com/office/drawing/2014/main" val="2129364139"/>
                    </a:ext>
                  </a:extLst>
                </a:gridCol>
              </a:tblGrid>
              <a:tr h="5844209">
                <a:tc>
                  <a:txBody>
                    <a:bodyPr/>
                    <a:lstStyle/>
                    <a:p>
                      <a:pPr marL="71120" marR="61595"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80035" algn="l"/>
                          <a:tab pos="1090295" algn="l"/>
                          <a:tab pos="2135505" algn="l"/>
                          <a:tab pos="3081020" algn="l"/>
                        </a:tabLst>
                      </a:pPr>
                      <a:r>
                        <a:rPr lang="ru-RU" sz="48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Задание 1. </a:t>
                      </a:r>
                    </a:p>
                    <a:p>
                      <a:pPr marL="71120" marR="61595"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80035" algn="l"/>
                          <a:tab pos="1090295" algn="l"/>
                          <a:tab pos="2135505" algn="l"/>
                          <a:tab pos="3081020" algn="l"/>
                        </a:tabLst>
                      </a:pPr>
                      <a:r>
                        <a:rPr lang="ru-RU" sz="5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Если ежедневно прочитывать 6 страниц, то за 2 дня будет прочитано 6 • □ , то есть □ страниц.</a:t>
                      </a:r>
                    </a:p>
                    <a:p>
                      <a:pPr marL="71120" marR="61595"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80035" algn="l"/>
                          <a:tab pos="1090295" algn="l"/>
                          <a:tab pos="2135505" algn="l"/>
                          <a:tab pos="3081020" algn="l"/>
                        </a:tabLst>
                      </a:pPr>
                      <a:r>
                        <a:rPr lang="ru-RU" sz="5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Если ежедневно учить 4 слова, то за 3 дня будет выучено 4 • □ , то есть □ слов.</a:t>
                      </a:r>
                    </a:p>
                  </a:txBody>
                  <a:tcPr marL="114935" marR="1149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72347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9034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3BFFE27-41E2-41DE-8A99-A3F33EB5A0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B235EE14-C1E6-45EF-93B5-C628C77BB2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0604552"/>
              </p:ext>
            </p:extLst>
          </p:nvPr>
        </p:nvGraphicFramePr>
        <p:xfrm>
          <a:off x="490330" y="132521"/>
          <a:ext cx="10535479" cy="6029739"/>
        </p:xfrm>
        <a:graphic>
          <a:graphicData uri="http://schemas.openxmlformats.org/drawingml/2006/table">
            <a:tbl>
              <a:tblPr/>
              <a:tblGrid>
                <a:gridCol w="10535479">
                  <a:extLst>
                    <a:ext uri="{9D8B030D-6E8A-4147-A177-3AD203B41FA5}">
                      <a16:colId xmlns:a16="http://schemas.microsoft.com/office/drawing/2014/main" val="1258179496"/>
                    </a:ext>
                  </a:extLst>
                </a:gridCol>
              </a:tblGrid>
              <a:tr h="6029739">
                <a:tc>
                  <a:txBody>
                    <a:bodyPr/>
                    <a:lstStyle/>
                    <a:p>
                      <a:pPr marL="71120" marR="61595"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80035" algn="l"/>
                          <a:tab pos="1090295" algn="l"/>
                          <a:tab pos="2135505" algn="l"/>
                          <a:tab pos="3081020" algn="l"/>
                        </a:tabLst>
                      </a:pPr>
                      <a:r>
                        <a:rPr lang="ru-RU" sz="6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Задание 2. </a:t>
                      </a:r>
                    </a:p>
                    <a:p>
                      <a:pPr marL="71120" marR="61595"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80035" algn="l"/>
                          <a:tab pos="1090295" algn="l"/>
                          <a:tab pos="2135505" algn="l"/>
                          <a:tab pos="3081020" algn="l"/>
                        </a:tabLst>
                      </a:pPr>
                      <a:endParaRPr lang="ru-RU" sz="6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71120" marR="61595"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80035" algn="l"/>
                          <a:tab pos="1090295" algn="l"/>
                          <a:tab pos="2135505" algn="l"/>
                          <a:tab pos="3081020" algn="l"/>
                        </a:tabLst>
                      </a:pPr>
                      <a:r>
                        <a:rPr lang="ru-RU" sz="6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 25 – 5                     4 . 40 – 18</a:t>
                      </a:r>
                    </a:p>
                    <a:p>
                      <a:pPr marL="71120" marR="61595"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80035" algn="l"/>
                          <a:tab pos="1090295" algn="l"/>
                          <a:tab pos="2135505" algn="l"/>
                          <a:tab pos="3081020" algn="l"/>
                        </a:tabLst>
                      </a:pPr>
                      <a:r>
                        <a:rPr lang="ru-RU" sz="6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 82 + 10                   5 . 64 + 12</a:t>
                      </a:r>
                    </a:p>
                    <a:p>
                      <a:pPr marL="71120" marR="61595"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80035" algn="l"/>
                          <a:tab pos="1090295" algn="l"/>
                          <a:tab pos="2135505" algn="l"/>
                          <a:tab pos="3081020" algn="l"/>
                        </a:tabLst>
                      </a:pPr>
                      <a:r>
                        <a:rPr lang="ru-RU" sz="6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 .2 · 9                         6.  3 · 5</a:t>
                      </a:r>
                    </a:p>
                    <a:p>
                      <a:pPr marL="71120" marR="61595"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80035" algn="l"/>
                          <a:tab pos="1090295" algn="l"/>
                          <a:tab pos="2135505" algn="l"/>
                          <a:tab pos="3081020" algn="l"/>
                        </a:tabLst>
                      </a:pPr>
                      <a:endParaRPr lang="ru-RU" sz="6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14935" marR="11493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03896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5816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8205D71-EF8C-4EC9-AB11-B93E67DB82E3}"/>
              </a:ext>
            </a:extLst>
          </p:cNvPr>
          <p:cNvSpPr txBox="1"/>
          <p:nvPr/>
        </p:nvSpPr>
        <p:spPr>
          <a:xfrm>
            <a:off x="3359427" y="630343"/>
            <a:ext cx="6188764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A399876C-51BD-4F93-B61E-724B088F47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479685"/>
              </p:ext>
            </p:extLst>
          </p:nvPr>
        </p:nvGraphicFramePr>
        <p:xfrm>
          <a:off x="1404730" y="299039"/>
          <a:ext cx="9660834" cy="55973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0278">
                  <a:extLst>
                    <a:ext uri="{9D8B030D-6E8A-4147-A177-3AD203B41FA5}">
                      <a16:colId xmlns:a16="http://schemas.microsoft.com/office/drawing/2014/main" val="561918411"/>
                    </a:ext>
                  </a:extLst>
                </a:gridCol>
                <a:gridCol w="3220278">
                  <a:extLst>
                    <a:ext uri="{9D8B030D-6E8A-4147-A177-3AD203B41FA5}">
                      <a16:colId xmlns:a16="http://schemas.microsoft.com/office/drawing/2014/main" val="1512501192"/>
                    </a:ext>
                  </a:extLst>
                </a:gridCol>
                <a:gridCol w="3220278">
                  <a:extLst>
                    <a:ext uri="{9D8B030D-6E8A-4147-A177-3AD203B41FA5}">
                      <a16:colId xmlns:a16="http://schemas.microsoft.com/office/drawing/2014/main" val="3793497875"/>
                    </a:ext>
                  </a:extLst>
                </a:gridCol>
              </a:tblGrid>
              <a:tr h="2199924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группа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группа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группа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321146"/>
                  </a:ext>
                </a:extLst>
              </a:tr>
              <a:tr h="3397390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– 5</a:t>
                      </a:r>
                    </a:p>
                    <a:p>
                      <a:pPr algn="ctr"/>
                      <a:r>
                        <a:rPr lang="ru-RU" sz="6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 – 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 + 10</a:t>
                      </a:r>
                    </a:p>
                    <a:p>
                      <a:pPr algn="ctr"/>
                      <a:r>
                        <a:rPr lang="ru-RU" sz="6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 + 12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· 9</a:t>
                      </a:r>
                    </a:p>
                    <a:p>
                      <a:pPr algn="ctr"/>
                      <a:r>
                        <a:rPr lang="ru-RU" sz="6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· 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2392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9479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D10F7814-CF1E-4B5B-93F5-5490499BE73E}"/>
              </a:ext>
            </a:extLst>
          </p:cNvPr>
          <p:cNvSpPr txBox="1"/>
          <p:nvPr/>
        </p:nvSpPr>
        <p:spPr>
          <a:xfrm>
            <a:off x="516835" y="304799"/>
            <a:ext cx="11277600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Тема: Множители, произведение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Цели: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Узнать, что такое множители; Научиться распознавать первый и второй множители в произведении.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885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800524E-1A17-443E-9CD5-A72F2534C549}"/>
              </a:ext>
            </a:extLst>
          </p:cNvPr>
          <p:cNvSpPr txBox="1"/>
          <p:nvPr/>
        </p:nvSpPr>
        <p:spPr>
          <a:xfrm>
            <a:off x="516835" y="225286"/>
            <a:ext cx="11039061" cy="54848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План: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1.Узнать, как называются числа в произведении;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2.Применить новое знание.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537352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BD76544-93F2-449A-9C61-CA48A65B7556}"/>
              </a:ext>
            </a:extLst>
          </p:cNvPr>
          <p:cNvSpPr txBox="1"/>
          <p:nvPr/>
        </p:nvSpPr>
        <p:spPr>
          <a:xfrm>
            <a:off x="583096" y="313951"/>
            <a:ext cx="10827026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«Моя успешность на уроке»</a:t>
            </a:r>
            <a:b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b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 балла- выполнил(а) все задания верно,</a:t>
            </a:r>
            <a:b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 балл – допустил(а) одну ошибку, </a:t>
            </a:r>
            <a:b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4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0 баллов – допустил(а) более одной ошибки.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6515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DF40FFC-5F57-4636-941A-E188AE4F31E3}"/>
              </a:ext>
            </a:extLst>
          </p:cNvPr>
          <p:cNvSpPr txBox="1"/>
          <p:nvPr/>
        </p:nvSpPr>
        <p:spPr>
          <a:xfrm>
            <a:off x="702365" y="371061"/>
            <a:ext cx="11118574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строке таблицы 5 клеток, а всего в таблице □ строки, то в ней 5 • □ = □ клеток.</a:t>
            </a:r>
          </a:p>
        </p:txBody>
      </p:sp>
      <p:graphicFrame>
        <p:nvGraphicFramePr>
          <p:cNvPr id="2" name="Таблица 3">
            <a:extLst>
              <a:ext uri="{FF2B5EF4-FFF2-40B4-BE49-F238E27FC236}">
                <a16:creationId xmlns:a16="http://schemas.microsoft.com/office/drawing/2014/main" id="{74412FF3-D316-4EF8-B350-A09F6C3354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2677417"/>
              </p:ext>
            </p:extLst>
          </p:nvPr>
        </p:nvGraphicFramePr>
        <p:xfrm>
          <a:off x="4651514" y="3690626"/>
          <a:ext cx="6992730" cy="2858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8546">
                  <a:extLst>
                    <a:ext uri="{9D8B030D-6E8A-4147-A177-3AD203B41FA5}">
                      <a16:colId xmlns:a16="http://schemas.microsoft.com/office/drawing/2014/main" val="3592925167"/>
                    </a:ext>
                  </a:extLst>
                </a:gridCol>
                <a:gridCol w="1398546">
                  <a:extLst>
                    <a:ext uri="{9D8B030D-6E8A-4147-A177-3AD203B41FA5}">
                      <a16:colId xmlns:a16="http://schemas.microsoft.com/office/drawing/2014/main" val="2538722011"/>
                    </a:ext>
                  </a:extLst>
                </a:gridCol>
                <a:gridCol w="1398546">
                  <a:extLst>
                    <a:ext uri="{9D8B030D-6E8A-4147-A177-3AD203B41FA5}">
                      <a16:colId xmlns:a16="http://schemas.microsoft.com/office/drawing/2014/main" val="198179424"/>
                    </a:ext>
                  </a:extLst>
                </a:gridCol>
                <a:gridCol w="1398546">
                  <a:extLst>
                    <a:ext uri="{9D8B030D-6E8A-4147-A177-3AD203B41FA5}">
                      <a16:colId xmlns:a16="http://schemas.microsoft.com/office/drawing/2014/main" val="3308760379"/>
                    </a:ext>
                  </a:extLst>
                </a:gridCol>
                <a:gridCol w="1398546">
                  <a:extLst>
                    <a:ext uri="{9D8B030D-6E8A-4147-A177-3AD203B41FA5}">
                      <a16:colId xmlns:a16="http://schemas.microsoft.com/office/drawing/2014/main" val="1177448152"/>
                    </a:ext>
                  </a:extLst>
                </a:gridCol>
              </a:tblGrid>
              <a:tr h="95280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1950386"/>
                  </a:ext>
                </a:extLst>
              </a:tr>
              <a:tr h="95280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7306101"/>
                  </a:ext>
                </a:extLst>
              </a:tr>
              <a:tr h="95280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613017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6813942-4CF5-4C21-A465-5DCD00CC31C4}"/>
              </a:ext>
            </a:extLst>
          </p:cNvPr>
          <p:cNvSpPr txBox="1"/>
          <p:nvPr/>
        </p:nvSpPr>
        <p:spPr>
          <a:xfrm>
            <a:off x="5543828" y="4036152"/>
            <a:ext cx="6188764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1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• 3 = 15</a:t>
            </a:r>
          </a:p>
        </p:txBody>
      </p:sp>
    </p:spTree>
    <p:extLst>
      <p:ext uri="{BB962C8B-B14F-4D97-AF65-F5344CB8AC3E}">
        <p14:creationId xmlns:p14="http://schemas.microsoft.com/office/powerpoint/2010/main" val="2546796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</TotalTime>
  <Words>565</Words>
  <Application>Microsoft Office PowerPoint</Application>
  <PresentationFormat>Широкоэкранный</PresentationFormat>
  <Paragraphs>94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Olesya</dc:creator>
  <cp:lastModifiedBy>Анастасия</cp:lastModifiedBy>
  <cp:revision>48</cp:revision>
  <dcterms:created xsi:type="dcterms:W3CDTF">2022-02-03T14:01:12Z</dcterms:created>
  <dcterms:modified xsi:type="dcterms:W3CDTF">2022-12-16T15:35:49Z</dcterms:modified>
</cp:coreProperties>
</file>