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303" r:id="rId2"/>
    <p:sldId id="282" r:id="rId3"/>
    <p:sldId id="293" r:id="rId4"/>
    <p:sldId id="298" r:id="rId5"/>
    <p:sldId id="296" r:id="rId6"/>
    <p:sldId id="304" r:id="rId7"/>
    <p:sldId id="258" r:id="rId8"/>
    <p:sldId id="305" r:id="rId9"/>
    <p:sldId id="299" r:id="rId10"/>
    <p:sldId id="316" r:id="rId11"/>
    <p:sldId id="285" r:id="rId12"/>
    <p:sldId id="306" r:id="rId13"/>
    <p:sldId id="307" r:id="rId14"/>
    <p:sldId id="310" r:id="rId15"/>
    <p:sldId id="311" r:id="rId16"/>
    <p:sldId id="309" r:id="rId17"/>
    <p:sldId id="262" r:id="rId18"/>
    <p:sldId id="308" r:id="rId19"/>
    <p:sldId id="263" r:id="rId20"/>
    <p:sldId id="312" r:id="rId21"/>
    <p:sldId id="270" r:id="rId22"/>
    <p:sldId id="313" r:id="rId23"/>
    <p:sldId id="264" r:id="rId24"/>
    <p:sldId id="320" r:id="rId25"/>
    <p:sldId id="321" r:id="rId26"/>
    <p:sldId id="314" r:id="rId27"/>
    <p:sldId id="266" r:id="rId28"/>
    <p:sldId id="267" r:id="rId29"/>
    <p:sldId id="268" r:id="rId30"/>
    <p:sldId id="315" r:id="rId31"/>
    <p:sldId id="317" r:id="rId32"/>
    <p:sldId id="319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03.12.2012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03.12.2012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http://images.yandex.ru/yandsearch?p=4&amp;text=%D0%BA%D0%B0%D1%80%D1%82%D0%B8%D0%BD%D0%BA%D0%B8%20%20%D0%BB%D0%BE%D1%81%D1%8C&amp;noreask=1&amp;img_url=anapet.info/wp-content/uploads/2011/01/Deer1.jpg&amp;pos=126&amp;rpt=simage&amp;lr=54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hyperlink" Target="http://images.yandex.ru/yandsearch?text=%D0%BA%D0%B0%D1%80%D1%82%D0%B8%D0%BD%D0%BA%D0%B8%20%D0%BF%D1%80%D0%BE%20%D0%BE%D0%BB%D0%B5%D0%BD%D0%B5%D0%BD%D0%BA%D0%B0%20%D1%87%D0%B5%D0%BC%20%D0%BF%D0%B8%D1%82%D0%B0%D0%B5%D1%82%D1%81%D1%8F&amp;noreask=1&amp;img_url=www.stihi.ru/pics/2010/04/09/397.jpg&amp;pos=0&amp;rpt=simage&amp;lr=54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go.mail.ru/search_images?q=%D0%BA%D0%B0%D1%80%D1%82%D0%B8%D0%BD%D0%BA%D0%B8%20%D0%BB%D0%B5%D1%81%D0%BD%D1%8B%D0%B5%20%D0%B6%D0%B8%D0%B2%D0%BE%D1%82%D0%BD%D1%8B%D0%B5&amp;rch=l&amp;fr=web" TargetMode="External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hyperlink" Target="http://images.yandex.ru/yandsearch?p=2&amp;text=%D0%BA%D0%B0%D1%80%D1%82%D0%B8%D0%BD%D0%BA%D0%B8%20%D0%BF%D1%80%D0%BE%20%D0%B2%D0%BE%D0%BB%D0%BA%D0%B0%20%D1%87%D0%B5%D0%BC%20%D0%BF%D0%B8%D1%82%D0%B0%D0%B5%D1%82%D1%81%D1%8F&amp;noreask=1&amp;img_url=i1193.photobucket.com/albums/aa349/BUMSQUAD4LYFE/Kalhari.jpg&amp;pos=75&amp;rpt=simage&amp;lr=54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hyperlink" Target="http://images.yandex.ru/yandsearch?p=1&amp;text=%D0%BA%D0%B0%D1%80%D1%82%D0%B8%D0%BD%D0%BA%D0%B8%20%D0%BF%D1%80%D0%BE%20%D0%B2%D0%BE%D0%BB%D1%87%D0%BE%D0%BD%D0%BA%D0%B0%20%D1%87%D0%B5%D0%BC%20%D0%BF%D0%B8%D1%82%D0%B0%D0%B5%D1%82%D1%81%D1%8F&amp;noreask=1&amp;img_url=img-fotki.yandex.ru/get/4712/73474196.21/0_74c71_cb6678a4_XL&amp;pos=32&amp;rpt=simage&amp;lr=54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hyperlink" Target="http://images.yandex.ru/yandsearch?text=%D0%BC%D0%B0%D0%BB%D0%B5%D0%BD%D1%8C%D0%BA%D0%B8%D0%B9%20%D0%B7%D0%B0%D1%8F%D1%86&amp;img_url=cs304310.userapi.com/u162306200/-14/x_bea9318a.jpg&amp;pos=0&amp;rpt=simage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hyperlink" Target="http://images.yandex.ru/yandsearch?text=%D0%B5%D0%B6&amp;noreask=1&amp;img_url=www.fotozveri.ru/ejik/24562.jpg&amp;pos=6&amp;rpt=simage&amp;lr=54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text=%D0%BD%D0%BE%D1%80%D0%B0%20%D0%B7%D0%B0%D0%B9%D1%86%D0%B0%20%D1%84%D0%BE%D1%82%D0%BE&amp;img_url=www.animalsglobe.ru/wp-content/uploads/2011/10/%D0%B7%D0%B0%D1%8F%D1%86-101.jpg&amp;pos=1&amp;rpt=simage" TargetMode="External"/><Relationship Id="rId3" Type="http://schemas.openxmlformats.org/officeDocument/2006/relationships/image" Target="../media/image40.jpeg"/><Relationship Id="rId7" Type="http://schemas.openxmlformats.org/officeDocument/2006/relationships/image" Target="../media/image42.jpeg"/><Relationship Id="rId2" Type="http://schemas.openxmlformats.org/officeDocument/2006/relationships/hyperlink" Target="http://images.yandex.ru/yandsearch?text=%D0%B4%D1%83%D0%BF%D0%BB%D0%BE%20%D0%B1%D0%B5%D0%BB%D0%BA%D0%B8%20%D1%84%D0%BE%D1%82%D0%BE&amp;img_url=img-fotki.yandex.ru/get/4002/veer9516.c/0_14bb0_e96ce3b_XL&amp;pos=2&amp;rpt=simage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images.yandex.ru/yandsearch?p=2&amp;text=%D0%BD%D0%BE%D1%80%D0%B0%20%D0%B4%D0%B8%D0%BA%D0%B8%D1%85%20%D0%B6%D0%B8%D0%B2%D0%BE%D1%82%D0%BD%D1%8B%D1%85%20%D1%84%D0%BE%D1%82%D0%BE&amp;img_url=wallpaper.goodfon.ru/image/231200-1024x768.jpg&amp;pos=76&amp;rpt=simage" TargetMode="External"/><Relationship Id="rId11" Type="http://schemas.openxmlformats.org/officeDocument/2006/relationships/image" Target="../media/image44.jpeg"/><Relationship Id="rId5" Type="http://schemas.openxmlformats.org/officeDocument/2006/relationships/image" Target="../media/image41.jpeg"/><Relationship Id="rId10" Type="http://schemas.openxmlformats.org/officeDocument/2006/relationships/hyperlink" Target="http://images.yandex.ru/yandsearch?text=%D0%B1%D0%B5%D1%80%D0%BB%D0%BE%D0%B3%D0%B0%20%D0%BC%D0%B5%D0%B4%D0%B2%D0%B5%D0%B4%D1%8F%20%D1%84%D0%BE%D1%82%D0%BE&amp;img_url=nibler.ru/uploads/posts/2011-05/thumbs/1304585845_11.jpg&amp;pos=21&amp;rpt=simage" TargetMode="External"/><Relationship Id="rId4" Type="http://schemas.openxmlformats.org/officeDocument/2006/relationships/hyperlink" Target="http://images.yandex.ru/yandsearch?p=27&amp;text=%D0%BD%D0%BE%D1%80%D0%B0%20%D0%B4%D0%B8%D0%BA%D0%B8%D1%85%20%D0%B6%D0%B8%D0%B2%D0%BE%D1%82%D0%BD%D1%8B%D1%85%20%D1%84%D0%BE%D1%82%D0%BE&amp;img_url=static.diary.ru/userdir/5/7/3/3/573301/71944701.jpg&amp;pos=834&amp;rpt=simage" TargetMode="External"/><Relationship Id="rId9" Type="http://schemas.openxmlformats.org/officeDocument/2006/relationships/image" Target="../media/image4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7" Type="http://schemas.openxmlformats.org/officeDocument/2006/relationships/image" Target="../media/image47.jpeg"/><Relationship Id="rId2" Type="http://schemas.openxmlformats.org/officeDocument/2006/relationships/hyperlink" Target="http://images.yandex.ru/yandsearch?p=1&amp;text=%D1%81%D0%BB%D0%B5%D0%B4%D1%8B%20%D0%BB%D0%BE%D1%81%D1%8F%20%D0%B4%D0%B8%D0%BA%D0%B8%D1%85%20%D0%B6%D0%B8%D0%B2%D0%BE%D1%82%D0%BD%D1%8B%D1%85&amp;img_url=www.outdoors.ru/book/skaut/img/h166.gif&amp;pos=45&amp;rpt=simag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p=2&amp;text=%D1%81%D0%BB%D0%B5%D0%B4%D1%8B%20%D1%80%D1%8B%D1%81%D0%B8%20%D0%B4%D0%B8%D0%BA%D0%B8%D1%85%20%D0%B6%D0%B8%D0%B2%D0%BE%D1%82%D0%BD%D1%8B%D1%85&amp;img_url=www.washburn.k12.il.us/Cats/BobcatPawFront.gif&amp;pos=75&amp;rpt=simage" TargetMode="External"/><Relationship Id="rId5" Type="http://schemas.openxmlformats.org/officeDocument/2006/relationships/image" Target="../media/image46.jpeg"/><Relationship Id="rId4" Type="http://schemas.openxmlformats.org/officeDocument/2006/relationships/hyperlink" Target="http://images.yandex.ru/yandsearch?text=%D1%81%D0%BB%D0%B5%D0%B4%D1%8B%20%D0%B7%D0%B0%D0%B9%D1%86%D0%B0%20%D0%B4%D0%B8%D0%BA%D0%B8%D1%85%20%D0%B6%D0%B8%D0%B2%D0%BE%D1%82%D0%BD%D1%8B%D1%85&amp;img_url=nsc.1september.ru/2008/03/4.gif&amp;pos=9&amp;rpt=simage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go.mail.ru/search_images?q=%D0%BA%D0%B0%D1%80%D1%82%D0%B8%D0%BD%D0%BA%D0%B8%20gnbws%20nfqub&amp;rch=l&amp;fr=web" TargetMode="External"/><Relationship Id="rId7" Type="http://schemas.openxmlformats.org/officeDocument/2006/relationships/image" Target="../media/image51.jpe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jpeg"/><Relationship Id="rId5" Type="http://schemas.openxmlformats.org/officeDocument/2006/relationships/hyperlink" Target="http://go.mail.ru/search_images?rch=l&amp;type=all&amp;is=0&amp;q=%D0%BA%D0%B0%D1%80%D1%82%D0%B8%D0%BD%D0%BA%D0%B8+%D1%82%D0%B0%D0%B9%D0%B3%D0%B8+%D1%85%D0%BC%D0%B0%D0%BE" TargetMode="External"/><Relationship Id="rId4" Type="http://schemas.openxmlformats.org/officeDocument/2006/relationships/image" Target="../media/image49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go.mail.ru/search_images?q=%D0%BA%D0%B0%D1%80%D1%82%D0%B8%D0%BD%D0%BA%D0%B8%20ktc%20nfqub&amp;rch=l&amp;jsa=1&amp;fr=web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hyperlink" Target="http://images.yandex.ru/yandsearch?text=%D0%BA%D0%B5%D0%B4%D1%80&amp;img_url=img-fotki.yandex.ru/get/5412/97005033.2c/0_75600_2b60e36f_XL&amp;pos=0&amp;rpt=simage" TargetMode="Externa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jpeg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text=%D0%BA%D0%B0%D1%80%D1%82%D0%B8%D0%BD%D0%BA%D0%B8%20%D0%BC%D0%B5%D0%B4%D0%B2%D0%B5%D0%B4%D1%8C&amp;img_url=www.hayvanresim.com/wp-content/uploads/Kutup-Ayisi-resimleri-3.jpeg&amp;pos=0&amp;rpt=simage" TargetMode="Externa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hyperlink" Target="http://images.yandex.ru/yandsearch?text=%D0%BA%D0%B0%D1%80%D1%82%D0%B8%D0%BD%D0%BA%D0%B8%20%D0%BC%D0%B5%D0%B4%D0%B2%D0%B5%D0%B4%D1%8C&amp;img_url=www.opoccuu.com/animals_729-320x480.jpg&amp;pos=8&amp;rpt=simage" TargetMode="External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://images.yandex.ru/yandsearch?p=4&amp;text=%D0%BA%D0%B0%D1%80%D1%82%D0%B8%D0%BD%D0%BA%D0%B8%20%D0%BB%D0%B8%D1%81%D0%B0&amp;img_url=reyko.ucoz.ru/_ph/1/237389072.jpg&amp;pos=120&amp;rpt=simage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hyperlink" Target="http://images.yandex.ru/yandsearch?p=13&amp;text=%D0%BA%D0%B0%D1%80%D1%82%D0%B8%D0%BD%D0%BA%D0%B8%20%D0%BB%D0%B8%D1%81%D0%B0&amp;img_url=static.diary.ru/userdir/1/0/9/8/1098291/56157306.jpg&amp;pos=390&amp;rpt=simag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932040" y="1484784"/>
            <a:ext cx="3960440" cy="4522507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 - Соединив леса и горы, </a:t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Озёра, реки и луга, </a:t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Раскинулась в своих просторах </a:t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Ханты-мансийская земля!</a:t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Все о тебе стихи слагают, </a:t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Они летят во все края. </a:t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b="1" i="1" dirty="0" err="1" smtClean="0">
                <a:latin typeface="Times New Roman" pitchFamily="18" charset="0"/>
                <a:cs typeface="Times New Roman" pitchFamily="18" charset="0"/>
              </a:rPr>
              <a:t>Ты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i="1" dirty="0" err="1" smtClean="0">
                <a:latin typeface="Times New Roman" pitchFamily="18" charset="0"/>
                <a:cs typeface="Times New Roman" pitchFamily="18" charset="0"/>
              </a:rPr>
              <a:t>всей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i="1" dirty="0" err="1" smtClean="0">
                <a:latin typeface="Times New Roman" pitchFamily="18" charset="0"/>
                <a:cs typeface="Times New Roman" pitchFamily="18" charset="0"/>
              </a:rPr>
              <a:t>земле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i="1" dirty="0" err="1" smtClean="0">
                <a:latin typeface="Times New Roman" pitchFamily="18" charset="0"/>
                <a:cs typeface="Times New Roman" pitchFamily="18" charset="0"/>
              </a:rPr>
              <a:t>теперь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i="1" dirty="0" err="1" smtClean="0">
                <a:latin typeface="Times New Roman" pitchFamily="18" charset="0"/>
                <a:cs typeface="Times New Roman" pitchFamily="18" charset="0"/>
              </a:rPr>
              <a:t>известна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b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b="1" i="1" dirty="0" err="1" smtClean="0">
                <a:latin typeface="Times New Roman" pitchFamily="18" charset="0"/>
                <a:cs typeface="Times New Roman" pitchFamily="18" charset="0"/>
              </a:rPr>
              <a:t>Ханты-Мансийская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i="1" dirty="0" err="1" smtClean="0">
                <a:latin typeface="Times New Roman" pitchFamily="18" charset="0"/>
                <a:cs typeface="Times New Roman" pitchFamily="18" charset="0"/>
              </a:rPr>
              <a:t>земля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2800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75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chemeClr val="tx1"/>
                </a:solidFill>
                <a:effectLst/>
                <a:latin typeface="Monotype Corsiva" pitchFamily="66" charset="0"/>
              </a:rPr>
              <a:t>Мой край – моя ЮГРА</a:t>
            </a:r>
            <a:endParaRPr lang="ru-RU" sz="6000" dirty="0">
              <a:effectLst/>
              <a:latin typeface="Monotype Corsiva" pitchFamily="66" charset="0"/>
            </a:endParaRPr>
          </a:p>
        </p:txBody>
      </p:sp>
      <p:pic>
        <p:nvPicPr>
          <p:cNvPr id="5" name="Picture 1" descr="C:\Users\ирина\Pictures\Новая папка\Фото00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556792"/>
            <a:ext cx="4536504" cy="4320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8496944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dirty="0" smtClean="0">
                <a:latin typeface="Monotype Corsiva" pitchFamily="66" charset="0"/>
              </a:rPr>
              <a:t>Живет она в глухих лесах,</a:t>
            </a:r>
            <a:br>
              <a:rPr lang="ru-RU" sz="5400" dirty="0" smtClean="0">
                <a:latin typeface="Monotype Corsiva" pitchFamily="66" charset="0"/>
              </a:rPr>
            </a:br>
            <a:r>
              <a:rPr lang="ru-RU" sz="5400" dirty="0" smtClean="0">
                <a:latin typeface="Monotype Corsiva" pitchFamily="66" charset="0"/>
              </a:rPr>
              <a:t>На ушках – кисти, при усах.</a:t>
            </a:r>
            <a:br>
              <a:rPr lang="ru-RU" sz="5400" dirty="0" smtClean="0">
                <a:latin typeface="Monotype Corsiva" pitchFamily="66" charset="0"/>
              </a:rPr>
            </a:br>
            <a:r>
              <a:rPr lang="ru-RU" sz="5400" dirty="0" smtClean="0">
                <a:latin typeface="Monotype Corsiva" pitchFamily="66" charset="0"/>
              </a:rPr>
              <a:t>Большая кошечка, однако,</a:t>
            </a:r>
            <a:br>
              <a:rPr lang="ru-RU" sz="5400" dirty="0" smtClean="0">
                <a:latin typeface="Monotype Corsiva" pitchFamily="66" charset="0"/>
              </a:rPr>
            </a:br>
            <a:r>
              <a:rPr lang="ru-RU" sz="5400" dirty="0" smtClean="0">
                <a:latin typeface="Monotype Corsiva" pitchFamily="66" charset="0"/>
              </a:rPr>
              <a:t>Размером, прямо, как собака.</a:t>
            </a:r>
            <a:br>
              <a:rPr lang="ru-RU" sz="5400" dirty="0" smtClean="0">
                <a:latin typeface="Monotype Corsiva" pitchFamily="66" charset="0"/>
              </a:rPr>
            </a:br>
            <a:r>
              <a:rPr lang="ru-RU" sz="5400" dirty="0" smtClean="0">
                <a:latin typeface="Monotype Corsiva" pitchFamily="66" charset="0"/>
              </a:rPr>
              <a:t>Такой уже не скажешь: «Брысь!».</a:t>
            </a:r>
            <a:br>
              <a:rPr lang="ru-RU" sz="5400" dirty="0" smtClean="0">
                <a:latin typeface="Monotype Corsiva" pitchFamily="66" charset="0"/>
              </a:rPr>
            </a:br>
            <a:r>
              <a:rPr lang="ru-RU" sz="5400" dirty="0" smtClean="0">
                <a:latin typeface="Monotype Corsiva" pitchFamily="66" charset="0"/>
              </a:rPr>
              <a:t>А это значит: кошка -</a:t>
            </a:r>
            <a:endParaRPr lang="ru-RU" sz="5400" dirty="0">
              <a:latin typeface="Monotype Corsiva" pitchFamily="66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>
          <a:xfrm>
            <a:off x="3203848" y="1628800"/>
            <a:ext cx="3024336" cy="437849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У рыси лапы широкие, покрытые густой шерстью; как на лыжах ходит она по снежному насту. И никакой холод ей не страшен: мех у рыси такой густой и теплый, что она спокойно спит на снегу. Рысята очень похожи на домашних котят, только хвостики у них короткие, лапы длинные, а на ушах кисточки.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75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ru-RU" sz="7200" dirty="0" smtClean="0">
                <a:solidFill>
                  <a:schemeClr val="tx1"/>
                </a:solidFill>
                <a:effectLst/>
                <a:latin typeface="Monotype Corsiva" pitchFamily="66" charset="0"/>
              </a:rPr>
              <a:t>Рысь</a:t>
            </a:r>
            <a:endParaRPr lang="ru-RU" sz="7200" dirty="0">
              <a:solidFill>
                <a:schemeClr val="tx1"/>
              </a:solidFill>
              <a:effectLst/>
              <a:latin typeface="Monotype Corsiva" pitchFamily="66" charset="0"/>
            </a:endParaRPr>
          </a:p>
        </p:txBody>
      </p:sp>
      <p:pic>
        <p:nvPicPr>
          <p:cNvPr id="5" name="Содержимое 3" descr="http://xn----8sbiecm6bhdx8i.xn--p1ai/sites/default/files/ris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781200"/>
            <a:ext cx="2816696" cy="2583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opup_img" descr="http://go3.imgsmail.ru/imgpreview?key=http%3A//oformi.net/uploads/gallery/main/41/1600-1200-2.jpg&amp;mb=imgdb_preview_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4437112"/>
            <a:ext cx="2520280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71600" y="1052736"/>
            <a:ext cx="7632848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dirty="0" smtClean="0">
                <a:latin typeface="Monotype Corsiva" pitchFamily="66" charset="0"/>
              </a:rPr>
              <a:t>Словно царскую корону, </a:t>
            </a:r>
            <a:br>
              <a:rPr lang="ru-RU" sz="6000" dirty="0" smtClean="0">
                <a:latin typeface="Monotype Corsiva" pitchFamily="66" charset="0"/>
              </a:rPr>
            </a:br>
            <a:r>
              <a:rPr lang="ru-RU" sz="6000" dirty="0" smtClean="0">
                <a:latin typeface="Monotype Corsiva" pitchFamily="66" charset="0"/>
              </a:rPr>
              <a:t>Носит он свои рога,</a:t>
            </a:r>
            <a:br>
              <a:rPr lang="ru-RU" sz="6000" dirty="0" smtClean="0">
                <a:latin typeface="Monotype Corsiva" pitchFamily="66" charset="0"/>
              </a:rPr>
            </a:br>
            <a:r>
              <a:rPr lang="ru-RU" sz="6000" dirty="0" smtClean="0">
                <a:latin typeface="Monotype Corsiva" pitchFamily="66" charset="0"/>
              </a:rPr>
              <a:t>Ест лишайник, мох зелёный, </a:t>
            </a:r>
            <a:br>
              <a:rPr lang="ru-RU" sz="6000" dirty="0" smtClean="0">
                <a:latin typeface="Monotype Corsiva" pitchFamily="66" charset="0"/>
              </a:rPr>
            </a:br>
            <a:r>
              <a:rPr lang="ru-RU" sz="6000" dirty="0" smtClean="0">
                <a:latin typeface="Monotype Corsiva" pitchFamily="66" charset="0"/>
              </a:rPr>
              <a:t>Любит снежные луга.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75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chemeClr val="tx1"/>
                </a:solidFill>
                <a:effectLst/>
                <a:latin typeface="Monotype Corsiva" pitchFamily="66" charset="0"/>
              </a:rPr>
              <a:t>ОЛЕНЬ</a:t>
            </a:r>
            <a:endParaRPr lang="ru-RU" sz="6000" dirty="0"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87824" y="1628801"/>
            <a:ext cx="367240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Олени – это млекопитающие , родственники коров и антилоп.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отличаются от других видов тем, что могут сбрасывать свои рога. Олени – самцы сбрасывают свои рога каждый год, и за год у них вырастают новые. У самок оленей рогов нет. Олени– дикие животные, но некоторые виды легко можно приручить. У них густой мех. Морда до самых ноздрей опушена, это позволяет ему доставать ягель – олений лишайник – из – под снега при больших морозах. Раздвоенные копыта и два боковых копытца создают надежную опору при беге по болотам и рыхлому снегу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2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://im6-tub-ru.yandex.net/i?id=267582352-29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060848"/>
            <a:ext cx="2664296" cy="2808312"/>
          </a:xfrm>
          <a:prstGeom prst="rect">
            <a:avLst/>
          </a:prstGeom>
          <a:noFill/>
        </p:spPr>
      </p:pic>
      <p:pic>
        <p:nvPicPr>
          <p:cNvPr id="6" name="Picture 6" descr="http://im7-tub-ru.yandex.net/i?id=502061717-19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88224" y="3789040"/>
            <a:ext cx="2263899" cy="2304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980728"/>
            <a:ext cx="7488832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dirty="0" smtClean="0">
                <a:latin typeface="Monotype Corsiva" pitchFamily="66" charset="0"/>
                <a:cs typeface="Times New Roman" pitchFamily="18" charset="0"/>
              </a:rPr>
              <a:t>Травы копытами касаясь,</a:t>
            </a:r>
            <a:br>
              <a:rPr lang="ru-RU" sz="6000" dirty="0" smtClean="0">
                <a:latin typeface="Monotype Corsiva" pitchFamily="66" charset="0"/>
                <a:cs typeface="Times New Roman" pitchFamily="18" charset="0"/>
              </a:rPr>
            </a:br>
            <a:r>
              <a:rPr lang="ru-RU" sz="6000" dirty="0" smtClean="0">
                <a:latin typeface="Monotype Corsiva" pitchFamily="66" charset="0"/>
                <a:cs typeface="Times New Roman" pitchFamily="18" charset="0"/>
              </a:rPr>
              <a:t>Ходит по лесу красавец.</a:t>
            </a:r>
            <a:br>
              <a:rPr lang="ru-RU" sz="6000" dirty="0" smtClean="0">
                <a:latin typeface="Monotype Corsiva" pitchFamily="66" charset="0"/>
                <a:cs typeface="Times New Roman" pitchFamily="18" charset="0"/>
              </a:rPr>
            </a:br>
            <a:r>
              <a:rPr lang="ru-RU" sz="6000" dirty="0" smtClean="0">
                <a:latin typeface="Monotype Corsiva" pitchFamily="66" charset="0"/>
                <a:cs typeface="Times New Roman" pitchFamily="18" charset="0"/>
              </a:rPr>
              <a:t>Ходит смело и легко,</a:t>
            </a:r>
            <a:br>
              <a:rPr lang="ru-RU" sz="6000" dirty="0" smtClean="0">
                <a:latin typeface="Monotype Corsiva" pitchFamily="66" charset="0"/>
                <a:cs typeface="Times New Roman" pitchFamily="18" charset="0"/>
              </a:rPr>
            </a:br>
            <a:r>
              <a:rPr lang="ru-RU" sz="6000" dirty="0" smtClean="0">
                <a:latin typeface="Monotype Corsiva" pitchFamily="66" charset="0"/>
                <a:cs typeface="Times New Roman" pitchFamily="18" charset="0"/>
              </a:rPr>
              <a:t>Рога раскинув широко.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635896" y="1556792"/>
            <a:ext cx="2808312" cy="511256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dirty="0" smtClean="0"/>
              <a:t>  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Лось является самым крупным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представитЛоси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питаются растительной пищей, травянистой растительностью, древесно-кустарниковой, поедают мхи, лишайники, грибы, благодаря своему большому росту с удовольствием поедают и листву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деревьев.елем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семейства оленевых. 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При защите от хищников обороняются своими длинными и сильными передними лапами, удар лося сокрушителен по своей сил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75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chemeClr val="tx1"/>
                </a:solidFill>
                <a:effectLst/>
                <a:latin typeface="Monotype Corsiva" pitchFamily="66" charset="0"/>
              </a:rPr>
              <a:t>ЛОСЬ</a:t>
            </a:r>
            <a:endParaRPr lang="ru-RU" sz="6000" dirty="0"/>
          </a:p>
        </p:txBody>
      </p:sp>
      <p:pic>
        <p:nvPicPr>
          <p:cNvPr id="4" name="Picture 6" descr="Лось. Фо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700808"/>
            <a:ext cx="3384376" cy="3168353"/>
          </a:xfrm>
          <a:prstGeom prst="rect">
            <a:avLst/>
          </a:prstGeom>
          <a:noFill/>
        </p:spPr>
      </p:pic>
      <p:pic>
        <p:nvPicPr>
          <p:cNvPr id="5" name="Рисунок 4" descr="http://go1.imgsmail.ru/imgpreview?key=http%3A//detmoda.ru/upload/by%5Fa/SCHLEICH14380-1.jpg&amp;mb=imgdb_preview_65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216" y="4077072"/>
            <a:ext cx="2448272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908720"/>
            <a:ext cx="7560840" cy="4824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dirty="0" smtClean="0">
                <a:latin typeface="Monotype Corsiva" pitchFamily="66" charset="0"/>
                <a:cs typeface="Times New Roman" pitchFamily="18" charset="0"/>
              </a:rPr>
              <a:t>На овчарку он похож:</a:t>
            </a:r>
            <a:br>
              <a:rPr lang="ru-RU" sz="6000" dirty="0" smtClean="0">
                <a:latin typeface="Monotype Corsiva" pitchFamily="66" charset="0"/>
                <a:cs typeface="Times New Roman" pitchFamily="18" charset="0"/>
              </a:rPr>
            </a:br>
            <a:r>
              <a:rPr lang="ru-RU" sz="6000" dirty="0" smtClean="0">
                <a:latin typeface="Monotype Corsiva" pitchFamily="66" charset="0"/>
                <a:cs typeface="Times New Roman" pitchFamily="18" charset="0"/>
              </a:rPr>
              <a:t>Что ни зуб, то острый нож!</a:t>
            </a:r>
            <a:br>
              <a:rPr lang="ru-RU" sz="6000" dirty="0" smtClean="0">
                <a:latin typeface="Monotype Corsiva" pitchFamily="66" charset="0"/>
                <a:cs typeface="Times New Roman" pitchFamily="18" charset="0"/>
              </a:rPr>
            </a:br>
            <a:r>
              <a:rPr lang="ru-RU" sz="6000" dirty="0" smtClean="0">
                <a:latin typeface="Monotype Corsiva" pitchFamily="66" charset="0"/>
                <a:cs typeface="Times New Roman" pitchFamily="18" charset="0"/>
              </a:rPr>
              <a:t>Он бежит оскалив пасть,</a:t>
            </a:r>
            <a:br>
              <a:rPr lang="ru-RU" sz="6000" dirty="0" smtClean="0">
                <a:latin typeface="Monotype Corsiva" pitchFamily="66" charset="0"/>
                <a:cs typeface="Times New Roman" pitchFamily="18" charset="0"/>
              </a:rPr>
            </a:br>
            <a:r>
              <a:rPr lang="ru-RU" sz="6000" dirty="0" smtClean="0">
                <a:latin typeface="Monotype Corsiva" pitchFamily="66" charset="0"/>
                <a:cs typeface="Times New Roman" pitchFamily="18" charset="0"/>
              </a:rPr>
              <a:t>На овцу готов напасть.</a:t>
            </a:r>
            <a:endParaRPr lang="ru-RU" sz="6000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  <a:solidFill>
            <a:schemeClr val="bg2">
              <a:lumMod val="75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chemeClr val="tx1"/>
                </a:solidFill>
                <a:effectLst/>
                <a:latin typeface="Monotype Corsiva" pitchFamily="66" charset="0"/>
              </a:rPr>
              <a:t>ВОЛК</a:t>
            </a:r>
            <a:endParaRPr lang="ru-RU" sz="6000" dirty="0">
              <a:solidFill>
                <a:schemeClr val="tx1"/>
              </a:solidFill>
              <a:effectLst/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91880" y="1484784"/>
            <a:ext cx="259228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Волк – прирожденный хищник. У него прекрасное зрение, тонкий слух, удивительное чутьё.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Ученые считают, что чутье у волка сильнее обоняния человека в миллион раз.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http://im3-tub-ru.yandex.net/i?id=457231461-62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132856"/>
            <a:ext cx="3168352" cy="2592288"/>
          </a:xfrm>
          <a:prstGeom prst="rect">
            <a:avLst/>
          </a:prstGeom>
          <a:noFill/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 rot="523447" flipH="1" flipV="1">
            <a:off x="12772388" y="-592557"/>
            <a:ext cx="85193" cy="54974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12292" name="Picture 4" descr="http://im2-tub-ru.yandex.net/i?id=255714844-69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4168" y="3573016"/>
            <a:ext cx="2697088" cy="24368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620688"/>
            <a:ext cx="7848872" cy="5776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dirty="0" smtClean="0">
                <a:latin typeface="Monotype Corsiva" pitchFamily="66" charset="0"/>
              </a:rPr>
              <a:t>Кто с высоких темных сосен </a:t>
            </a:r>
            <a:br>
              <a:rPr lang="ru-RU" sz="6000" dirty="0" smtClean="0">
                <a:latin typeface="Monotype Corsiva" pitchFamily="66" charset="0"/>
              </a:rPr>
            </a:br>
            <a:r>
              <a:rPr lang="ru-RU" sz="6000" dirty="0" smtClean="0">
                <a:latin typeface="Monotype Corsiva" pitchFamily="66" charset="0"/>
              </a:rPr>
              <a:t>В ребятишек шишку бросил?</a:t>
            </a:r>
            <a:br>
              <a:rPr lang="ru-RU" sz="6000" dirty="0" smtClean="0">
                <a:latin typeface="Monotype Corsiva" pitchFamily="66" charset="0"/>
              </a:rPr>
            </a:br>
            <a:r>
              <a:rPr lang="ru-RU" sz="6000" dirty="0" smtClean="0">
                <a:latin typeface="Monotype Corsiva" pitchFamily="66" charset="0"/>
              </a:rPr>
              <a:t>И в кусты через пенек</a:t>
            </a:r>
            <a:br>
              <a:rPr lang="ru-RU" sz="6000" dirty="0" smtClean="0">
                <a:latin typeface="Monotype Corsiva" pitchFamily="66" charset="0"/>
              </a:rPr>
            </a:br>
            <a:r>
              <a:rPr lang="ru-RU" sz="6000" dirty="0" smtClean="0">
                <a:latin typeface="Monotype Corsiva" pitchFamily="66" charset="0"/>
              </a:rPr>
              <a:t>Промелькнул, как огонек? </a:t>
            </a:r>
            <a:endParaRPr lang="ru-RU" sz="6000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260648"/>
            <a:ext cx="8424936" cy="1143000"/>
          </a:xfrm>
          <a:solidFill>
            <a:schemeClr val="bg2">
              <a:lumMod val="75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chemeClr val="tx1"/>
                </a:solidFill>
                <a:effectLst/>
                <a:latin typeface="Monotype Corsiva" pitchFamily="66" charset="0"/>
              </a:rPr>
              <a:t>БЕЛКА</a:t>
            </a:r>
            <a:endParaRPr lang="ru-RU" sz="5400" dirty="0">
              <a:solidFill>
                <a:schemeClr val="tx1"/>
              </a:solidFill>
              <a:effectLst/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91880" y="1556792"/>
            <a:ext cx="3096344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Белка устраивает обычно несколько гнёзд. Одно из них – самое главное, где она отдыхает и спит.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Белки прекрасно плавают, высоко поднимая при этом хвост, будто знают, что намокший хвост –верная гибель.</a:t>
            </a:r>
            <a:r>
              <a:rPr lang="ru-RU" i="1" dirty="0" smtClean="0"/>
              <a:t/>
            </a:r>
            <a:br>
              <a:rPr lang="ru-RU" i="1" dirty="0" smtClean="0"/>
            </a:br>
            <a:endParaRPr lang="ru-RU" dirty="0"/>
          </a:p>
        </p:txBody>
      </p:sp>
      <p:pic>
        <p:nvPicPr>
          <p:cNvPr id="7" name="popup_img" descr="http://go2.imgsmail.ru/imgpreview?key=http%3A//nrk.cross-ipk.ru/body/pie/body/7/behavior/07.jpg&amp;mb=imgdb_preview_99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0232" y="3861048"/>
            <a:ext cx="2232248" cy="2455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2" name="Picture 2" descr="http://go4.imgsmail.ru/imgpreview?key=http%3A//img13.nnm.ru/imagez/gallery/7/f/6/e/b/7f6ebb60bd9c81b55422ac7bf68ce0c4%5Ffull.jpg&amp;mb=imgdb_preview_2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916832"/>
            <a:ext cx="2808312" cy="2808312"/>
          </a:xfrm>
          <a:prstGeom prst="rect">
            <a:avLst/>
          </a:prstGeom>
          <a:noFill/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3131840" y="1556792"/>
            <a:ext cx="3528392" cy="4896544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  <a:solidFill>
            <a:schemeClr val="bg2">
              <a:lumMod val="75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chemeClr val="tx1"/>
                </a:solidFill>
                <a:effectLst/>
                <a:latin typeface="Monotype Corsiva" pitchFamily="66" charset="0"/>
                <a:cs typeface="Times New Roman" pitchFamily="18" charset="0"/>
              </a:rPr>
              <a:t>Природа </a:t>
            </a:r>
            <a:r>
              <a:rPr lang="ru-RU" sz="6000" dirty="0" err="1" smtClean="0">
                <a:solidFill>
                  <a:schemeClr val="tx1"/>
                </a:solidFill>
                <a:effectLst/>
                <a:latin typeface="Monotype Corsiva" pitchFamily="66" charset="0"/>
                <a:cs typeface="Times New Roman" pitchFamily="18" charset="0"/>
              </a:rPr>
              <a:t>Югры</a:t>
            </a:r>
            <a:endParaRPr lang="ru-RU" sz="6000" dirty="0">
              <a:solidFill>
                <a:schemeClr val="tx1"/>
              </a:solidFill>
              <a:effectLst/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4" name="popup_img" descr="http://go4.imgsmail.ru/imgpreview?key=http%3A//artpo.ru/img/28000/28234.jpg&amp;mb=imgdb_preview_17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556792"/>
            <a:ext cx="2592288" cy="2391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opup_img" descr="http://go4.imgsmail.ru/imgpreview?key=http%3A//www.ugra-service.ru/u%5Fimg/2008%5F09/04%5F09-37-00.jpg&amp;mb=imgdb_preview_8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1556792"/>
            <a:ext cx="2592288" cy="2415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opup_img" descr="http://go4.imgsmail.ru/imgpreview?key=http%3A//www.mancompany.ru/upload/iblock/805/8053c698870729165d528d91da43f24b.jpg&amp;mb=imgdb_preview_5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4293096"/>
            <a:ext cx="2880320" cy="2272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Таёжные леса. Фото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87624" y="4293096"/>
            <a:ext cx="3024336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Таёжные леса. Фото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72200" y="1556792"/>
            <a:ext cx="2448272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692697"/>
            <a:ext cx="748883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dirty="0" smtClean="0">
                <a:latin typeface="Monotype Corsiva" pitchFamily="66" charset="0"/>
                <a:cs typeface="Times New Roman" pitchFamily="18" charset="0"/>
              </a:rPr>
              <a:t>Много бед таят леса:</a:t>
            </a:r>
            <a:br>
              <a:rPr lang="ru-RU" sz="6000" dirty="0" smtClean="0">
                <a:latin typeface="Monotype Corsiva" pitchFamily="66" charset="0"/>
                <a:cs typeface="Times New Roman" pitchFamily="18" charset="0"/>
              </a:rPr>
            </a:br>
            <a:r>
              <a:rPr lang="ru-RU" sz="6000" dirty="0" smtClean="0">
                <a:latin typeface="Monotype Corsiva" pitchFamily="66" charset="0"/>
                <a:cs typeface="Times New Roman" pitchFamily="18" charset="0"/>
              </a:rPr>
              <a:t>Волк, медведь там и лиса.</a:t>
            </a:r>
            <a:br>
              <a:rPr lang="ru-RU" sz="6000" dirty="0" smtClean="0">
                <a:latin typeface="Monotype Corsiva" pitchFamily="66" charset="0"/>
                <a:cs typeface="Times New Roman" pitchFamily="18" charset="0"/>
              </a:rPr>
            </a:br>
            <a:r>
              <a:rPr lang="ru-RU" sz="6000" dirty="0" smtClean="0">
                <a:latin typeface="Monotype Corsiva" pitchFamily="66" charset="0"/>
                <a:cs typeface="Times New Roman" pitchFamily="18" charset="0"/>
              </a:rPr>
              <a:t>Наш зверек живет в тревоге,</a:t>
            </a:r>
            <a:br>
              <a:rPr lang="ru-RU" sz="6000" dirty="0" smtClean="0">
                <a:latin typeface="Monotype Corsiva" pitchFamily="66" charset="0"/>
                <a:cs typeface="Times New Roman" pitchFamily="18" charset="0"/>
              </a:rPr>
            </a:br>
            <a:r>
              <a:rPr lang="ru-RU" sz="6000" dirty="0" smtClean="0">
                <a:latin typeface="Monotype Corsiva" pitchFamily="66" charset="0"/>
                <a:cs typeface="Times New Roman" pitchFamily="18" charset="0"/>
              </a:rPr>
              <a:t>От беды уносит ноги.</a:t>
            </a:r>
            <a:endParaRPr lang="ru-RU" sz="6000" dirty="0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131840" y="1700808"/>
            <a:ext cx="2952328" cy="432048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Зайцы бывают двух видов: беляк и русак. Линяют они два раза в год. Питаются травой, а зимой –корой осины, ивы, лиственницы.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Интересно, что из-за длинных задних ног в гору зайцу бегать легче, чем под гору – под гору он просто катится кубарем.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75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chemeClr val="tx1"/>
                </a:solidFill>
                <a:effectLst/>
                <a:latin typeface="Monotype Corsiva" pitchFamily="66" charset="0"/>
              </a:rPr>
              <a:t>ЗАЯЦ</a:t>
            </a:r>
            <a:endParaRPr lang="ru-RU" sz="6000" dirty="0">
              <a:solidFill>
                <a:schemeClr val="tx1"/>
              </a:solidFill>
              <a:effectLst/>
              <a:latin typeface="Monotype Corsiva" pitchFamily="66" charset="0"/>
            </a:endParaRPr>
          </a:p>
        </p:txBody>
      </p:sp>
      <p:pic>
        <p:nvPicPr>
          <p:cNvPr id="4" name="popup_img" descr="http://go4.imgsmail.ru/imgpreview?key=http%3A//funzoo.ru/uploads/posts/2009-08/1250444143%5Fnigel%5Fartingstall012.jpg&amp;mb=imgdb_preview_5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628800"/>
            <a:ext cx="2736304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opup_img" descr="http://go3.imgsmail.ru/imgpreview?key=http%3A//900igr.net/datas/o-zhivotnykh/V-lesu-2.files/0006-006-Zajats.jpg&amp;mb=imgdb_preview_108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3933056"/>
            <a:ext cx="2736304" cy="243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8" name="Picture 2" descr="http://im7-tub-ru.yandex.net/i?id=490755644-34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28184" y="1628800"/>
            <a:ext cx="2664296" cy="1944216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1268760"/>
            <a:ext cx="691276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dirty="0" smtClean="0">
                <a:latin typeface="Monotype Corsiva" pitchFamily="66" charset="0"/>
                <a:cs typeface="Times New Roman" pitchFamily="18" charset="0"/>
              </a:rPr>
              <a:t>Сердитый недотрога</a:t>
            </a:r>
            <a:br>
              <a:rPr lang="ru-RU" sz="6000" dirty="0" smtClean="0">
                <a:latin typeface="Monotype Corsiva" pitchFamily="66" charset="0"/>
                <a:cs typeface="Times New Roman" pitchFamily="18" charset="0"/>
              </a:rPr>
            </a:br>
            <a:r>
              <a:rPr lang="ru-RU" sz="6000" dirty="0" smtClean="0">
                <a:latin typeface="Monotype Corsiva" pitchFamily="66" charset="0"/>
                <a:cs typeface="Times New Roman" pitchFamily="18" charset="0"/>
              </a:rPr>
              <a:t>Живет в глуши лесной.</a:t>
            </a:r>
            <a:br>
              <a:rPr lang="ru-RU" sz="6000" dirty="0" smtClean="0">
                <a:latin typeface="Monotype Corsiva" pitchFamily="66" charset="0"/>
                <a:cs typeface="Times New Roman" pitchFamily="18" charset="0"/>
              </a:rPr>
            </a:br>
            <a:r>
              <a:rPr lang="ru-RU" sz="6000" dirty="0" smtClean="0">
                <a:latin typeface="Monotype Corsiva" pitchFamily="66" charset="0"/>
                <a:cs typeface="Times New Roman" pitchFamily="18" charset="0"/>
              </a:rPr>
              <a:t>Иголок очень много,</a:t>
            </a:r>
            <a:br>
              <a:rPr lang="ru-RU" sz="6000" dirty="0" smtClean="0">
                <a:latin typeface="Monotype Corsiva" pitchFamily="66" charset="0"/>
                <a:cs typeface="Times New Roman" pitchFamily="18" charset="0"/>
              </a:rPr>
            </a:br>
            <a:r>
              <a:rPr lang="ru-RU" sz="6000" dirty="0" smtClean="0">
                <a:latin typeface="Monotype Corsiva" pitchFamily="66" charset="0"/>
                <a:cs typeface="Times New Roman" pitchFamily="18" charset="0"/>
              </a:rPr>
              <a:t>А нитки ни одной.</a:t>
            </a:r>
            <a:endParaRPr lang="ru-RU" sz="6000" dirty="0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75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chemeClr val="tx1"/>
                </a:solidFill>
                <a:effectLst/>
                <a:latin typeface="Monotype Corsiva" pitchFamily="66" charset="0"/>
              </a:rPr>
              <a:t>ЕЖ</a:t>
            </a:r>
            <a:endParaRPr lang="ru-RU" sz="6000" dirty="0">
              <a:solidFill>
                <a:schemeClr val="tx1"/>
              </a:solidFill>
              <a:effectLst/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347864" y="1556792"/>
            <a:ext cx="309634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Обыкновенный ёж — это животное, активное в ночное время суток.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smtClean="0"/>
              <a:t>Не любит надолго уходить из своего дома. День ежи проводят в гнезде или других укрытиях. Гнёзда строят в кустах, ямах, пещерах, заброшенных норах грызунов или в корнях деревьев. Обыкновенный ёж — это всеядное </a:t>
            </a:r>
            <a:r>
              <a:rPr lang="ru-RU" dirty="0" err="1" smtClean="0"/>
              <a:t>животное.Основу</a:t>
            </a:r>
            <a:r>
              <a:rPr lang="ru-RU" dirty="0" smtClean="0"/>
              <a:t> его питания составляют взрослые насекомые, гусеницы, слизни, иногда дождевые черви.</a:t>
            </a:r>
            <a:endParaRPr lang="ru-RU" dirty="0"/>
          </a:p>
        </p:txBody>
      </p:sp>
      <p:pic>
        <p:nvPicPr>
          <p:cNvPr id="7170" name="Picture 2" descr="http://im2-tub-ru.yandex.net/i?id=217237103-64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4005064"/>
            <a:ext cx="2520280" cy="2364854"/>
          </a:xfrm>
          <a:prstGeom prst="rect">
            <a:avLst/>
          </a:prstGeom>
          <a:noFill/>
        </p:spPr>
      </p:pic>
      <p:pic>
        <p:nvPicPr>
          <p:cNvPr id="6146" name="Picture 2" descr="http://go3.imgsmail.ru/imgpreview?key=http%3A//malushata.ru/wp-content/uploads/2011/07/ezhik.jpg&amp;mb=imgdb_preview_8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700808"/>
            <a:ext cx="3096344" cy="3024336"/>
          </a:xfrm>
          <a:prstGeom prst="rect">
            <a:avLst/>
          </a:prstGeom>
          <a:noFill/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2915816" y="1628800"/>
            <a:ext cx="3528392" cy="4378491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  <a:solidFill>
            <a:schemeClr val="bg2">
              <a:lumMod val="75000"/>
            </a:schemeClr>
          </a:solidFill>
        </p:spPr>
        <p:txBody>
          <a:bodyPr>
            <a:noAutofit/>
          </a:bodyPr>
          <a:lstStyle/>
          <a:p>
            <a:r>
              <a:rPr lang="ru-RU" sz="4400" dirty="0" smtClean="0">
                <a:latin typeface="Monotype Corsiva" pitchFamily="66" charset="0"/>
              </a:rPr>
              <a:t>ЖИЛИЩЕ ДИКИХ ЖИВОТНЫХ</a:t>
            </a:r>
            <a:endParaRPr lang="ru-RU" sz="4400" dirty="0">
              <a:latin typeface="Monotype Corsiva" pitchFamily="66" charset="0"/>
            </a:endParaRPr>
          </a:p>
        </p:txBody>
      </p:sp>
      <p:pic>
        <p:nvPicPr>
          <p:cNvPr id="5" name="Содержимое 4" descr="http://im0-tub-ru.yandex.net/i?id=550035845-43-72&amp;n=21">
            <a:hlinkClick r:id="rId2" tgtFrame="&quot;_blank&quot;"/>
          </p:cNvPr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412776"/>
            <a:ext cx="2664296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4-tub-ru.yandex.net/i?id=242315920-50-72&amp;n=21">
            <a:hlinkClick r:id="rId4" tgtFrame="&quot;_blank&quot;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03848" y="2708920"/>
            <a:ext cx="2736304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одержимое 6" descr="http://im4-tub-ru.yandex.net/i?id=268949318-06-72&amp;n=21">
            <a:hlinkClick r:id="rId6" tgtFrame="&quot;_blank&quot;"/>
          </p:cNvPr>
          <p:cNvPicPr>
            <a:picLocks noGrp="1"/>
          </p:cNvPicPr>
          <p:nvPr>
            <p:ph sz="half" idx="2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56176" y="1412776"/>
            <a:ext cx="2592288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im0-tub-ru.yandex.net/i?id=66891208-33-72&amp;n=21">
            <a:hlinkClick r:id="rId8" tgtFrame="&quot;_blank&quot;"/>
          </p:cNvPr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1520" y="4221088"/>
            <a:ext cx="2664296" cy="2292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im4-tub-ru.yandex.net/i?id=54528424-13-72&amp;n=21">
            <a:hlinkClick r:id="rId10" tgtFrame="&quot;_blank&quot;"/>
          </p:cNvPr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156176" y="4221088"/>
            <a:ext cx="2664296" cy="2436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75000"/>
            </a:schemeClr>
          </a:solidFill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effectLst/>
                <a:latin typeface="Monotype Corsiva" pitchFamily="66" charset="0"/>
              </a:rPr>
              <a:t>СЛЕДЫ ДИКИХ ЖИВОТНЫХ</a:t>
            </a:r>
            <a:endParaRPr lang="ru-RU" dirty="0">
              <a:solidFill>
                <a:schemeClr val="tx1"/>
              </a:solidFill>
              <a:effectLst/>
              <a:latin typeface="Monotype Corsiva" pitchFamily="66" charset="0"/>
            </a:endParaRPr>
          </a:p>
        </p:txBody>
      </p:sp>
      <p:pic>
        <p:nvPicPr>
          <p:cNvPr id="4" name="Содержимое 3" descr="http://im0-tub-ru.yandex.net/i?id=313372720-62-72&amp;n=21">
            <a:hlinkClick r:id="rId2" tgtFrame="&quot;_blank&quot;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772816"/>
            <a:ext cx="3240360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im6-tub-ru.yandex.net/i?id=419429919-29-72&amp;n=21">
            <a:hlinkClick r:id="rId4" tgtFrame="&quot;_blank&quot;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80112" y="1844824"/>
            <a:ext cx="3024336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im6-tub-ru.yandex.net/i?id=268868140-38-72&amp;n=21">
            <a:hlinkClick r:id="rId6" tgtFrame="&quot;_blank&quot;"/>
          </p:cNvPr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03848" y="4509120"/>
            <a:ext cx="3024336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619672" y="3982998"/>
            <a:ext cx="15121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След лося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864915" y="4149080"/>
            <a:ext cx="14141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След рыси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580112" y="3982999"/>
            <a:ext cx="31683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След зайца, волка, лисы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75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effectLst/>
                <a:latin typeface="Monotype Corsiva" pitchFamily="66" charset="0"/>
                <a:cs typeface="Times New Roman" pitchFamily="18" charset="0"/>
              </a:rPr>
              <a:t>Птицы </a:t>
            </a:r>
            <a:r>
              <a:rPr lang="ru-RU" sz="6000" dirty="0" err="1" smtClean="0">
                <a:effectLst/>
                <a:latin typeface="Monotype Corsiva" pitchFamily="66" charset="0"/>
                <a:cs typeface="Times New Roman" pitchFamily="18" charset="0"/>
              </a:rPr>
              <a:t>Югры</a:t>
            </a:r>
            <a:endParaRPr lang="ru-RU" sz="6000" dirty="0"/>
          </a:p>
        </p:txBody>
      </p:sp>
      <p:pic>
        <p:nvPicPr>
          <p:cNvPr id="4" name="popup_img" descr="http://go1.imgsmail.ru/imgpreview?key=http%3A//krai.myschool44.edu.ru/pics/zhivotnyj%5Fmir/gluhar.png&amp;mb=imgdb_preview_108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628800"/>
            <a:ext cx="3024336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 rot="10800000" flipV="1">
            <a:off x="1259632" y="3613666"/>
            <a:ext cx="20162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Глухарь </a:t>
            </a:r>
            <a:endParaRPr lang="ru-RU" dirty="0"/>
          </a:p>
        </p:txBody>
      </p:sp>
      <p:pic>
        <p:nvPicPr>
          <p:cNvPr id="6" name="Рисунок 5" descr="http://go2.imgsmail.ru/imgpreview?key=http%3A//ohota-v-sibiri.ru/uploads/posts/1294737330%5Fkosach.jpg&amp;mb=imgdb_preview_60&amp;w=200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1628800"/>
            <a:ext cx="2808312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 rot="10800000" flipV="1">
            <a:off x="6084168" y="3573016"/>
            <a:ext cx="20162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Тетерев</a:t>
            </a:r>
            <a:endParaRPr lang="ru-RU" dirty="0"/>
          </a:p>
        </p:txBody>
      </p:sp>
      <p:pic>
        <p:nvPicPr>
          <p:cNvPr id="8" name="Рисунок 7" descr="http://go1.imgsmail.ru/imgpreview?key=http%3A//bahtizin12.tmweb.ru/wp-content/uploads/2011/12/Belaj-kuropatka.jpg&amp;mb=imgdb_preview_102">
            <a:hlinkClick r:id="rId5"/>
          </p:cNvPr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5576" y="4221088"/>
            <a:ext cx="3168352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755576" y="3861048"/>
            <a:ext cx="29523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Куропатка белая 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 rot="10800000" flipH="1" flipV="1">
            <a:off x="6732241" y="3595917"/>
            <a:ext cx="9361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Рябчик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ирина\Downloads\imgpreview (1)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92080" y="4293096"/>
            <a:ext cx="2736304" cy="2232248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getImageCA83OOCV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628800"/>
            <a:ext cx="4104456" cy="3888432"/>
          </a:xfrm>
        </p:spPr>
      </p:pic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4860032" y="1484784"/>
            <a:ext cx="3822576" cy="4824536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endParaRPr lang="ru-RU" i="1" dirty="0" smtClean="0"/>
          </a:p>
          <a:p>
            <a:pPr>
              <a:buNone/>
            </a:pP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Вы все прекрасны, спору нет,</a:t>
            </a:r>
          </a:p>
          <a:p>
            <a:pPr>
              <a:buNone/>
            </a:pP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Но выслушайте мой ответ:</a:t>
            </a:r>
          </a:p>
          <a:p>
            <a:pPr>
              <a:buNone/>
            </a:pP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Рассыпались рубиновые бусы </a:t>
            </a:r>
          </a:p>
          <a:p>
            <a:pPr>
              <a:buNone/>
            </a:pP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На кочках северных болот, </a:t>
            </a:r>
          </a:p>
          <a:p>
            <a:pPr>
              <a:buNone/>
            </a:pP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И кто хоть раз на вкус их</a:t>
            </a:r>
          </a:p>
          <a:p>
            <a:pPr>
              <a:buNone/>
            </a:pP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Пробовал</a:t>
            </a:r>
          </a:p>
          <a:p>
            <a:pPr>
              <a:buNone/>
            </a:pP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Теперь уж мимо не пройдёт. </a:t>
            </a:r>
          </a:p>
          <a:p>
            <a:pPr>
              <a:buNone/>
            </a:pP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Меня морозы не пугают, </a:t>
            </a:r>
          </a:p>
          <a:p>
            <a:pPr>
              <a:buNone/>
            </a:pP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Я – …., терпкий дар земли. </a:t>
            </a:r>
          </a:p>
          <a:p>
            <a:pPr>
              <a:buNone/>
            </a:pP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Тянусь ползучим стеблем я по</a:t>
            </a:r>
          </a:p>
          <a:p>
            <a:pPr>
              <a:buNone/>
            </a:pP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кочкам, </a:t>
            </a:r>
          </a:p>
          <a:p>
            <a:pPr>
              <a:buNone/>
            </a:pP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Чтоб укрепить здоровье вы смогли. </a:t>
            </a:r>
          </a:p>
          <a:p>
            <a:pPr>
              <a:buNone/>
            </a:pP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А лимонной кислоте благодаря,</a:t>
            </a:r>
          </a:p>
          <a:p>
            <a:pPr>
              <a:buNone/>
            </a:pP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Долго сохраняюсь в холоде, друзья. </a:t>
            </a:r>
            <a:endParaRPr lang="ru-RU" sz="62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75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chemeClr val="tx1"/>
                </a:solidFill>
                <a:effectLst/>
                <a:latin typeface="Monotype Corsiva" pitchFamily="66" charset="0"/>
              </a:rPr>
              <a:t>Клюква</a:t>
            </a:r>
            <a:r>
              <a:rPr lang="ru-RU" sz="6000" dirty="0" smtClean="0">
                <a:effectLst/>
                <a:latin typeface="Monotype Corsiva" pitchFamily="66" charset="0"/>
              </a:rPr>
              <a:t> </a:t>
            </a:r>
            <a:endParaRPr lang="ru-RU" sz="6000" i="1" dirty="0" smtClean="0">
              <a:effectLst/>
              <a:latin typeface="Monotype Corsiva" pitchFamily="66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8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3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Я, красавица – …..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Обойди весь белый свет,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 полезней и целебней ягоды,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Конечно, нет.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Ароматные компоты,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Конфеты, соки, пироги,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Кисели, сироп, варенье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Без сомненья ели вы.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из листьев, что за диво!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Чай душистый завари,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и выглядит красиво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полезен от хвори. (черника).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792088"/>
          </a:xfrm>
          <a:solidFill>
            <a:schemeClr val="bg2">
              <a:lumMod val="75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ru-RU" sz="6700" dirty="0" smtClean="0">
                <a:solidFill>
                  <a:schemeClr val="tx1"/>
                </a:solidFill>
                <a:effectLst/>
                <a:latin typeface="Monotype Corsiva" pitchFamily="66" charset="0"/>
              </a:rPr>
              <a:t>Черника </a:t>
            </a:r>
            <a:r>
              <a:rPr lang="ru-RU" sz="6700" i="1" dirty="0" smtClean="0">
                <a:solidFill>
                  <a:schemeClr val="tx1"/>
                </a:solidFill>
                <a:effectLst/>
                <a:latin typeface="Monotype Corsiva" pitchFamily="66" charset="0"/>
              </a:rPr>
              <a:t/>
            </a:r>
            <a:br>
              <a:rPr lang="ru-RU" sz="6700" i="1" dirty="0" smtClean="0">
                <a:solidFill>
                  <a:schemeClr val="tx1"/>
                </a:solidFill>
                <a:effectLst/>
                <a:latin typeface="Monotype Corsiva" pitchFamily="66" charset="0"/>
              </a:rPr>
            </a:br>
            <a:endParaRPr lang="ru-RU" sz="6700" dirty="0">
              <a:solidFill>
                <a:schemeClr val="tx1"/>
              </a:solidFill>
              <a:effectLst/>
              <a:latin typeface="Monotype Corsiva" pitchFamily="66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457200" y="1484784"/>
            <a:ext cx="4038600" cy="4248471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3078" name="Picture 6" descr="http://go4.imgsmail.ru/imgpreview?key=http%3A//otpuskekx.ru/sites/otpuskekx.ru/files/ar%5Fa8758d852253f1a53b16f0ca35a36146.jpg&amp;mb=imgdb_preview_3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84784"/>
            <a:ext cx="4032448" cy="4248472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dirty="0" smtClean="0"/>
              <a:t>   </a:t>
            </a:r>
            <a:endParaRPr lang="ru-RU" i="1" dirty="0" smtClean="0"/>
          </a:p>
          <a:p>
            <a:pPr>
              <a:buNone/>
            </a:pPr>
            <a:r>
              <a:rPr lang="ru-RU" dirty="0" smtClean="0"/>
              <a:t>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отгадайте-ка загадку: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Красным я сперва нальюсь,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потом оденусь в золото,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солнцу улыбнусь,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Я– ягода-хамелеон,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Мной вся усыпана дорожка,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Вы, конечно, догадались,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зовут меня …. (Морошка)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75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chemeClr val="tx1"/>
                </a:solidFill>
                <a:effectLst/>
                <a:latin typeface="Monotype Corsiva" pitchFamily="66" charset="0"/>
              </a:rPr>
              <a:t>Морошка </a:t>
            </a:r>
            <a:endParaRPr lang="ru-RU" sz="6000" i="1" dirty="0" smtClean="0">
              <a:solidFill>
                <a:schemeClr val="tx1"/>
              </a:solidFill>
              <a:effectLst/>
              <a:latin typeface="Monotype Corsiva" pitchFamily="66" charset="0"/>
            </a:endParaRPr>
          </a:p>
        </p:txBody>
      </p:sp>
      <p:pic>
        <p:nvPicPr>
          <p:cNvPr id="5" name="popup_img" descr="http://go4.imgsmail.ru/imgpreview?key=http%3A//www.aquafishing.net/UserFiles/image/article/2011-08-18/325.jpg&amp;mb=imgdb_preview_6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772816"/>
            <a:ext cx="4032448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Это мощные деревья высотой 25 – 50 м с раскидистой кроной. Листья – иголки. На удлиненных побегах иглы сидят по одной, на укороченных собраны в пучки по 30 – 40 штук. Шишки крупные, длиной 5 – 11 см. Это одни из самых древних деревьев на Земле. (Кедры)</a:t>
            </a:r>
            <a:endParaRPr lang="ru-RU" sz="32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Рекордсмены Югорского леса: </a:t>
            </a:r>
          </a:p>
          <a:p>
            <a:pPr lvl="0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Самое высокое дерево нашего края – кедр. Он живет до 856 лет. </a:t>
            </a: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75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chemeClr val="tx1"/>
                </a:solidFill>
                <a:effectLst/>
                <a:latin typeface="Monotype Corsiva" pitchFamily="66" charset="0"/>
              </a:rPr>
              <a:t>Кедр</a:t>
            </a:r>
            <a:r>
              <a:rPr lang="ru-RU" sz="6000" dirty="0" smtClean="0">
                <a:effectLst/>
                <a:latin typeface="Monotype Corsiva" pitchFamily="66" charset="0"/>
              </a:rPr>
              <a:t> </a:t>
            </a:r>
            <a:endParaRPr lang="ru-RU" sz="6000" i="1" dirty="0" smtClean="0">
              <a:effectLst/>
              <a:latin typeface="Monotype Corsiva" pitchFamily="66" charset="0"/>
            </a:endParaRPr>
          </a:p>
        </p:txBody>
      </p:sp>
      <p:pic>
        <p:nvPicPr>
          <p:cNvPr id="5" name="Содержимое 4" descr="http://go4.imgsmail.ru/imgpreview?key=http%3A//900igr.net/datai/biologija/Lesnoj-kompleks/0002-006-Tipy-lesov-Rossii.jpg&amp;mb=imgdb_preview_108">
            <a:hlinkClick r:id="rId2"/>
          </p:cNvPr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4869161"/>
            <a:ext cx="2376264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6" name="Picture 2" descr="http://im6-tub-ru.yandex.net/i?id=579533612-57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16216" y="4891219"/>
            <a:ext cx="2304256" cy="1622715"/>
          </a:xfrm>
          <a:prstGeom prst="rect">
            <a:avLst/>
          </a:prstGeom>
          <a:noFill/>
        </p:spPr>
      </p:pic>
      <p:pic>
        <p:nvPicPr>
          <p:cNvPr id="26628" name="Picture 4" descr="http://turizm.primkray.ru/modules/gallery/uploads/2001_04_29_lisaya/00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64088" y="1497807"/>
            <a:ext cx="3384376" cy="33405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75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chemeClr val="tx1"/>
                </a:solidFill>
                <a:effectLst/>
                <a:latin typeface="Monotype Corsiva" pitchFamily="66" charset="0"/>
              </a:rPr>
              <a:t>Грибы</a:t>
            </a:r>
            <a:endParaRPr lang="ru-RU" sz="6000" dirty="0"/>
          </a:p>
        </p:txBody>
      </p:sp>
      <p:pic>
        <p:nvPicPr>
          <p:cNvPr id="4" name="Содержимое 3" descr="Подберёзовики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556792"/>
            <a:ext cx="2530376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opup_img" descr="http://go3.imgsmail.ru/imgpreview?key=http%3A//yaroslavovna.ru/albums/userpics/10002/thumb%5F127%5F2792.JPG&amp;mb=imgdb_preview_68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2492896"/>
            <a:ext cx="2592288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opup_img" descr="http://go2.imgsmail.ru/imgpreview?key=http%3A//naturephoto.ru/Images/T-12-03-web.jpg&amp;mb=imgdb_preview_10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1556792"/>
            <a:ext cx="2736304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opup_img" descr="http://go2.imgsmail.ru/imgpreview?key=http%3A//muromzevo.ru/gribs/osinovik.jpg&amp;mb=imgdb_preview_39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4509120"/>
            <a:ext cx="2520280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opup_img" descr="http://go3.imgsmail.ru/imgpreview?key=http%3A//muromzevo.ru/gribs/beliy.jpg&amp;mb=imgdb_preview_39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56176" y="4437112"/>
            <a:ext cx="2736304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323528" y="3933056"/>
            <a:ext cx="85689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Подберезовик                                                                                                              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732240" y="3861048"/>
            <a:ext cx="20162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Маслята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Боровик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39553" y="4221088"/>
            <a:ext cx="48152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Подосиновик 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910601" y="5085184"/>
            <a:ext cx="13227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Белый гриб</a:t>
            </a:r>
            <a:endParaRPr lang="ru-RU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611560" y="920170"/>
            <a:ext cx="792088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Берегите, ребята, природу, -И цветы, и деревья, и луг,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И животных, и почву, и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воду,Ведь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 природа – надежный наш друг.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«Природа наша первозданна.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Ты береги её!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Заботу проявляй, и все, что нам дает природа,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Преумножай и сохраняй».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980729"/>
            <a:ext cx="45720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4400" dirty="0" smtClean="0">
              <a:latin typeface="Monotype Corsiva" pitchFamily="66" charset="0"/>
            </a:endParaRPr>
          </a:p>
          <a:p>
            <a:endParaRPr lang="ru-RU" sz="4400" dirty="0" smtClean="0">
              <a:latin typeface="Monotype Corsiva" pitchFamily="66" charset="0"/>
            </a:endParaRPr>
          </a:p>
          <a:p>
            <a:endParaRPr lang="ru-RU" sz="4400" dirty="0" smtClean="0">
              <a:latin typeface="Monotype Corsiva" pitchFamily="66" charset="0"/>
            </a:endParaRPr>
          </a:p>
          <a:p>
            <a:r>
              <a:rPr lang="ru-RU" sz="4400" dirty="0" smtClean="0">
                <a:latin typeface="Monotype Corsiva" pitchFamily="66" charset="0"/>
              </a:rPr>
              <a:t/>
            </a:r>
            <a:br>
              <a:rPr lang="ru-RU" sz="4400" dirty="0" smtClean="0">
                <a:latin typeface="Monotype Corsiva" pitchFamily="66" charset="0"/>
              </a:rPr>
            </a:br>
            <a:endParaRPr lang="ru-RU" sz="4400" dirty="0"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2492896"/>
            <a:ext cx="74168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200" dirty="0" smtClean="0">
                <a:latin typeface="Monotype Corsiva" pitchFamily="66" charset="0"/>
              </a:rPr>
              <a:t>Спасибо за внимание</a:t>
            </a:r>
            <a:endParaRPr lang="ru-RU" sz="72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75000"/>
            </a:schemeClr>
          </a:solidFill>
        </p:spPr>
        <p:txBody>
          <a:bodyPr>
            <a:normAutofit/>
          </a:bodyPr>
          <a:lstStyle/>
          <a:p>
            <a:pPr lvl="0" algn="ctr">
              <a:defRPr/>
            </a:pPr>
            <a:r>
              <a:rPr lang="ru-RU" sz="6000" dirty="0" smtClean="0">
                <a:solidFill>
                  <a:schemeClr val="tx1"/>
                </a:solidFill>
                <a:effectLst/>
                <a:latin typeface="Monotype Corsiva" pitchFamily="66" charset="0"/>
              </a:rPr>
              <a:t>Народ ханты</a:t>
            </a:r>
            <a:endParaRPr lang="ru-RU" sz="6000" dirty="0">
              <a:solidFill>
                <a:schemeClr val="tx1"/>
              </a:solidFill>
              <a:effectLst/>
            </a:endParaRPr>
          </a:p>
        </p:txBody>
      </p:sp>
      <p:pic>
        <p:nvPicPr>
          <p:cNvPr id="4" name="Picture 2" descr="orn1118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556792"/>
            <a:ext cx="2736304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203848" y="1700808"/>
            <a:ext cx="3312368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Ханты – один из древних народов Западной Сибири.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Основной пищей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хантам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служат рыба и мясо. Рыбу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ели сырой (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свежепойманную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мороженую), вареной и жарено-сушеной или вяленой.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Из дикорастущих потребляли главным образом ягоды, собирали и неко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торые растения.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 descr="orn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221088"/>
            <a:ext cx="2736304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 descr="orn6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4208" y="1556792"/>
            <a:ext cx="2448272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orn111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44208" y="4365104"/>
            <a:ext cx="2448272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188640"/>
            <a:ext cx="8147248" cy="864096"/>
          </a:xfrm>
          <a:solidFill>
            <a:schemeClr val="bg2">
              <a:lumMod val="75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effectLst/>
                <a:latin typeface="Monotype Corsiva" pitchFamily="66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effectLst/>
                <a:latin typeface="Monotype Corsiva" pitchFamily="66" charset="0"/>
              </a:rPr>
            </a:br>
            <a:r>
              <a:rPr lang="ru-RU" sz="2000" dirty="0" smtClean="0">
                <a:solidFill>
                  <a:schemeClr val="tx1"/>
                </a:solidFill>
                <a:effectLst/>
                <a:latin typeface="Monotype Corsiva" pitchFamily="66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effectLst/>
                <a:latin typeface="Monotype Corsiva" pitchFamily="66" charset="0"/>
              </a:rPr>
            </a:br>
            <a:r>
              <a:rPr lang="ru-RU" sz="2800" dirty="0" smtClean="0">
                <a:solidFill>
                  <a:schemeClr val="tx1"/>
                </a:solidFill>
                <a:effectLst/>
                <a:latin typeface="Monotype Corsiva" pitchFamily="66" charset="0"/>
              </a:rPr>
              <a:t>ТРАДИЦИОННАЯ ОДЕЖДА ХАНТОВ И МАНСИ</a:t>
            </a:r>
            <a:r>
              <a:rPr lang="ru-RU" sz="2800" dirty="0" smtClean="0">
                <a:latin typeface="Monotype Corsiva" pitchFamily="66" charset="0"/>
              </a:rPr>
              <a:t/>
            </a:r>
            <a:br>
              <a:rPr lang="ru-RU" sz="2800" dirty="0" smtClean="0">
                <a:latin typeface="Monotype Corsiva" pitchFamily="66" charset="0"/>
              </a:rPr>
            </a:br>
            <a:endParaRPr lang="ru-RU" sz="2800" dirty="0">
              <a:latin typeface="Monotype Corsiva" pitchFamily="66" charset="0"/>
            </a:endParaRPr>
          </a:p>
        </p:txBody>
      </p:sp>
      <p:pic>
        <p:nvPicPr>
          <p:cNvPr id="4" name="Picture 2" descr="orn49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1945" y="1361078"/>
            <a:ext cx="2581863" cy="2932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 descr="orn7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1484784"/>
            <a:ext cx="2448272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 descr="orn6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832" y="1916832"/>
            <a:ext cx="2880320" cy="2183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 descr="orn4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47664" y="4509120"/>
            <a:ext cx="2664296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orn4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32040" y="4509120"/>
            <a:ext cx="2381250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764704"/>
            <a:ext cx="705678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dirty="0" smtClean="0">
                <a:latin typeface="Monotype Corsiva" pitchFamily="66" charset="0"/>
                <a:cs typeface="Times New Roman" pitchFamily="18" charset="0"/>
              </a:rPr>
              <a:t>Он в берлоге спит зимой</a:t>
            </a:r>
            <a:br>
              <a:rPr lang="ru-RU" sz="6000" dirty="0" smtClean="0">
                <a:latin typeface="Monotype Corsiva" pitchFamily="66" charset="0"/>
                <a:cs typeface="Times New Roman" pitchFamily="18" charset="0"/>
              </a:rPr>
            </a:br>
            <a:r>
              <a:rPr lang="ru-RU" sz="6000" dirty="0" smtClean="0">
                <a:latin typeface="Monotype Corsiva" pitchFamily="66" charset="0"/>
                <a:cs typeface="Times New Roman" pitchFamily="18" charset="0"/>
              </a:rPr>
              <a:t>Под большущею сосной.</a:t>
            </a:r>
            <a:br>
              <a:rPr lang="ru-RU" sz="6000" dirty="0" smtClean="0">
                <a:latin typeface="Monotype Corsiva" pitchFamily="66" charset="0"/>
                <a:cs typeface="Times New Roman" pitchFamily="18" charset="0"/>
              </a:rPr>
            </a:br>
            <a:r>
              <a:rPr lang="ru-RU" sz="6000" dirty="0" smtClean="0">
                <a:latin typeface="Monotype Corsiva" pitchFamily="66" charset="0"/>
                <a:cs typeface="Times New Roman" pitchFamily="18" charset="0"/>
              </a:rPr>
              <a:t>А когда придет весна,</a:t>
            </a:r>
            <a:br>
              <a:rPr lang="ru-RU" sz="6000" dirty="0" smtClean="0">
                <a:latin typeface="Monotype Corsiva" pitchFamily="66" charset="0"/>
                <a:cs typeface="Times New Roman" pitchFamily="18" charset="0"/>
              </a:rPr>
            </a:br>
            <a:r>
              <a:rPr lang="ru-RU" sz="6000" dirty="0" smtClean="0">
                <a:latin typeface="Monotype Corsiva" pitchFamily="66" charset="0"/>
                <a:cs typeface="Times New Roman" pitchFamily="18" charset="0"/>
              </a:rPr>
              <a:t>Просыпается от сна.</a:t>
            </a:r>
            <a:endParaRPr lang="ru-RU" sz="6000" dirty="0">
              <a:latin typeface="Monotype Corsiva" pitchFamily="66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etjonyshi-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228184" y="4221088"/>
            <a:ext cx="2592288" cy="207280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75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chemeClr val="tx1"/>
                </a:solidFill>
                <a:effectLst/>
                <a:latin typeface="Monotype Corsiva" pitchFamily="66" charset="0"/>
              </a:rPr>
              <a:t>МЕДВЕДЬ</a:t>
            </a:r>
            <a:endParaRPr lang="ru-RU" sz="6000" dirty="0">
              <a:solidFill>
                <a:schemeClr val="tx1"/>
              </a:solidFill>
              <a:effectLst/>
              <a:latin typeface="Monotype Corsiva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03848" y="1484784"/>
            <a:ext cx="2952328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Бурый медведь – хищник. Это большой и очень сильный зверь. На зиму забираются в берлогу.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Медведи очень быстро бегают, могут ходить и стоять на задних лапах. Очень любят купаться, умеют ловить рыбу во время нереста.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20482" name="Picture 2" descr="http://im8-tub-ru.yandex.net/i?id=571681113-19-72&amp;n=2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1700808"/>
            <a:ext cx="2664297" cy="2016224"/>
          </a:xfrm>
          <a:prstGeom prst="rect">
            <a:avLst/>
          </a:prstGeom>
          <a:noFill/>
        </p:spPr>
      </p:pic>
      <p:pic>
        <p:nvPicPr>
          <p:cNvPr id="20484" name="Picture 4" descr="http://im4-tub-ru.yandex.net/i?id=342059778-11-72&amp;n=21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512" y="2420888"/>
            <a:ext cx="2952328" cy="2592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268760"/>
            <a:ext cx="856895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dirty="0" smtClean="0">
                <a:latin typeface="Monotype Corsiva" pitchFamily="66" charset="0"/>
                <a:cs typeface="Times New Roman" pitchFamily="18" charset="0"/>
              </a:rPr>
              <a:t>За деревьями, кустами</a:t>
            </a:r>
            <a:br>
              <a:rPr lang="ru-RU" sz="6000" dirty="0" smtClean="0">
                <a:latin typeface="Monotype Corsiva" pitchFamily="66" charset="0"/>
                <a:cs typeface="Times New Roman" pitchFamily="18" charset="0"/>
              </a:rPr>
            </a:br>
            <a:r>
              <a:rPr lang="ru-RU" sz="6000" dirty="0" smtClean="0">
                <a:latin typeface="Monotype Corsiva" pitchFamily="66" charset="0"/>
                <a:cs typeface="Times New Roman" pitchFamily="18" charset="0"/>
              </a:rPr>
              <a:t>Промелькнуло, будто пламя.</a:t>
            </a:r>
            <a:br>
              <a:rPr lang="ru-RU" sz="6000" dirty="0" smtClean="0">
                <a:latin typeface="Monotype Corsiva" pitchFamily="66" charset="0"/>
                <a:cs typeface="Times New Roman" pitchFamily="18" charset="0"/>
              </a:rPr>
            </a:br>
            <a:r>
              <a:rPr lang="ru-RU" sz="6000" dirty="0" smtClean="0">
                <a:latin typeface="Monotype Corsiva" pitchFamily="66" charset="0"/>
                <a:cs typeface="Times New Roman" pitchFamily="18" charset="0"/>
              </a:rPr>
              <a:t>Промелькнуло, пробежало,</a:t>
            </a:r>
            <a:br>
              <a:rPr lang="ru-RU" sz="6000" dirty="0" smtClean="0">
                <a:latin typeface="Monotype Corsiva" pitchFamily="66" charset="0"/>
                <a:cs typeface="Times New Roman" pitchFamily="18" charset="0"/>
              </a:rPr>
            </a:br>
            <a:r>
              <a:rPr lang="ru-RU" sz="6000" dirty="0" smtClean="0">
                <a:latin typeface="Monotype Corsiva" pitchFamily="66" charset="0"/>
                <a:cs typeface="Times New Roman" pitchFamily="18" charset="0"/>
              </a:rPr>
              <a:t>Нет ни дыма, ни пожара.</a:t>
            </a:r>
            <a:endParaRPr lang="ru-RU" sz="6000" dirty="0">
              <a:latin typeface="Monotype Corsiva" pitchFamily="66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419872" y="1772816"/>
            <a:ext cx="2592288" cy="489654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Лиса – хищник.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Обоняние и тонкий слух помогают ей добывать еду. Особенно зимой. Она ловит грызунов – мышкует.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Лисица не любит глубокого, рыхлого снега, пользуется звериными тропами, придерживаясь озер, открытых мест.</a:t>
            </a:r>
          </a:p>
          <a:p>
            <a:pPr>
              <a:buNone/>
            </a:pPr>
            <a:endParaRPr lang="ru-RU" sz="13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75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chemeClr val="tx1"/>
                </a:solidFill>
                <a:effectLst/>
                <a:latin typeface="Monotype Corsiva" pitchFamily="66" charset="0"/>
              </a:rPr>
              <a:t>Лиса</a:t>
            </a:r>
            <a:endParaRPr lang="ru-RU" sz="6000" dirty="0">
              <a:solidFill>
                <a:schemeClr val="tx1"/>
              </a:solidFill>
              <a:effectLst/>
              <a:latin typeface="Monotype Corsiva" pitchFamily="66" charset="0"/>
            </a:endParaRPr>
          </a:p>
        </p:txBody>
      </p:sp>
      <p:pic>
        <p:nvPicPr>
          <p:cNvPr id="4" name="Picture 2" descr="http://im5-tub-ru.yandex.net/i?id=566326460-17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069232"/>
            <a:ext cx="3456384" cy="3087960"/>
          </a:xfrm>
          <a:prstGeom prst="rect">
            <a:avLst/>
          </a:prstGeom>
          <a:noFill/>
        </p:spPr>
      </p:pic>
      <p:pic>
        <p:nvPicPr>
          <p:cNvPr id="6" name="Picture 4" descr="http://im4-tub-ru.yandex.net/i?id=362105118-53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4168" y="4221088"/>
            <a:ext cx="2783954" cy="21488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438</TotalTime>
  <Words>754</Words>
  <Application>Microsoft Office PowerPoint</Application>
  <PresentationFormat>Экран (4:3)</PresentationFormat>
  <Paragraphs>93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Открытая</vt:lpstr>
      <vt:lpstr>Мой край – моя ЮГРА</vt:lpstr>
      <vt:lpstr>Природа Югры</vt:lpstr>
      <vt:lpstr>Кедр </vt:lpstr>
      <vt:lpstr>Народ ханты</vt:lpstr>
      <vt:lpstr>  ТРАДИЦИОННАЯ ОДЕЖДА ХАНТОВ И МАНСИ </vt:lpstr>
      <vt:lpstr>Слайд 6</vt:lpstr>
      <vt:lpstr>МЕДВЕДЬ</vt:lpstr>
      <vt:lpstr>Слайд 8</vt:lpstr>
      <vt:lpstr>Лиса</vt:lpstr>
      <vt:lpstr>Слайд 10</vt:lpstr>
      <vt:lpstr>Рысь</vt:lpstr>
      <vt:lpstr>Слайд 12</vt:lpstr>
      <vt:lpstr>ОЛЕНЬ</vt:lpstr>
      <vt:lpstr>Слайд 14</vt:lpstr>
      <vt:lpstr>ЛОСЬ</vt:lpstr>
      <vt:lpstr>Слайд 16</vt:lpstr>
      <vt:lpstr>ВОЛК</vt:lpstr>
      <vt:lpstr>Слайд 18</vt:lpstr>
      <vt:lpstr>БЕЛКА</vt:lpstr>
      <vt:lpstr>Слайд 20</vt:lpstr>
      <vt:lpstr>ЗАЯЦ</vt:lpstr>
      <vt:lpstr>Слайд 22</vt:lpstr>
      <vt:lpstr>ЕЖ</vt:lpstr>
      <vt:lpstr>ЖИЛИЩЕ ДИКИХ ЖИВОТНЫХ</vt:lpstr>
      <vt:lpstr>СЛЕДЫ ДИКИХ ЖИВОТНЫХ</vt:lpstr>
      <vt:lpstr>Птицы Югры</vt:lpstr>
      <vt:lpstr>Клюква </vt:lpstr>
      <vt:lpstr>  Черника  </vt:lpstr>
      <vt:lpstr>Морошка </vt:lpstr>
      <vt:lpstr>Грибы</vt:lpstr>
      <vt:lpstr>Слайд 31</vt:lpstr>
      <vt:lpstr>Слайд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Мой край -ЮГРА</dc:title>
  <dc:creator>ирина</dc:creator>
  <cp:lastModifiedBy>ирина</cp:lastModifiedBy>
  <cp:revision>53</cp:revision>
  <dcterms:created xsi:type="dcterms:W3CDTF">2012-12-01T19:23:33Z</dcterms:created>
  <dcterms:modified xsi:type="dcterms:W3CDTF">2012-12-03T18:25:37Z</dcterms:modified>
</cp:coreProperties>
</file>