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8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4847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6568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109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489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2698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4281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7531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128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250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3804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457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3191379-DBA6-441B-B28C-CCB341536C98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5CF189EC-039C-4309-B003-313DD50D0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467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93;&#1080;&#1084;&#1080;&#1103;\&#1093;&#1080;&#1084;&#1080;&#1103;-10(1)\&#1085;&#1077;&#1087;&#1088;&#1077;&#1076;&#1077;&#1083;&#1100;&#1085;&#1099;&#1077;%20&#1059;&#1042;\&#1072;&#1083;&#1082;&#1080;&#1085;&#1099;\&#1075;&#1086;&#1088;&#1077;&#1085;&#1080;&#1077;%20&#1072;&#1094;&#1077;&#1090;&#1080;&#1083;&#1077;&#1085;&#1072;.wm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93;&#1080;&#1084;&#1080;&#1103;\&#1093;&#1080;&#1084;&#1080;&#1103;-10(1)\&#1085;&#1077;&#1087;&#1088;&#1077;&#1076;&#1077;&#1083;&#1100;&#1085;&#1099;&#1077;%20&#1059;&#1042;\&#1072;&#1083;&#1082;&#1080;&#1085;&#1099;\&#1042;&#1079;&#1072;&#1080;&#1084;&#1086;&#1076;&#1077;&#1081;&#1089;&#1090;&#1074;&#1080;&#1077;%20&#1072;&#1094;&#1077;&#1090;&#1080;&#1083;&#1077;&#1085;&#1072;%20&#1089;%20&#1093;&#1083;&#1086;&#1088;&#1086;&#1084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93;&#1080;&#1084;&#1080;&#1103;\&#1093;&#1080;&#1084;&#1080;&#1103;-10(1)\&#1085;&#1077;&#1087;&#1088;&#1077;&#1076;&#1077;&#1083;&#1100;&#1085;&#1099;&#1077;%20&#1059;&#1042;\&#1072;&#1083;&#1082;&#1080;&#1085;&#1099;\&#1042;&#1079;&#1072;&#1080;&#1084;&#1086;&#1076;&#1077;&#1081;&#1089;&#1090;&#1074;&#1080;&#1077;%20&#1072;&#1094;&#1077;&#1090;&#1080;&#1083;&#1077;&#1085;&#1072;%20&#1089;%20&#1073;&#1088;&#1086;&#1084;&#1085;&#1086;&#1081;%20&#1074;&#1086;&#1076;&#1086;&#1081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3;&#1080;&#1084;&#1080;&#1103;\&#1093;&#1080;&#1084;&#1080;&#1103;-10(1)\&#1085;&#1077;&#1087;&#1088;&#1077;&#1076;&#1077;&#1083;&#1100;&#1085;&#1099;&#1077;%20&#1059;&#1042;\&#1072;&#1083;&#1082;&#1080;&#1085;&#1099;\&#1042;&#1079;&#1072;&#1080;&#1084;&#1086;&#1076;&#1077;&#1081;&#1089;&#1090;&#1074;&#1080;&#1077;%20&#1072;&#1094;&#1077;&#1090;&#1080;&#1083;&#1077;&#1085;&#1072;%20&#1089;%20&#1088;&#1072;&#1089;&#1090;&#1074;&#1086;&#1088;&#1086;&#1084;%20&#1087;&#1077;&#1088;&#1084;&#1072;&#1085;&#1075;&#1072;&#1085;&#1072;&#1090;&#1072;%20&#1082;&#1072;&#1083;&#1080;&#1103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3;&#1080;&#1084;&#1080;&#1103;\&#1093;&#1080;&#1084;&#1080;&#1103;-10(1)\&#1085;&#1077;&#1087;&#1088;&#1077;&#1076;&#1077;&#1083;&#1100;&#1085;&#1099;&#1077;%20&#1059;&#1042;\&#1072;&#1083;&#1082;&#1080;&#1085;&#1099;\&#1040;&#1083;&#1082;&#1080;&#1085;&#1099;%20(&#1088;&#1077;&#1072;&#1082;&#1094;&#1080;&#1103;%20&#1072;&#1094;&#1077;&#1090;&#1080;&#1083;&#1077;&#1085;&#1072;%20&#1089;%20&#1072;&#1084;&#1084;&#1080;&#1072;&#1095;&#1085;&#1099;&#1084;%20&#1088;&#1072;&#1089;&#1090;&#1074;&#1086;&#1088;&#1086;&#1084;%20&#1086;&#1082;&#1089;&#1080;&#1076;&#1072;%20&#1089;&#1077;&#1088;&#1077;&#1073;&#1088;&#1072;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833B08-5025-446F-B895-BDC91DD41F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Ацетилен (</a:t>
            </a:r>
            <a:r>
              <a:rPr lang="ru-RU" dirty="0" err="1"/>
              <a:t>этин</a:t>
            </a:r>
            <a:r>
              <a:rPr lang="ru-RU" dirty="0"/>
              <a:t>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B0DF1CD-EC53-46B8-ACD0-6A883A5C30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134" y="4994031"/>
            <a:ext cx="7891272" cy="1069848"/>
          </a:xfrm>
        </p:spPr>
        <p:txBody>
          <a:bodyPr>
            <a:noAutofit/>
          </a:bodyPr>
          <a:lstStyle/>
          <a:p>
            <a:r>
              <a:rPr lang="en-US" sz="5400" dirty="0"/>
              <a:t>C</a:t>
            </a:r>
            <a:r>
              <a:rPr lang="en-US" sz="5400" baseline="-25000" dirty="0"/>
              <a:t>2</a:t>
            </a:r>
            <a:r>
              <a:rPr lang="en-US" sz="5400" dirty="0"/>
              <a:t>H</a:t>
            </a:r>
            <a:r>
              <a:rPr lang="en-US" sz="5400" baseline="-25000" dirty="0"/>
              <a:t>2</a:t>
            </a:r>
            <a:r>
              <a:rPr lang="en-US" sz="5400" dirty="0"/>
              <a:t>                   CH </a:t>
            </a:r>
            <a:r>
              <a:rPr lang="en-US" sz="5400" dirty="0">
                <a:ea typeface="Cambria" panose="02040503050406030204" pitchFamily="18" charset="0"/>
              </a:rPr>
              <a:t>≡ CH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215596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E0630B-3394-44F0-AFE6-4E62C1407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Алк</a:t>
            </a:r>
            <a:r>
              <a: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</a:t>
            </a:r>
            <a:r>
              <a:rPr lang="ru-RU" dirty="0"/>
              <a:t>ы (ацетиленовые углеводороды)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36BD0C0-5EBE-4F95-BF69-20A97BCC1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44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4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44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2n-2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dirty="0"/>
              <a:t>CH </a:t>
            </a:r>
            <a:r>
              <a:rPr lang="en-US" sz="3600" dirty="0">
                <a:ea typeface="Cambria" panose="02040503050406030204" pitchFamily="18" charset="0"/>
              </a:rPr>
              <a:t>≡ C – CH</a:t>
            </a:r>
            <a:r>
              <a:rPr lang="en-US" sz="3600" baseline="-25000" dirty="0">
                <a:ea typeface="Cambria" panose="02040503050406030204" pitchFamily="18" charset="0"/>
              </a:rPr>
              <a:t>3</a:t>
            </a:r>
            <a:r>
              <a:rPr lang="en-US" sz="3600" dirty="0">
                <a:ea typeface="Cambria" panose="02040503050406030204" pitchFamily="18" charset="0"/>
              </a:rPr>
              <a:t>           C</a:t>
            </a:r>
            <a:r>
              <a:rPr lang="en-US" sz="3600" baseline="-25000" dirty="0">
                <a:ea typeface="Cambria" panose="02040503050406030204" pitchFamily="18" charset="0"/>
              </a:rPr>
              <a:t>3</a:t>
            </a:r>
            <a:r>
              <a:rPr lang="en-US" sz="3600" dirty="0">
                <a:ea typeface="Cambria" panose="02040503050406030204" pitchFamily="18" charset="0"/>
              </a:rPr>
              <a:t>H</a:t>
            </a:r>
            <a:r>
              <a:rPr lang="en-US" sz="3600" baseline="-25000" dirty="0">
                <a:ea typeface="Cambria" panose="02040503050406030204" pitchFamily="18" charset="0"/>
              </a:rPr>
              <a:t>4</a:t>
            </a:r>
            <a:r>
              <a:rPr lang="en-US" sz="3600" dirty="0">
                <a:ea typeface="Cambria" panose="02040503050406030204" pitchFamily="18" charset="0"/>
              </a:rPr>
              <a:t>                     </a:t>
            </a:r>
            <a:r>
              <a:rPr lang="ru-RU" sz="3600" dirty="0" err="1">
                <a:ea typeface="Cambria" panose="02040503050406030204" pitchFamily="18" charset="0"/>
              </a:rPr>
              <a:t>пропин</a:t>
            </a:r>
            <a:endParaRPr lang="ru-RU" sz="3600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3600" dirty="0"/>
              <a:t>CH </a:t>
            </a:r>
            <a:r>
              <a:rPr lang="en-US" sz="3600" dirty="0">
                <a:ea typeface="Cambria" panose="02040503050406030204" pitchFamily="18" charset="0"/>
              </a:rPr>
              <a:t>≡ C – CH</a:t>
            </a:r>
            <a:r>
              <a:rPr lang="en-US" sz="3600" baseline="-25000" dirty="0">
                <a:ea typeface="Cambria" panose="02040503050406030204" pitchFamily="18" charset="0"/>
              </a:rPr>
              <a:t>2</a:t>
            </a:r>
            <a:r>
              <a:rPr lang="en-US" sz="3600" dirty="0">
                <a:ea typeface="Cambria" panose="02040503050406030204" pitchFamily="18" charset="0"/>
              </a:rPr>
              <a:t> – CH</a:t>
            </a:r>
            <a:r>
              <a:rPr lang="en-US" sz="3600" baseline="-25000" dirty="0">
                <a:ea typeface="Cambria" panose="02040503050406030204" pitchFamily="18" charset="0"/>
              </a:rPr>
              <a:t>3</a:t>
            </a:r>
            <a:r>
              <a:rPr lang="en-US" sz="3600" dirty="0">
                <a:ea typeface="Cambria" panose="02040503050406030204" pitchFamily="18" charset="0"/>
              </a:rPr>
              <a:t>       C</a:t>
            </a:r>
            <a:r>
              <a:rPr lang="en-US" sz="3600" baseline="-25000" dirty="0">
                <a:ea typeface="Cambria" panose="02040503050406030204" pitchFamily="18" charset="0"/>
              </a:rPr>
              <a:t>4</a:t>
            </a:r>
            <a:r>
              <a:rPr lang="en-US" sz="3600" dirty="0">
                <a:ea typeface="Cambria" panose="02040503050406030204" pitchFamily="18" charset="0"/>
              </a:rPr>
              <a:t>H</a:t>
            </a:r>
            <a:r>
              <a:rPr lang="en-US" sz="3600" baseline="-25000" dirty="0">
                <a:ea typeface="Cambria" panose="02040503050406030204" pitchFamily="18" charset="0"/>
              </a:rPr>
              <a:t>6</a:t>
            </a:r>
            <a:r>
              <a:rPr lang="en-US" sz="3600" dirty="0">
                <a:ea typeface="Cambria" panose="02040503050406030204" pitchFamily="18" charset="0"/>
              </a:rPr>
              <a:t>              </a:t>
            </a:r>
            <a:r>
              <a:rPr lang="ru-RU" sz="3600" dirty="0">
                <a:ea typeface="Cambria" panose="02040503050406030204" pitchFamily="18" charset="0"/>
              </a:rPr>
              <a:t>бутин-1</a:t>
            </a:r>
          </a:p>
          <a:p>
            <a:pPr marL="0" indent="0">
              <a:buNone/>
            </a:pPr>
            <a:r>
              <a:rPr lang="ru-RU" sz="3600" dirty="0">
                <a:ea typeface="Cambria" panose="02040503050406030204" pitchFamily="18" charset="0"/>
              </a:rPr>
              <a:t>СН</a:t>
            </a:r>
            <a:r>
              <a:rPr lang="ru-RU" sz="3600" baseline="-25000" dirty="0">
                <a:ea typeface="Cambria" panose="02040503050406030204" pitchFamily="18" charset="0"/>
              </a:rPr>
              <a:t>3</a:t>
            </a:r>
            <a:r>
              <a:rPr lang="ru-RU" sz="3600" dirty="0">
                <a:ea typeface="Cambria" panose="02040503050406030204" pitchFamily="18" charset="0"/>
              </a:rPr>
              <a:t> – С ≡ С – СН</a:t>
            </a:r>
            <a:r>
              <a:rPr lang="ru-RU" sz="3600" baseline="-25000" dirty="0">
                <a:ea typeface="Cambria" panose="02040503050406030204" pitchFamily="18" charset="0"/>
              </a:rPr>
              <a:t>3</a:t>
            </a:r>
            <a:r>
              <a:rPr lang="ru-RU" sz="3600" dirty="0">
                <a:ea typeface="Cambria" panose="02040503050406030204" pitchFamily="18" charset="0"/>
              </a:rPr>
              <a:t>                                         </a:t>
            </a:r>
            <a:r>
              <a:rPr lang="ru-RU" sz="3600" dirty="0" err="1">
                <a:ea typeface="Cambria" panose="02040503050406030204" pitchFamily="18" charset="0"/>
              </a:rPr>
              <a:t>бутин</a:t>
            </a:r>
            <a:r>
              <a:rPr lang="ru-RU" sz="3600" dirty="0">
                <a:ea typeface="Cambria" panose="02040503050406030204" pitchFamily="18" charset="0"/>
              </a:rPr>
              <a:t> -2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01378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8168DF-B8A3-413C-9197-892537990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изомерии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18A7A5-32E2-4AC9-844C-C25E31CC9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Углеродного скелета (</a:t>
            </a:r>
            <a:r>
              <a:rPr lang="en-US" sz="3600" dirty="0">
                <a:latin typeface="Rockwell" panose="02060603020205020403" pitchFamily="18" charset="0"/>
              </a:rPr>
              <a:t>n ≥ 5)</a:t>
            </a:r>
          </a:p>
          <a:p>
            <a:r>
              <a:rPr lang="ru-RU" sz="3600" dirty="0"/>
              <a:t>Положения кратной связи </a:t>
            </a:r>
            <a:r>
              <a:rPr lang="en-US" sz="3600" dirty="0">
                <a:latin typeface="Rockwell" panose="02060603020205020403" pitchFamily="18" charset="0"/>
              </a:rPr>
              <a:t>(n ≥ 4)</a:t>
            </a:r>
          </a:p>
          <a:p>
            <a:r>
              <a:rPr lang="ru-RU" sz="3600" dirty="0"/>
              <a:t>Межклассовая изомерия </a:t>
            </a:r>
            <a:r>
              <a:rPr lang="en-US" sz="3600" dirty="0">
                <a:latin typeface="Rockwell" panose="02060603020205020403" pitchFamily="18" charset="0"/>
              </a:rPr>
              <a:t>(n  ≥ 3)</a:t>
            </a:r>
            <a:endParaRPr lang="ru-RU" sz="3600" dirty="0"/>
          </a:p>
          <a:p>
            <a:endParaRPr lang="ru-RU" sz="3600" dirty="0"/>
          </a:p>
          <a:p>
            <a:pPr marL="0" indent="0">
              <a:buNone/>
            </a:pPr>
            <a:r>
              <a:rPr lang="ru-RU" sz="3600" dirty="0"/>
              <a:t>Составить формулы изомеров состава С</a:t>
            </a:r>
            <a:r>
              <a:rPr lang="ru-RU" sz="3600" baseline="-25000" dirty="0"/>
              <a:t>5</a:t>
            </a:r>
            <a:r>
              <a:rPr lang="ru-RU" sz="3600" dirty="0"/>
              <a:t>Н</a:t>
            </a:r>
            <a:r>
              <a:rPr lang="ru-RU" sz="3600" baseline="-25000" dirty="0"/>
              <a:t>8</a:t>
            </a:r>
          </a:p>
        </p:txBody>
      </p:sp>
    </p:spTree>
    <p:extLst>
      <p:ext uri="{BB962C8B-B14F-4D97-AF65-F5344CB8AC3E}">
        <p14:creationId xmlns="" xmlns:p14="http://schemas.microsoft.com/office/powerpoint/2010/main" val="141111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9433D6-BC6E-4ED9-9221-BB0F82333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Получение: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BD3DAFF-F127-464B-B5C0-D123E49AC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603513"/>
            <a:ext cx="10058400" cy="4568687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4000" dirty="0"/>
              <a:t>Карбидный способ </a:t>
            </a:r>
          </a:p>
          <a:p>
            <a:pPr marL="0" indent="0">
              <a:buNone/>
            </a:pPr>
            <a:r>
              <a:rPr lang="en-US" sz="4000" dirty="0"/>
              <a:t>       </a:t>
            </a:r>
            <a:r>
              <a:rPr lang="en-US" sz="4000" dirty="0" err="1"/>
              <a:t>CaO</a:t>
            </a:r>
            <a:r>
              <a:rPr lang="en-US" sz="4000" dirty="0"/>
              <a:t> + 3C </a:t>
            </a:r>
            <a:r>
              <a:rPr lang="en-US" sz="4000" dirty="0">
                <a:cs typeface="Calibri" panose="020F0502020204030204" pitchFamily="34" charset="0"/>
              </a:rPr>
              <a:t>→ CaC</a:t>
            </a:r>
            <a:r>
              <a:rPr lang="en-US" sz="4000" baseline="-25000" dirty="0">
                <a:cs typeface="Calibri" panose="020F0502020204030204" pitchFamily="34" charset="0"/>
              </a:rPr>
              <a:t>2</a:t>
            </a:r>
            <a:r>
              <a:rPr lang="en-US" sz="4000" dirty="0">
                <a:cs typeface="Calibri" panose="020F0502020204030204" pitchFamily="34" charset="0"/>
              </a:rPr>
              <a:t> + </a:t>
            </a:r>
            <a:r>
              <a:rPr lang="en-US" sz="4000" dirty="0" smtClean="0">
                <a:cs typeface="Calibri" panose="020F0502020204030204" pitchFamily="34" charset="0"/>
              </a:rPr>
              <a:t>CO</a:t>
            </a:r>
            <a:endParaRPr lang="ru-RU" sz="4000" dirty="0" smtClean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4000" dirty="0" smtClean="0">
                <a:cs typeface="Calibri" panose="020F0502020204030204" pitchFamily="34" charset="0"/>
              </a:rPr>
              <a:t>      </a:t>
            </a:r>
            <a:r>
              <a:rPr lang="en-US" sz="4000" dirty="0" smtClean="0">
                <a:cs typeface="Calibri" panose="020F0502020204030204" pitchFamily="34" charset="0"/>
              </a:rPr>
              <a:t>CaC</a:t>
            </a:r>
            <a:r>
              <a:rPr lang="en-US" sz="4000" baseline="-25000" dirty="0" smtClean="0">
                <a:cs typeface="Calibri" panose="020F0502020204030204" pitchFamily="34" charset="0"/>
              </a:rPr>
              <a:t>2</a:t>
            </a:r>
            <a:r>
              <a:rPr lang="en-US" sz="4000" dirty="0" smtClean="0">
                <a:cs typeface="Calibri" panose="020F0502020204030204" pitchFamily="34" charset="0"/>
              </a:rPr>
              <a:t> + 2H</a:t>
            </a:r>
            <a:r>
              <a:rPr lang="en-US" sz="4000" baseline="-25000" dirty="0" smtClean="0">
                <a:cs typeface="Calibri" panose="020F0502020204030204" pitchFamily="34" charset="0"/>
              </a:rPr>
              <a:t>2</a:t>
            </a:r>
            <a:r>
              <a:rPr lang="en-US" sz="4000" dirty="0" smtClean="0">
                <a:cs typeface="Calibri" panose="020F0502020204030204" pitchFamily="34" charset="0"/>
              </a:rPr>
              <a:t>O → Ca(OH)</a:t>
            </a:r>
            <a:r>
              <a:rPr lang="en-US" sz="4000" baseline="-25000" dirty="0" smtClean="0">
                <a:cs typeface="Calibri" panose="020F0502020204030204" pitchFamily="34" charset="0"/>
              </a:rPr>
              <a:t>2</a:t>
            </a:r>
            <a:r>
              <a:rPr lang="en-US" sz="4000" dirty="0" smtClean="0">
                <a:cs typeface="Calibri" panose="020F0502020204030204" pitchFamily="34" charset="0"/>
              </a:rPr>
              <a:t> + C</a:t>
            </a:r>
            <a:r>
              <a:rPr lang="en-US" sz="4000" baseline="-25000" dirty="0" smtClean="0">
                <a:cs typeface="Calibri" panose="020F0502020204030204" pitchFamily="34" charset="0"/>
              </a:rPr>
              <a:t>2</a:t>
            </a:r>
            <a:r>
              <a:rPr lang="en-US" sz="4000" dirty="0" smtClean="0">
                <a:cs typeface="Calibri" panose="020F0502020204030204" pitchFamily="34" charset="0"/>
              </a:rPr>
              <a:t>H</a:t>
            </a:r>
            <a:r>
              <a:rPr lang="en-US" sz="4000" baseline="-25000" dirty="0" smtClean="0">
                <a:cs typeface="Calibri" panose="020F0502020204030204" pitchFamily="34" charset="0"/>
              </a:rPr>
              <a:t>2</a:t>
            </a:r>
            <a:r>
              <a:rPr lang="en-US" sz="4000" dirty="0" smtClean="0">
                <a:cs typeface="Calibri" panose="020F0502020204030204" pitchFamily="34" charset="0"/>
              </a:rPr>
              <a:t>↑</a:t>
            </a:r>
            <a:endParaRPr lang="en-US" sz="4000" dirty="0"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ru-RU" sz="4000" dirty="0"/>
              <a:t>Пиролиз метана</a:t>
            </a:r>
          </a:p>
          <a:p>
            <a:pPr marL="0" indent="0">
              <a:buNone/>
            </a:pPr>
            <a:r>
              <a:rPr lang="ru-RU" sz="4000" dirty="0"/>
              <a:t>        </a:t>
            </a:r>
            <a:r>
              <a:rPr lang="en-US" sz="4000" dirty="0"/>
              <a:t>2CH</a:t>
            </a:r>
            <a:r>
              <a:rPr lang="en-US" sz="4000" baseline="-25000" dirty="0"/>
              <a:t>4 </a:t>
            </a:r>
            <a:r>
              <a:rPr lang="en-US" sz="4000" dirty="0">
                <a:cs typeface="Calibri" panose="020F0502020204030204" pitchFamily="34" charset="0"/>
              </a:rPr>
              <a:t>→</a:t>
            </a:r>
            <a:r>
              <a:rPr lang="ru-RU" sz="4000" dirty="0"/>
              <a:t> </a:t>
            </a:r>
            <a:r>
              <a:rPr lang="en-US" sz="4000" dirty="0"/>
              <a:t> C</a:t>
            </a:r>
            <a:r>
              <a:rPr lang="en-US" sz="4000" baseline="-25000" dirty="0"/>
              <a:t>2</a:t>
            </a:r>
            <a:r>
              <a:rPr lang="en-US" sz="4000" dirty="0"/>
              <a:t>H</a:t>
            </a:r>
            <a:r>
              <a:rPr lang="en-US" sz="4000" baseline="-25000" dirty="0"/>
              <a:t>2</a:t>
            </a:r>
            <a:r>
              <a:rPr lang="en-US" sz="4000" dirty="0"/>
              <a:t> + 3H</a:t>
            </a:r>
            <a:r>
              <a:rPr lang="en-US" sz="4000" baseline="-25000" dirty="0"/>
              <a:t>2</a:t>
            </a:r>
            <a:endParaRPr lang="ru-RU" sz="4000" baseline="-25000" dirty="0"/>
          </a:p>
          <a:p>
            <a:pPr marL="742950" indent="-742950">
              <a:buFont typeface="+mj-lt"/>
              <a:buAutoNum type="arabicPeriod" startAt="3"/>
            </a:pPr>
            <a:r>
              <a:rPr lang="ru-RU" sz="4000" dirty="0"/>
              <a:t>Из </a:t>
            </a:r>
            <a:r>
              <a:rPr lang="ru-RU" sz="4000" dirty="0" err="1"/>
              <a:t>дигалогенпроизводных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CH</a:t>
            </a:r>
            <a:r>
              <a:rPr lang="en-US" sz="4000" baseline="-25000" dirty="0"/>
              <a:t>2</a:t>
            </a:r>
            <a:r>
              <a:rPr lang="en-US" sz="4000" dirty="0"/>
              <a:t>Cl–CH</a:t>
            </a:r>
            <a:r>
              <a:rPr lang="en-US" sz="4000" baseline="-25000" dirty="0"/>
              <a:t>2</a:t>
            </a:r>
            <a:r>
              <a:rPr lang="en-US" sz="4000" dirty="0"/>
              <a:t>Cl+2KOH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sz="4000" dirty="0">
                <a:cs typeface="Calibri" panose="020F0502020204030204" pitchFamily="34" charset="0"/>
              </a:rPr>
              <a:t>CH</a:t>
            </a:r>
            <a:r>
              <a:rPr lang="en-US" sz="4000">
                <a:ea typeface="Cambria" panose="02040503050406030204" pitchFamily="18" charset="0"/>
                <a:cs typeface="Calibri" panose="020F0502020204030204" pitchFamily="34" charset="0"/>
              </a:rPr>
              <a:t>≡</a:t>
            </a:r>
            <a:r>
              <a:rPr lang="en-US" sz="4000" smtClean="0">
                <a:ea typeface="Cambria" panose="02040503050406030204" pitchFamily="18" charset="0"/>
                <a:cs typeface="Calibri" panose="020F0502020204030204" pitchFamily="34" charset="0"/>
              </a:rPr>
              <a:t>CH+2KCl+2H</a:t>
            </a:r>
            <a:r>
              <a:rPr lang="en-US" sz="4000" baseline="-25000" smtClean="0">
                <a:ea typeface="Cambria" panose="02040503050406030204" pitchFamily="18" charset="0"/>
                <a:cs typeface="Calibri" panose="020F0502020204030204" pitchFamily="34" charset="0"/>
              </a:rPr>
              <a:t>2</a:t>
            </a:r>
            <a:r>
              <a:rPr lang="en-US" sz="4000" smtClean="0">
                <a:ea typeface="Cambria" panose="02040503050406030204" pitchFamily="18" charset="0"/>
                <a:cs typeface="Calibri" panose="020F0502020204030204" pitchFamily="34" charset="0"/>
              </a:rPr>
              <a:t>O</a:t>
            </a:r>
            <a:endParaRPr lang="en-US" sz="4000" dirty="0"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000" dirty="0">
                <a:ea typeface="Cambria" panose="02040503050406030204" pitchFamily="18" charset="0"/>
                <a:cs typeface="Calibri" panose="020F0502020204030204" pitchFamily="34" charset="0"/>
              </a:rPr>
              <a:t>                          </a:t>
            </a:r>
            <a:r>
              <a:rPr lang="ru-RU" sz="4000" dirty="0">
                <a:ea typeface="Cambria" panose="02040503050406030204" pitchFamily="18" charset="0"/>
                <a:cs typeface="Calibri" panose="020F0502020204030204" pitchFamily="34" charset="0"/>
              </a:rPr>
              <a:t>(</a:t>
            </a:r>
            <a:r>
              <a:rPr lang="ru-RU" sz="4000" dirty="0" err="1">
                <a:ea typeface="Cambria" panose="02040503050406030204" pitchFamily="18" charset="0"/>
                <a:cs typeface="Calibri" panose="020F0502020204030204" pitchFamily="34" charset="0"/>
              </a:rPr>
              <a:t>спирт.раствор</a:t>
            </a:r>
            <a:r>
              <a:rPr lang="ru-RU" sz="4000" dirty="0">
                <a:ea typeface="Cambria" panose="02040503050406030204" pitchFamily="18" charset="0"/>
                <a:cs typeface="Calibri" panose="020F0502020204030204" pitchFamily="34" charset="0"/>
              </a:rPr>
              <a:t>)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04434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2B1808-1F86-40F9-AC22-5F3A2B6D8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строения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3EF8C25-8ADF-45A1-89CE-847C0430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274" y="2322576"/>
            <a:ext cx="5808030" cy="4050792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/>
              <a:t>Тип гибридизации атома углерода</a:t>
            </a:r>
          </a:p>
          <a:p>
            <a:r>
              <a:rPr lang="ru-RU" sz="3600" dirty="0"/>
              <a:t>Валентный угол (α)</a:t>
            </a:r>
          </a:p>
          <a:p>
            <a:r>
              <a:rPr lang="ru-RU" sz="3600" dirty="0"/>
              <a:t>Длина тройной связи (</a:t>
            </a:r>
            <a:r>
              <a:rPr lang="el-GR" sz="3600" dirty="0"/>
              <a:t>λ</a:t>
            </a:r>
            <a:r>
              <a:rPr lang="ru-RU" sz="3600" dirty="0"/>
              <a:t>)</a:t>
            </a:r>
          </a:p>
          <a:p>
            <a:r>
              <a:rPr lang="ru-RU" sz="3600" dirty="0"/>
              <a:t>Способы перекрывания электронных облаков</a:t>
            </a:r>
          </a:p>
          <a:p>
            <a:r>
              <a:rPr lang="ru-RU" sz="3600" dirty="0"/>
              <a:t>Расположение атомов в молекуле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CCB98EF-4C34-4A77-BBCD-A7690CC1D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110" y="2788140"/>
            <a:ext cx="3743268" cy="27129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3076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8BD122-CC6F-448B-9304-C9DF9D685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4922"/>
            <a:ext cx="10058400" cy="920098"/>
          </a:xfrm>
        </p:spPr>
        <p:txBody>
          <a:bodyPr/>
          <a:lstStyle/>
          <a:p>
            <a:r>
              <a:rPr lang="ru-RU" dirty="0"/>
              <a:t>Химические свойства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8DF2F9D-A8DE-447E-B378-01CCC0BE622A}"/>
              </a:ext>
            </a:extLst>
          </p:cNvPr>
          <p:cNvSpPr txBox="1"/>
          <p:nvPr/>
        </p:nvSpPr>
        <p:spPr>
          <a:xfrm>
            <a:off x="9528313" y="1696278"/>
            <a:ext cx="21435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Горение </a:t>
            </a:r>
          </a:p>
          <a:p>
            <a:r>
              <a:rPr lang="ru-RU" sz="3200" dirty="0"/>
              <a:t>ацетилена</a:t>
            </a:r>
          </a:p>
        </p:txBody>
      </p:sp>
      <p:pic>
        <p:nvPicPr>
          <p:cNvPr id="6" name="горение ацетилен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1104" y="1179576"/>
            <a:ext cx="7266432" cy="54498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915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B19458F-A5BC-40B9-A36B-BDE123FAF358}"/>
              </a:ext>
            </a:extLst>
          </p:cNvPr>
          <p:cNvSpPr txBox="1"/>
          <p:nvPr/>
        </p:nvSpPr>
        <p:spPr>
          <a:xfrm>
            <a:off x="9819861" y="1258957"/>
            <a:ext cx="197522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Реакция </a:t>
            </a:r>
          </a:p>
          <a:p>
            <a:r>
              <a:rPr lang="ru-RU" sz="2800" dirty="0"/>
              <a:t>ацетилена </a:t>
            </a:r>
          </a:p>
          <a:p>
            <a:r>
              <a:rPr lang="ru-RU" sz="2800" dirty="0"/>
              <a:t>с хлором</a:t>
            </a:r>
          </a:p>
        </p:txBody>
      </p:sp>
      <p:pic>
        <p:nvPicPr>
          <p:cNvPr id="6" name="Взаимодействие ацетилена с хлором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178054"/>
            <a:ext cx="8924544" cy="6693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794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A229FC3-CA9B-4929-B28A-88AE56818004}"/>
              </a:ext>
            </a:extLst>
          </p:cNvPr>
          <p:cNvSpPr txBox="1"/>
          <p:nvPr/>
        </p:nvSpPr>
        <p:spPr>
          <a:xfrm>
            <a:off x="9806609" y="1616765"/>
            <a:ext cx="203453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Окисление </a:t>
            </a:r>
          </a:p>
          <a:p>
            <a:r>
              <a:rPr lang="ru-RU" sz="2800" dirty="0"/>
              <a:t>бромной </a:t>
            </a:r>
          </a:p>
          <a:p>
            <a:r>
              <a:rPr lang="ru-RU" sz="2800" dirty="0"/>
              <a:t>водой</a:t>
            </a:r>
          </a:p>
        </p:txBody>
      </p:sp>
      <p:pic>
        <p:nvPicPr>
          <p:cNvPr id="7" name="Взаимодействие ацетилена с бромной водо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7264" y="0"/>
            <a:ext cx="9051155" cy="66227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61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B0FECC7-F655-4209-BDFF-2C8829B9C2FD}"/>
              </a:ext>
            </a:extLst>
          </p:cNvPr>
          <p:cNvSpPr txBox="1"/>
          <p:nvPr/>
        </p:nvSpPr>
        <p:spPr>
          <a:xfrm>
            <a:off x="9236765" y="1431235"/>
            <a:ext cx="255101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Реакция </a:t>
            </a:r>
          </a:p>
          <a:p>
            <a:r>
              <a:rPr lang="ru-RU" sz="2800" dirty="0"/>
              <a:t>ацетилена </a:t>
            </a:r>
          </a:p>
          <a:p>
            <a:r>
              <a:rPr lang="ru-RU" sz="2800" dirty="0"/>
              <a:t>с раствором </a:t>
            </a:r>
          </a:p>
          <a:p>
            <a:r>
              <a:rPr lang="ru-RU" sz="2800" dirty="0"/>
              <a:t>перманганата </a:t>
            </a:r>
          </a:p>
          <a:p>
            <a:r>
              <a:rPr lang="ru-RU" sz="2800" dirty="0"/>
              <a:t>калия</a:t>
            </a:r>
          </a:p>
        </p:txBody>
      </p:sp>
      <p:pic>
        <p:nvPicPr>
          <p:cNvPr id="6" name="Взаимодействие ацетилена с раствором перманганата кали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2880" y="155448"/>
            <a:ext cx="8680704" cy="65105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753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78BFE9-5277-44A8-AC4E-EB33A4475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Реакции присоединения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AA5362D-1142-41C8-BD90-B3891C2E6E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dirty="0"/>
              <a:t>Гидрирование </a:t>
            </a:r>
          </a:p>
          <a:p>
            <a:pPr marL="0" indent="0">
              <a:buNone/>
            </a:pPr>
            <a:r>
              <a:rPr lang="ru-RU" sz="3200" dirty="0"/>
              <a:t>        С</a:t>
            </a:r>
            <a:r>
              <a:rPr lang="ru-RU" sz="3200" baseline="-25000" dirty="0"/>
              <a:t>2</a:t>
            </a:r>
            <a:r>
              <a:rPr lang="ru-RU" sz="3200" dirty="0"/>
              <a:t>Н</a:t>
            </a:r>
            <a:r>
              <a:rPr lang="ru-RU" sz="3200" baseline="-25000" dirty="0"/>
              <a:t>2</a:t>
            </a:r>
            <a:r>
              <a:rPr lang="ru-RU" sz="3200" dirty="0"/>
              <a:t> + Н</a:t>
            </a:r>
            <a:r>
              <a:rPr lang="ru-RU" sz="3200" baseline="-25000" dirty="0"/>
              <a:t>2</a:t>
            </a:r>
          </a:p>
          <a:p>
            <a:pPr marL="0" indent="0">
              <a:buNone/>
            </a:pPr>
            <a:r>
              <a:rPr lang="ru-RU" sz="3200" dirty="0"/>
              <a:t>        С</a:t>
            </a:r>
            <a:r>
              <a:rPr lang="ru-RU" sz="3200" baseline="-25000" dirty="0"/>
              <a:t>2</a:t>
            </a:r>
            <a:r>
              <a:rPr lang="ru-RU" sz="3200" dirty="0"/>
              <a:t>Н</a:t>
            </a:r>
            <a:r>
              <a:rPr lang="ru-RU" sz="3200" baseline="-25000" dirty="0"/>
              <a:t>2</a:t>
            </a:r>
            <a:r>
              <a:rPr lang="ru-RU" sz="3200" dirty="0"/>
              <a:t> + 2Н</a:t>
            </a:r>
            <a:r>
              <a:rPr lang="ru-RU" sz="3200" baseline="-25000" dirty="0"/>
              <a:t>2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ru-RU" sz="3200" dirty="0"/>
              <a:t>Гидрохлорирование </a:t>
            </a:r>
          </a:p>
          <a:p>
            <a:pPr marL="0" indent="0">
              <a:buNone/>
            </a:pPr>
            <a:r>
              <a:rPr lang="ru-RU" sz="3200" dirty="0"/>
              <a:t>         С</a:t>
            </a:r>
            <a:r>
              <a:rPr lang="ru-RU" sz="3200" baseline="-25000" dirty="0"/>
              <a:t>2</a:t>
            </a:r>
            <a:r>
              <a:rPr lang="ru-RU" sz="3200" dirty="0"/>
              <a:t>Н</a:t>
            </a:r>
            <a:r>
              <a:rPr lang="ru-RU" sz="3200" baseline="-25000" dirty="0"/>
              <a:t>2</a:t>
            </a:r>
            <a:r>
              <a:rPr lang="ru-RU" sz="3200" dirty="0"/>
              <a:t> + </a:t>
            </a:r>
            <a:r>
              <a:rPr lang="en-US" sz="3200" dirty="0">
                <a:latin typeface="Rockwell" panose="02060603020205020403" pitchFamily="18" charset="0"/>
              </a:rPr>
              <a:t>HCl</a:t>
            </a:r>
          </a:p>
          <a:p>
            <a:pPr marL="0" indent="0">
              <a:buNone/>
            </a:pPr>
            <a:r>
              <a:rPr lang="en-US" sz="3200" dirty="0">
                <a:latin typeface="Rockwell" panose="02060603020205020403" pitchFamily="18" charset="0"/>
              </a:rPr>
              <a:t>        </a:t>
            </a:r>
            <a:r>
              <a:rPr lang="en-US" sz="3200" dirty="0"/>
              <a:t>C</a:t>
            </a:r>
            <a:r>
              <a:rPr lang="en-US" sz="3200" baseline="-25000" dirty="0"/>
              <a:t>2</a:t>
            </a:r>
            <a:r>
              <a:rPr lang="en-US" sz="3200" dirty="0"/>
              <a:t>H</a:t>
            </a:r>
            <a:r>
              <a:rPr lang="en-US" sz="3200" baseline="-25000" dirty="0"/>
              <a:t>2</a:t>
            </a:r>
            <a:r>
              <a:rPr lang="en-US" sz="3200" dirty="0"/>
              <a:t> + 2HCl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ru-RU" sz="3200" dirty="0"/>
              <a:t>Гидратация (реакция </a:t>
            </a:r>
            <a:r>
              <a:rPr lang="ru-RU" sz="3200" dirty="0" err="1"/>
              <a:t>Кучерова</a:t>
            </a:r>
            <a:r>
              <a:rPr lang="ru-RU" sz="3200" dirty="0"/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77233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Алкины (реакция ацетилена с аммиачным раствором оксида серебра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267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194</TotalTime>
  <Words>176</Words>
  <Application>Microsoft Office PowerPoint</Application>
  <PresentationFormat>Произвольный</PresentationFormat>
  <Paragraphs>51</Paragraphs>
  <Slides>11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Дерево</vt:lpstr>
      <vt:lpstr>Ацетилен (этин)</vt:lpstr>
      <vt:lpstr>Получение: </vt:lpstr>
      <vt:lpstr>Особенности строения</vt:lpstr>
      <vt:lpstr>Химические свойства</vt:lpstr>
      <vt:lpstr>Слайд 5</vt:lpstr>
      <vt:lpstr>Слайд 6</vt:lpstr>
      <vt:lpstr>Слайд 7</vt:lpstr>
      <vt:lpstr>Реакции присоединения</vt:lpstr>
      <vt:lpstr>Слайд 9</vt:lpstr>
      <vt:lpstr>Алкины (ацетиленовые углеводороды)</vt:lpstr>
      <vt:lpstr>Виды изомерии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Ацетилен (этин)</dc:title>
  <dc:creator>Lenovo 2022</dc:creator>
  <cp:lastModifiedBy>user1</cp:lastModifiedBy>
  <cp:revision>5</cp:revision>
  <dcterms:created xsi:type="dcterms:W3CDTF">2022-12-16T14:15:31Z</dcterms:created>
  <dcterms:modified xsi:type="dcterms:W3CDTF">2022-12-17T10:10:51Z</dcterms:modified>
</cp:coreProperties>
</file>