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  <p:sldId id="263" r:id="rId9"/>
    <p:sldId id="264" r:id="rId10"/>
    <p:sldId id="265" r:id="rId11"/>
    <p:sldId id="266" r:id="rId12"/>
    <p:sldId id="274" r:id="rId13"/>
    <p:sldId id="267" r:id="rId14"/>
    <p:sldId id="273" r:id="rId15"/>
    <p:sldId id="268" r:id="rId16"/>
    <p:sldId id="275" r:id="rId17"/>
    <p:sldId id="269" r:id="rId18"/>
    <p:sldId id="276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5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ty_da_ya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3;&#1077;&#1080;&#1079;&#1074;&#1077;&#1089;&#1090;&#1077;&#1085;%20&#8212;%20&#1088;&#1077;&#1073;&#1103;&#1090;&#1072;%20&#1076;&#1072;&#1074;&#1072;&#1081;&#1090;&#1077;%20&#1078;&#1080;&#1090;&#1100;%20&#1076;&#1088;&#1091;&#1078;&#1085;&#1086;%20(www.lightaudio.ru).mp3" TargetMode="Externa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druzya_barbariki.mp3" TargetMode="External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260648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4869160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Педагог:  Бабичева Е.В.,    </a:t>
            </a:r>
          </a:p>
          <a:p>
            <a:pPr algn="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воспитатель</a:t>
            </a:r>
          </a:p>
          <a:p>
            <a:endParaRPr lang="ru-RU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20688"/>
            <a:ext cx="97210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Дружба и братство, дороже любого богатства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Дружба - правила и виды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56992"/>
            <a:ext cx="4248472" cy="28323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4" y="6309320"/>
            <a:ext cx="162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Самара, 2022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8" name="ty_da_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5152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dn.culture.ru/images/433410cd-5edd-5599-a993-e8e5887de3d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03614" y="1196752"/>
            <a:ext cx="7008779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27584" y="0"/>
            <a:ext cx="7519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Проблемная ситуация 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rasivosti.pro/uploads/posts/2021-07/1626818348_36-krasivosti-pro-p-uspenskii-krokodil-gena-zhivotnie-krasivo-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96752"/>
            <a:ext cx="662473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aster-Dog-PNG-Transparent-Imag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20272" y="332656"/>
            <a:ext cx="1901205" cy="1947630"/>
          </a:xfrm>
          <a:prstGeom prst="rect">
            <a:avLst/>
          </a:prstGeom>
        </p:spPr>
      </p:pic>
      <p:pic>
        <p:nvPicPr>
          <p:cNvPr id="8" name="Рисунок 7" descr="93f164f0d418b9f76c6cd23823d64b17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64288" y="2564904"/>
            <a:ext cx="1425758" cy="148516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-252536" y="188640"/>
            <a:ext cx="78123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  <a:p>
            <a:pPr algn="ctr"/>
            <a:endParaRPr lang="ru-RU" sz="2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  <p:pic>
        <p:nvPicPr>
          <p:cNvPr id="10" name="Рисунок 9" descr="1645077204_2-kartinkin-net-p-kartinki-cheburashka-2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44208" y="3717032"/>
            <a:ext cx="2996952" cy="299695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3528" y="188640"/>
            <a:ext cx="705678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Викторина «Угадай друга»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31840" y="4077072"/>
            <a:ext cx="1296144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krasivosti.pro/uploads/posts/2021-07/1626818348_36-krasivosti-pro-p-uspenskii-krokodil-gena-zhivotnie-krasivo-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124744"/>
            <a:ext cx="662473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Easter-Dog-PNG-Transparent-Imag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020272" y="332656"/>
            <a:ext cx="1901205" cy="1947630"/>
          </a:xfrm>
          <a:prstGeom prst="rect">
            <a:avLst/>
          </a:prstGeom>
        </p:spPr>
      </p:pic>
      <p:pic>
        <p:nvPicPr>
          <p:cNvPr id="4" name="Рисунок 3" descr="93f164f0d418b9f76c6cd23823d64b17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64288" y="2564904"/>
            <a:ext cx="1425758" cy="14851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oduct-281919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1052736"/>
            <a:ext cx="6733215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641328389_8-papik-pro-p-bagira-vektornii-risunok-8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36296" y="4497953"/>
            <a:ext cx="1907704" cy="2360047"/>
          </a:xfrm>
          <a:prstGeom prst="rect">
            <a:avLst/>
          </a:prstGeom>
        </p:spPr>
      </p:pic>
      <p:pic>
        <p:nvPicPr>
          <p:cNvPr id="7" name="Рисунок 6" descr="kisspng-siberian-tiger-bengal-tiger-big-cat-sumatran-tiger-baby-tigers-5b06689726a315.717825671527146647158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092280" y="2348880"/>
            <a:ext cx="1833161" cy="2036845"/>
          </a:xfrm>
          <a:prstGeom prst="rect">
            <a:avLst/>
          </a:prstGeom>
        </p:spPr>
      </p:pic>
      <p:pic>
        <p:nvPicPr>
          <p:cNvPr id="9" name="Рисунок 8" descr="87df347b71f39d56d9048753dcab8e7a (1)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36296" y="260648"/>
            <a:ext cx="1457849" cy="212308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1920" y="2708920"/>
            <a:ext cx="1728192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9481" y="116632"/>
            <a:ext cx="628569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Виктрина</a:t>
            </a:r>
            <a:r>
              <a:rPr lang="ru-RU" sz="3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«Угадай друга»</a:t>
            </a:r>
            <a:endParaRPr lang="ru-RU" sz="3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oduct-281919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20" y="980728"/>
            <a:ext cx="6733215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87df347b71f39d56d9048753dcab8e7a (1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236296" y="260648"/>
            <a:ext cx="1457849" cy="2123081"/>
          </a:xfrm>
          <a:prstGeom prst="rect">
            <a:avLst/>
          </a:prstGeom>
        </p:spPr>
      </p:pic>
      <p:pic>
        <p:nvPicPr>
          <p:cNvPr id="4" name="Рисунок 3" descr="kisspng-siberian-tiger-bengal-tiger-big-cat-sumatran-tiger-baby-tigers-5b06689726a315.717825671527146647158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092280" y="2348880"/>
            <a:ext cx="1833161" cy="20368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4253.9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052736"/>
            <a:ext cx="696657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kisspng-baby-monkeys-funny-baby-funny-monkey-silly-monkey-monkey-5ab3fc406f36a2.622655381521744960455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24328" y="476672"/>
            <a:ext cx="1472891" cy="1800200"/>
          </a:xfrm>
          <a:prstGeom prst="rect">
            <a:avLst/>
          </a:prstGeom>
        </p:spPr>
      </p:pic>
      <p:pic>
        <p:nvPicPr>
          <p:cNvPr id="5" name="Рисунок 4" descr="kisspng-alligator-crocodile-cartoon-clip-art-alligator-pictures-for-kids-5ab635a6b935c8.302627111521890726758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948264" y="2564904"/>
            <a:ext cx="2505689" cy="1837505"/>
          </a:xfrm>
          <a:prstGeom prst="rect">
            <a:avLst/>
          </a:prstGeom>
        </p:spPr>
      </p:pic>
      <p:pic>
        <p:nvPicPr>
          <p:cNvPr id="7" name="Рисунок 6" descr="ми-ый-развевать-пе-икана-шаржа-изо-ированный-на-бе-ой-пре-посы-ке-61831466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407964" y="4581128"/>
            <a:ext cx="1736036" cy="189010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79912" y="2924944"/>
            <a:ext cx="2448272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88640"/>
            <a:ext cx="6553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Викторина «Угадай друга»</a:t>
            </a:r>
            <a:endParaRPr lang="ru-RU" sz="3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4253.9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052736"/>
            <a:ext cx="696657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kisspng-alligator-crocodile-cartoon-clip-art-alligator-pictures-for-kids-5ab635a6b935c8.3026271115218907267586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48264" y="2564904"/>
            <a:ext cx="2505689" cy="1837505"/>
          </a:xfrm>
          <a:prstGeom prst="rect">
            <a:avLst/>
          </a:prstGeom>
        </p:spPr>
      </p:pic>
      <p:pic>
        <p:nvPicPr>
          <p:cNvPr id="4" name="Рисунок 3" descr="ми-ый-развевать-пе-икана-шаржа-изо-ированный-на-бе-ой-пре-посы-ке-61831466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07964" y="4581128"/>
            <a:ext cx="1736036" cy="189010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ic.rutubelist.ru/video/25/69/2569c0154af49bb687dc73bb9e86084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696702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karlson0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524328" y="4293096"/>
            <a:ext cx="1475656" cy="1811290"/>
          </a:xfrm>
          <a:prstGeom prst="rect">
            <a:avLst/>
          </a:prstGeom>
        </p:spPr>
      </p:pic>
      <p:pic>
        <p:nvPicPr>
          <p:cNvPr id="4" name="Рисунок 3" descr="7092e9s-960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52320" y="2204864"/>
            <a:ext cx="1480678" cy="1916832"/>
          </a:xfrm>
          <a:prstGeom prst="rect">
            <a:avLst/>
          </a:prstGeom>
        </p:spPr>
      </p:pic>
      <p:pic>
        <p:nvPicPr>
          <p:cNvPr id="6" name="Рисунок 5" descr="2270dcd978ac41e40ff4e26e4fd3108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425680" y="332656"/>
            <a:ext cx="1718320" cy="17183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63888" y="1628800"/>
            <a:ext cx="3024336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32656"/>
            <a:ext cx="65533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Викторина «Угадай друга»</a:t>
            </a:r>
            <a:endParaRPr lang="ru-RU" sz="3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ic.rutubelist.ru/video/25/69/2569c0154af49bb687dc73bb9e86084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80728"/>
            <a:ext cx="6967026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2270dcd978ac41e40ff4e26e4fd3108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25680" y="332656"/>
            <a:ext cx="1718320" cy="1718320"/>
          </a:xfrm>
          <a:prstGeom prst="rect">
            <a:avLst/>
          </a:prstGeom>
        </p:spPr>
      </p:pic>
      <p:pic>
        <p:nvPicPr>
          <p:cNvPr id="4" name="Рисунок 3" descr="7092e9s-960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452320" y="2204864"/>
            <a:ext cx="1480678" cy="19168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67744" y="4581128"/>
            <a:ext cx="56945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Не имей сто рублей, а имей сто ……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268760"/>
            <a:ext cx="35553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Без друга в жизни …..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05965" y="2276872"/>
            <a:ext cx="31822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Один в поле не ….. 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429000"/>
            <a:ext cx="3342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Друг познается в …..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5589240"/>
            <a:ext cx="5238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Нет друга — ищи, а нашел — …..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3934" y="332656"/>
            <a:ext cx="810991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Конкурс «Закончи пословицу»</a:t>
            </a:r>
            <a:endParaRPr lang="ru-RU" sz="3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81185" y="1268760"/>
            <a:ext cx="809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туго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44020" y="2303886"/>
            <a:ext cx="1409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не воин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2" y="3429000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беде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40352" y="4581128"/>
            <a:ext cx="1298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рублей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64288" y="5589240"/>
            <a:ext cx="1225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держи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формирование дружеских взаимоотношений между детьми, сплочение детского коллектива.</a:t>
            </a:r>
          </a:p>
          <a:p>
            <a:r>
              <a:rPr lang="ru-RU" b="1" dirty="0" smtClean="0"/>
              <a:t> 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40768"/>
            <a:ext cx="734481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solidFill>
                <a:srgbClr val="FF0000"/>
              </a:solidFill>
              <a:latin typeface="Georgia" pitchFamily="18" charset="0"/>
            </a:endParaRPr>
          </a:p>
          <a:p>
            <a:pPr algn="just"/>
            <a:r>
              <a:rPr lang="ru-RU" i="1" u="sng" dirty="0" smtClean="0"/>
              <a:t>Образовательные:</a:t>
            </a:r>
            <a:endParaRPr lang="ru-RU" u="sng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познакомить детей с секретами (правилами) дружеских отношений;</a:t>
            </a:r>
          </a:p>
          <a:p>
            <a:pPr algn="just"/>
            <a:r>
              <a:rPr lang="ru-RU" dirty="0" smtClean="0"/>
              <a:t>обобщать и расширять знания детей о таких понятиях как «друг», «Дружба»;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закреплять знание пословиц и стихов о дружбе.</a:t>
            </a:r>
          </a:p>
          <a:p>
            <a:pPr algn="just">
              <a:buFont typeface="Wingdings" pitchFamily="2" charset="2"/>
              <a:buChar char="ü"/>
            </a:pPr>
            <a:endParaRPr lang="ru-RU" dirty="0" smtClean="0"/>
          </a:p>
          <a:p>
            <a:pPr algn="just"/>
            <a:r>
              <a:rPr lang="ru-RU" i="1" u="sng" dirty="0" smtClean="0"/>
              <a:t>Развивающие:</a:t>
            </a:r>
            <a:endParaRPr lang="ru-RU" u="sng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развивать коммуникативные навыки и умения;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развивать эмоциональную сторону детской личности.</a:t>
            </a:r>
          </a:p>
          <a:p>
            <a:pPr algn="just"/>
            <a:endParaRPr lang="ru-RU" dirty="0" smtClean="0"/>
          </a:p>
          <a:p>
            <a:pPr algn="just"/>
            <a:r>
              <a:rPr lang="ru-RU" i="1" u="sng" dirty="0" smtClean="0"/>
              <a:t>Воспитательные:</a:t>
            </a:r>
            <a:endParaRPr lang="ru-RU" u="sng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понимать и оценивать чувства и поступки других, уметь проявлять заботу об окружающих;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формировать положительные взаимоотношения между дошкольниками, побуждать их к добрым поступкам;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способствовать сплочению детского коллектива.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16632"/>
            <a:ext cx="148470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Цель: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268760"/>
            <a:ext cx="19704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Задачи: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cdn.culture.ru/images/dec4b895-8971-5409-8ca3-0001550f2b5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Неизвестен — ребята давайте жить дружно (www.lightaudio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672" y="836712"/>
            <a:ext cx="89723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6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1614531187_5-p-smailik-na-belom-fone-5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83768" y="2420888"/>
            <a:ext cx="3744416" cy="3744416"/>
          </a:xfrm>
          <a:prstGeom prst="rect">
            <a:avLst/>
          </a:prstGeom>
        </p:spPr>
      </p:pic>
      <p:pic>
        <p:nvPicPr>
          <p:cNvPr id="6" name="druzya_barbari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683568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260649"/>
            <a:ext cx="22910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7030A0"/>
              </a:solidFill>
            </a:endParaRPr>
          </a:p>
          <a:p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916832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 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Дружеские отношения – это особые отношения для ребенка, отличные от всех других. Возникнув, они расширяют его возможности, обогащают чувства и переживания. Дружба не возможна без действий, поступков, связанных с самоограничением, с взаимопомощью,  заботливостью, внимательностью.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В дружбе постоянно идет процесс нравственного совершенствования. Дружеские отношения возникают в процессе общения, а общение основной фактор развития ребенка.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340768"/>
            <a:ext cx="7776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Особое значение в формировании личности старших дошкольников имеют отношения, которые строятся на основе дружеских взаимоотношений и понятии 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дружба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116632"/>
            <a:ext cx="6131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Актуальность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4048" y="2492896"/>
            <a:ext cx="39604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Дружит с солнцем ветерок, А роса – с травою. Дружит с бабочкой цветок, Дружим мы с тобою. Всё с друзьями пополам Поделить мы рады! Только ссориться друзьям Никогда не надо!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Юрий Энтин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1556792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Близкие отношения, основанные на взаимном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доверии</a:t>
            </a:r>
            <a:r>
              <a:rPr lang="ru-RU" dirty="0" smtClean="0"/>
              <a:t>, привязанности, общности интересов.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629" y="188640"/>
            <a:ext cx="81596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Что такое дружба?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194" name="Picture 2" descr="https://vrach365.ru/images/article/orig/2017/07/obshchenie-detej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708920"/>
            <a:ext cx="465857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908720"/>
            <a:ext cx="78488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ДРУГ – это тот, который узнает тебя из далека и при виде твоего силуэта расплывается в улыбке.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ДРУГ – это тот, который хочет быть с тобой, когда тебе трудно. И хочет, чтобы ты был с ним, когда ему хорошо.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ДРУГ – это человек, который всегда придет тебе на помощь.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0"/>
            <a:ext cx="84938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такой настоящий друг?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0" name="Picture 2" descr="https://psyfiles.ru/wp-content/uploads/9/e/d/9ed6774ab9b11cc34fa7be955dc490f2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39752" y="3356992"/>
            <a:ext cx="453650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/>
          <p:cNvSpPr/>
          <p:nvPr/>
        </p:nvSpPr>
        <p:spPr>
          <a:xfrm>
            <a:off x="323528" y="2492896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555776" y="2420888"/>
            <a:ext cx="4104456" cy="2016224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3068960"/>
            <a:ext cx="56912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Законы дружбы: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75856" y="116632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508104" y="260648"/>
            <a:ext cx="1728192" cy="1656184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836712"/>
            <a:ext cx="18722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Помогай другу в беде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03848" y="548680"/>
            <a:ext cx="20162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смейся над недостатками друга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275856" y="4869160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20272" y="3717032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948264" y="4221088"/>
            <a:ext cx="20882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обманывай друга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364088" y="4869160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971600" y="4509120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347864" y="5085184"/>
            <a:ext cx="1728192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Останови друга, если он совершает дурной поступок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27584" y="4797152"/>
            <a:ext cx="201622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Будь отзывчивым не только в горе, но и в радости.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006818" y="1664804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043608" y="332656"/>
            <a:ext cx="1800200" cy="1800200"/>
          </a:xfrm>
          <a:prstGeom prst="ellipse">
            <a:avLst/>
          </a:prstGeom>
          <a:solidFill>
            <a:srgbClr val="FFFF00">
              <a:alpha val="6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948264" y="1628800"/>
            <a:ext cx="19218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Умей признавать свои ошибки и не обижайся на справедливую критику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5536" y="3284984"/>
            <a:ext cx="156113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Береги друзей</a:t>
            </a:r>
            <a:endParaRPr lang="ru-RU" sz="1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36096" y="5589240"/>
            <a:ext cx="17091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Умей прощать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71600" y="980728"/>
            <a:ext cx="20162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Умей хранить секреты.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8" grpId="0" animBg="1"/>
      <p:bldP spid="10" grpId="0" animBg="1"/>
      <p:bldP spid="14" grpId="0" animBg="1"/>
      <p:bldP spid="15" grpId="0" animBg="1"/>
      <p:bldP spid="17" grpId="0" animBg="1"/>
      <p:bldP spid="18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75856" y="299695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357301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422108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88640"/>
            <a:ext cx="824211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Пословицы и поговорки </a:t>
            </a:r>
          </a:p>
          <a:p>
            <a:pPr algn="ctr"/>
            <a:r>
              <a:rPr lang="ru-RU" sz="44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о дружбе</a:t>
            </a:r>
            <a:endParaRPr lang="ru-RU" sz="4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0130" y="1666661"/>
            <a:ext cx="8640960" cy="4551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Без беды друга не узнаешь. 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Без друга в жизни туго.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Без хорошего друга не узнаешь своих ошибок.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Был бы друг, будет и досуг.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Был я у друга, пил воду: слаще меду.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Вдруг не станешь друг.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Верному другу цены нет.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ü"/>
            </a:pPr>
            <a:r>
              <a:rPr lang="ru-RU" sz="3200" dirty="0" smtClean="0"/>
              <a:t>Все за одного, а один за всех.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e0/75/d25959ace28666d674a7e72e8e16dd486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268760"/>
            <a:ext cx="6696744" cy="5031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08896" y="116632"/>
            <a:ext cx="7519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Проблемная ситуация 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originals/45/7e/a4/457ea4ac253860491831e418d7400fb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268760"/>
            <a:ext cx="6984774" cy="5238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39551" y="0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5400" b="1" spc="50" dirty="0" smtClean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 algn="ctr"/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6632"/>
            <a:ext cx="75191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Проблемная ситуация 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483</Words>
  <Application>Microsoft Office PowerPoint</Application>
  <PresentationFormat>Экран (4:3)</PresentationFormat>
  <Paragraphs>79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User</cp:lastModifiedBy>
  <cp:revision>72</cp:revision>
  <dcterms:created xsi:type="dcterms:W3CDTF">2022-09-26T15:26:56Z</dcterms:created>
  <dcterms:modified xsi:type="dcterms:W3CDTF">2022-12-17T13:44:51Z</dcterms:modified>
</cp:coreProperties>
</file>