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9" r:id="rId4"/>
    <p:sldId id="260" r:id="rId5"/>
    <p:sldId id="272" r:id="rId6"/>
    <p:sldId id="261" r:id="rId7"/>
    <p:sldId id="262" r:id="rId8"/>
    <p:sldId id="263" r:id="rId9"/>
    <p:sldId id="264" r:id="rId10"/>
    <p:sldId id="258" r:id="rId11"/>
    <p:sldId id="265" r:id="rId12"/>
    <p:sldId id="266" r:id="rId13"/>
    <p:sldId id="267" r:id="rId14"/>
    <p:sldId id="268" r:id="rId15"/>
    <p:sldId id="269" r:id="rId16"/>
    <p:sldId id="271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1937">
              <a:schemeClr val="bg2">
                <a:lumMod val="9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708920"/>
            <a:ext cx="7772400" cy="1296144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ЭМОЦИИ</a:t>
            </a:r>
            <a:endParaRPr lang="ru-RU" sz="6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3495332" cy="841296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ГНЕВ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4714908" cy="40896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сильное отрицательное эмоциональное состояние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протекает чаще в форме аффекта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в ответ на препятствие в достижении страстно желаемых целей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микаэлла\Desktop\обучение  как дома\2\Новая папка\эмоции\135_762348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324564" cy="4016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3567340" cy="11430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ОТВРАЩЕНИЕ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4643470" cy="550070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отрицательное эмоциональное состояние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вызывается объектами (предметами, людьми, обстоятельствами), соприкосновение с которыми (физическое или коммуникативное) вступает в резкое противоречие с эстетическими, нравственными или идеологическими принципами и установками субъекта</a:t>
            </a:r>
          </a:p>
          <a:p>
            <a:endParaRPr lang="ru-RU" dirty="0"/>
          </a:p>
        </p:txBody>
      </p:sp>
      <p:pic>
        <p:nvPicPr>
          <p:cNvPr id="7172" name="Picture 4" descr="C:\Users\микаэлла\Desktop\обучение  как дома\2\Новая папка\эмоции\original - копия (6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612" y="1916832"/>
            <a:ext cx="3091844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3711356" cy="11430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ПРЕЗРЕНИЕ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4392488" cy="504351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отрицательное эмоциональное состояние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в межличностных отношениях и порождается рассогласованием жизненных позиций, взглядов и поведения субъекта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микаэлла\Desktop\обучение  как дома\2\Новая папка\эмоции\original - копия (8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3096344" cy="397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2487790" cy="840726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СТРАХ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196752"/>
            <a:ext cx="4214842" cy="532859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отрицательное эмоциональное состояние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при получении субъектом информации о возможном ущербе для его жизненного благополучия, о реальной или воображаемой опасности</a:t>
            </a:r>
          </a:p>
        </p:txBody>
      </p:sp>
      <p:pic>
        <p:nvPicPr>
          <p:cNvPr id="5" name="Picture 3" descr="C:\Users\микаэлла\Desktop\обучение  как дома\2\Новая папка\эмоции\original - копия (7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3456384" cy="430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1767140" cy="11430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СТЫД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4714908" cy="4857784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отрицательное эмоциональное состояние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выражается в осознании несоответствия собственных помыслов, поступков и внешности не только ожиданиям окружающих, но и собственным представлениям о подобающем поведении и внешнем облике</a:t>
            </a:r>
          </a:p>
          <a:p>
            <a:endParaRPr lang="ru-RU" dirty="0"/>
          </a:p>
        </p:txBody>
      </p:sp>
      <p:pic>
        <p:nvPicPr>
          <p:cNvPr id="8194" name="Picture 2" descr="C:\Users\микаэлла\Desktop\обучение  как дома\2\Новая папка\эмоции\29212_92962930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1458990"/>
            <a:ext cx="3829609" cy="405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1911726" cy="11430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ВИНА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4786346" cy="43924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отрицательное эмоциональное состояние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выражается в осознании неблаговидности собственного поступка, помысла или чувств и выражающееся в сожалении и раскаянии.</a:t>
            </a:r>
          </a:p>
          <a:p>
            <a:endParaRPr lang="ru-RU" dirty="0"/>
          </a:p>
        </p:txBody>
      </p:sp>
      <p:pic>
        <p:nvPicPr>
          <p:cNvPr id="9218" name="Picture 2" descr="C:\Users\микаэлла\Desktop\обучение  как дома\2\Новая папка\эмоции\original - копи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844823"/>
            <a:ext cx="2808312" cy="354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9553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(высшие эмоции)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особые психические состояния, проявляющиеся социально обусловленными переживаниями, которые выражают длительные и устойчивые эмоциональные отношения человека к реальным или воображаемым объектам. Их часто обозначают как вторичные эмоции, так как они сформировались как своеобразное обобщение соответствующих простых (первичных) эмоций к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объекту.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ЭМОЦИЯ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непосредственное, временное эмоциональное переживание какого-либо отношения человека к различным внешним или внутренним событиям. 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душевное волнение.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ЭМОЦИЯ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как реакция не только на события совершившиеся, но и на вероятностные или вспоминаемые.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 опережающий характер, обобщая оценку ситуации, связанной с удовлетворением потребности.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88640"/>
            <a:ext cx="8186766" cy="145441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К.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Изарда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"фундаментальных" эмоций: 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401080" cy="500066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(возбуждение)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радость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удивление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страдание (горе, печаль)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гнев (ярость)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отвращение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презрение (пренебрежение)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страх (ужас)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стыд (застенчивость)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вина (раскаяние)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икаэлла\Desktop\обучение  как дома\2\Новая папка\эмоции\origina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0964"/>
            <a:ext cx="5184576" cy="643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682752" cy="1195536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5000660" cy="46434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эмоциональное состояние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 навыков и умений, приобретению знаний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захваченности, любопытства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микаэлла\Desktop\обучение  как дома\2\Новая папка\эмоции\original - копия (4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38783"/>
            <a:ext cx="3672408" cy="4638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3783934" cy="11430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5143504" cy="49292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положительная эмоция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связана с возможностью достаточно полно удовлетворить актуальную потребность, вероятность чего до этого была невелика или неопределенна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сопровождается самоудовлетворенностью и удовлетворенностью окружающим миром</a:t>
            </a:r>
          </a:p>
          <a:p>
            <a:endParaRPr lang="ru-RU" dirty="0"/>
          </a:p>
        </p:txBody>
      </p:sp>
      <p:pic>
        <p:nvPicPr>
          <p:cNvPr id="3074" name="Picture 2" descr="C:\Users\микаэлла\Desktop\обучение  как дома\2\Новая папка\эмоции\original - копия (2)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78467"/>
            <a:ext cx="3312368" cy="421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3567340" cy="1143000"/>
          </a:xfrm>
        </p:spPr>
        <p:txBody>
          <a:bodyPr/>
          <a:lstStyle/>
          <a:p>
            <a:pPr algn="l"/>
            <a:r>
              <a:rPr 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УДИВЛЕНИЕ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85860"/>
            <a:ext cx="4357718" cy="48074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имеет четко выраженного положительного или отрицательного знака 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реакция на внезапно возникшие обстоятельства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тормозит все предыдущие эмоции, направляя внимание на новый объект и может переходить в интерес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микаэлла\Desktop\обучение  как дома\2\Новая папка\эмоции\29212_92962930 - коп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23380"/>
            <a:ext cx="387430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3351886" cy="1143000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СТРАДАНИЕ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4929222" cy="5357850"/>
          </a:xfrm>
        </p:spPr>
        <p:txBody>
          <a:bodyPr>
            <a:normAutofit fontScale="85000" lnSpcReduction="10000"/>
          </a:bodyPr>
          <a:lstStyle/>
          <a:p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распространенное отрицательное эмоциональное состояние</a:t>
            </a:r>
          </a:p>
          <a:p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связано с получением достоверной (или кажущейся таковой) информации о невозможности удовлетворения важнейших потребностей, достижение которых до этого представлялось более или менее вероятным </a:t>
            </a:r>
          </a:p>
          <a:p>
            <a:r>
              <a:rPr lang="ru-RU" sz="3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 протекает в форме эмоционального стресса</a:t>
            </a:r>
          </a:p>
          <a:p>
            <a:endParaRPr lang="ru-RU" dirty="0"/>
          </a:p>
        </p:txBody>
      </p:sp>
      <p:pic>
        <p:nvPicPr>
          <p:cNvPr id="5123" name="Picture 3" descr="C:\Users\микаэлла\Desktop\обучение  как дома\2\Новая папка\эмоции\135_76234888 - копия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361680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408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Исполнительная</vt:lpstr>
      <vt:lpstr>ЭМОЦИИ</vt:lpstr>
      <vt:lpstr>ЭМОЦИЯ</vt:lpstr>
      <vt:lpstr>ЭМОЦИЯ</vt:lpstr>
      <vt:lpstr>Классификация К. Изарда "фундаментальных" эмоций: </vt:lpstr>
      <vt:lpstr>Презентация PowerPoint</vt:lpstr>
      <vt:lpstr>ИНТЕРЕС</vt:lpstr>
      <vt:lpstr>РАДОСТЬ</vt:lpstr>
      <vt:lpstr>УДИВЛЕНИЕ</vt:lpstr>
      <vt:lpstr>СТРАДАНИЕ</vt:lpstr>
      <vt:lpstr>ГНЕВ</vt:lpstr>
      <vt:lpstr>ОТВРАЩЕНИЕ</vt:lpstr>
      <vt:lpstr>ПРЕЗРЕНИЕ</vt:lpstr>
      <vt:lpstr>СТРАХ</vt:lpstr>
      <vt:lpstr>СТЫД</vt:lpstr>
      <vt:lpstr>ВИНА</vt:lpstr>
      <vt:lpstr>ЧУВСТВА (высшие эмоции)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микаэлла</cp:lastModifiedBy>
  <cp:revision>25</cp:revision>
  <dcterms:created xsi:type="dcterms:W3CDTF">2011-01-04T18:24:26Z</dcterms:created>
  <dcterms:modified xsi:type="dcterms:W3CDTF">2018-10-28T11:50:14Z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221885</vt:lpwstr>
  </property>
  <property fmtid="{D5CDD505-2E9C-101B-9397-08002B2CF9AE}" pid="3" name="NXPowerLiteSettings">
    <vt:lpwstr>F5200358026400</vt:lpwstr>
  </property>
  <property fmtid="{D5CDD505-2E9C-101B-9397-08002B2CF9AE}" pid="4" name="NXPowerLiteVersion">
    <vt:lpwstr>D5.0.6</vt:lpwstr>
  </property>
</Properties>
</file>