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5BA8"/>
    <a:srgbClr val="D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017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04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46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17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90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17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22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485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50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8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69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56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01" r:id="rId4"/>
    <p:sldLayoutId id="2147483702" r:id="rId5"/>
    <p:sldLayoutId id="2147483707" r:id="rId6"/>
    <p:sldLayoutId id="2147483703" r:id="rId7"/>
    <p:sldLayoutId id="2147483704" r:id="rId8"/>
    <p:sldLayoutId id="2147483705" r:id="rId9"/>
    <p:sldLayoutId id="2147483706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63AB9E1-499E-41EB-A74E-905920CCDF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782" y="0"/>
            <a:ext cx="121987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9684CF-5FB4-DF05-FD29-92F6D36E0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601" y="4840264"/>
            <a:ext cx="8044280" cy="1215547"/>
          </a:xfrm>
        </p:spPr>
        <p:txBody>
          <a:bodyPr anchor="ctr">
            <a:normAutofit fontScale="90000"/>
          </a:bodyPr>
          <a:lstStyle/>
          <a:p>
            <a:r>
              <a:rPr lang="ru-RU" dirty="0"/>
              <a:t>Этапы развития и кризисы детства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73A291-FB95-7BD7-D5DE-F180B24A25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89720" y="4753342"/>
            <a:ext cx="2519973" cy="1389390"/>
          </a:xfrm>
        </p:spPr>
        <p:txBody>
          <a:bodyPr anchor="ctr">
            <a:normAutofit/>
          </a:bodyPr>
          <a:lstStyle/>
          <a:p>
            <a:r>
              <a:rPr lang="ru-RU" dirty="0"/>
              <a:t>Педагог-психолог ГБОУ Школа № 423</a:t>
            </a:r>
          </a:p>
          <a:p>
            <a:r>
              <a:rPr lang="ru-RU" dirty="0"/>
              <a:t>Живых Анна Викторовна</a:t>
            </a:r>
          </a:p>
          <a:p>
            <a:endParaRPr lang="ru-RU" dirty="0"/>
          </a:p>
        </p:txBody>
      </p:sp>
      <p:pic>
        <p:nvPicPr>
          <p:cNvPr id="4" name="Picture 3" descr="Розовые и синие облака">
            <a:extLst>
              <a:ext uri="{FF2B5EF4-FFF2-40B4-BE49-F238E27FC236}">
                <a16:creationId xmlns:a16="http://schemas.microsoft.com/office/drawing/2014/main" id="{E369CFC1-7906-4FB6-2407-1E32CB730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440" b="6972"/>
          <a:stretch/>
        </p:blipFill>
        <p:spPr>
          <a:xfrm>
            <a:off x="-6781" y="1"/>
            <a:ext cx="12198782" cy="4042122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EA40C4-6B9E-4B9E-8CDF-A0C572462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5869" y="4610607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A54810C-5CC0-45D3-BD8F-C4407F92F5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7300" y="4610607"/>
            <a:ext cx="0" cy="167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E458AAC-F667-498F-A263-A8C7AB4FC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1819" y="6289514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586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3EE1A-A882-7C41-53C5-EBA0FA8F4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детства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0FBC9F2-2D3D-63B2-DF65-4B51419C6796}"/>
              </a:ext>
            </a:extLst>
          </p:cNvPr>
          <p:cNvSpPr/>
          <p:nvPr/>
        </p:nvSpPr>
        <p:spPr>
          <a:xfrm>
            <a:off x="560690" y="2075688"/>
            <a:ext cx="5065669" cy="462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Раннее младенчество (до 1 года)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FE5DCC7-0B6D-6AE9-562E-603D2C902561}"/>
              </a:ext>
            </a:extLst>
          </p:cNvPr>
          <p:cNvSpPr/>
          <p:nvPr/>
        </p:nvSpPr>
        <p:spPr>
          <a:xfrm>
            <a:off x="6576450" y="2075688"/>
            <a:ext cx="5065669" cy="462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Позднее младенчество (от 1 года до 3 лет)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F4542C6-26CE-17FE-3432-D328C261C4BF}"/>
              </a:ext>
            </a:extLst>
          </p:cNvPr>
          <p:cNvSpPr/>
          <p:nvPr/>
        </p:nvSpPr>
        <p:spPr>
          <a:xfrm>
            <a:off x="560690" y="2537927"/>
            <a:ext cx="5065669" cy="20297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Развитие ребенка определяется исключительно общением со взрослыми людьми, в первую очередь с матерью. Он не воспринимает себя как отдельное существо, и его не воспринимают таковым окружающие. Здесь еще нет «Я», а есть только «Мы» (младенец и мама как единое целое). В это время для ребенка огромное значение имеют любовь, привязанность. Если потребность в общении и любви на этом этапе не удовлетворяется, он может вырасти замкнутым, отстраненным от окружающих.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7ABB5F4-7883-0FBA-364C-627DE84C9A87}"/>
              </a:ext>
            </a:extLst>
          </p:cNvPr>
          <p:cNvSpPr/>
          <p:nvPr/>
        </p:nvSpPr>
        <p:spPr>
          <a:xfrm>
            <a:off x="6576450" y="2557782"/>
            <a:ext cx="5065669" cy="18742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У ребенка формируется самостоятельность и уверенность в себе. Становление этих важных для личности качеств опять в значительной степени зависит от  характера общения со взрослыми. Ребенок смотрит на себя как на самостоятельного, отдельного, но еще зависимого от родителей человека. Трехлетний малыш – уже личность, но еще не настолько взрослая, чтобы обойтись без помощи других, более зрелых личностей.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3AF7151-C505-7612-F798-ADF84A1A8872}"/>
              </a:ext>
            </a:extLst>
          </p:cNvPr>
          <p:cNvSpPr/>
          <p:nvPr/>
        </p:nvSpPr>
        <p:spPr>
          <a:xfrm>
            <a:off x="571500" y="4895484"/>
            <a:ext cx="5065669" cy="462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Раннее детство (от 3 до 5 лет)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B29A7FF-9339-92B4-9991-E7E9B7C2F0E1}"/>
              </a:ext>
            </a:extLst>
          </p:cNvPr>
          <p:cNvSpPr/>
          <p:nvPr/>
        </p:nvSpPr>
        <p:spPr>
          <a:xfrm>
            <a:off x="6587260" y="4886153"/>
            <a:ext cx="5065669" cy="462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Среднее детство (от 5 лет до 11)</a:t>
            </a:r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019C62-596B-A818-3E45-53FD53B48235}"/>
              </a:ext>
            </a:extLst>
          </p:cNvPr>
          <p:cNvSpPr/>
          <p:nvPr/>
        </p:nvSpPr>
        <p:spPr>
          <a:xfrm>
            <a:off x="571500" y="5386909"/>
            <a:ext cx="5065669" cy="12907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Ребенок активно изучает окружающий мир, подражает взрослым. Он становится вездесущим «почемучкой», маленьким исследователем с живым воображением</a:t>
            </a:r>
            <a:r>
              <a:rPr lang="ru-RU" dirty="0"/>
              <a:t>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2711D49-1BAB-FD5D-3012-DAE3FC936CE4}"/>
              </a:ext>
            </a:extLst>
          </p:cNvPr>
          <p:cNvSpPr/>
          <p:nvPr/>
        </p:nvSpPr>
        <p:spPr>
          <a:xfrm>
            <a:off x="6587260" y="5386909"/>
            <a:ext cx="5065669" cy="12907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Формируется чувство долга, понятие нравственности и стремление к достижениям. Развиваются навыки общения. Ребенок учится ставить перед собой и решать реальные задачи, у него появляется стремление получать похвалу, положительную оценку своих поступков. </a:t>
            </a:r>
          </a:p>
        </p:txBody>
      </p:sp>
    </p:spTree>
    <p:extLst>
      <p:ext uri="{BB962C8B-B14F-4D97-AF65-F5344CB8AC3E}">
        <p14:creationId xmlns:p14="http://schemas.microsoft.com/office/powerpoint/2010/main" val="2801470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5C475-7FF4-732C-9A19-0DB10E5F0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Кризис</a:t>
            </a:r>
            <a:r>
              <a:rPr lang="en-US" dirty="0"/>
              <a:t> </a:t>
            </a:r>
            <a:r>
              <a:rPr lang="ru-RU" dirty="0"/>
              <a:t>первого года жизни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7D8C9F4-4F19-4DEC-203E-22FFCBD4C63B}"/>
              </a:ext>
            </a:extLst>
          </p:cNvPr>
          <p:cNvSpPr/>
          <p:nvPr/>
        </p:nvSpPr>
        <p:spPr>
          <a:xfrm>
            <a:off x="643812" y="2174033"/>
            <a:ext cx="6484776" cy="690465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Начало ходьбы, которая для ребенка становится основной формой передвижения в пространстве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E7995E9-26BA-1939-0E61-B89D2D6B448E}"/>
              </a:ext>
            </a:extLst>
          </p:cNvPr>
          <p:cNvSpPr/>
          <p:nvPr/>
        </p:nvSpPr>
        <p:spPr>
          <a:xfrm>
            <a:off x="571500" y="3561757"/>
            <a:ext cx="6557088" cy="690465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Становление речи – этот процесс происходит постепенно и длится примерно три месяца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D4DABB7-0C7F-C23C-1D9D-417087ABA361}"/>
              </a:ext>
            </a:extLst>
          </p:cNvPr>
          <p:cNvSpPr/>
          <p:nvPr/>
        </p:nvSpPr>
        <p:spPr>
          <a:xfrm>
            <a:off x="571500" y="4949481"/>
            <a:ext cx="6557088" cy="1219230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Первые атаками протеста и оппозиции –  ребенок начинает противопоставлять себя другим, поскольку именно в этом возрасте у него происходит выделение собственного «Я» в окружающем мире. 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F9CE446-BBE6-0558-5918-F4215F7CA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356" y="2174033"/>
            <a:ext cx="2857645" cy="385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68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4C095-9EC5-9644-6EB5-8FA340C51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Кризис третьего года жизни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5935141-E4EE-98FE-F25D-6DBF3C3EED72}"/>
              </a:ext>
            </a:extLst>
          </p:cNvPr>
          <p:cNvSpPr/>
          <p:nvPr/>
        </p:nvSpPr>
        <p:spPr>
          <a:xfrm>
            <a:off x="571499" y="1951141"/>
            <a:ext cx="5149645" cy="725893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Активное овладевание языком способствует осознанию ребенком себя как субъекта деятельности и общения.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993096-97C5-3EC0-E98C-CE4541EC4E0C}"/>
              </a:ext>
            </a:extLst>
          </p:cNvPr>
          <p:cNvSpPr/>
          <p:nvPr/>
        </p:nvSpPr>
        <p:spPr>
          <a:xfrm>
            <a:off x="560690" y="2811316"/>
            <a:ext cx="5149645" cy="563790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Негативизм, когда ребенок отказывается делать что-нибудь только потому, что это исходит от взрослых.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10C2DCF-BC13-CB92-959D-1237F84FB619}"/>
              </a:ext>
            </a:extLst>
          </p:cNvPr>
          <p:cNvSpPr/>
          <p:nvPr/>
        </p:nvSpPr>
        <p:spPr>
          <a:xfrm>
            <a:off x="571499" y="3509388"/>
            <a:ext cx="5149645" cy="725893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Упрямство - малыш настаивает на чем-либо не потому, что ему этого сильно хочется, а потому, что он этого потребовал.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9AA6AA4-7F24-D7C2-BFE0-DAA543FFEB13}"/>
              </a:ext>
            </a:extLst>
          </p:cNvPr>
          <p:cNvSpPr/>
          <p:nvPr/>
        </p:nvSpPr>
        <p:spPr>
          <a:xfrm>
            <a:off x="571499" y="4369563"/>
            <a:ext cx="5149645" cy="891447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Стремление к самостоятельности - ребенок хочет все делать сам, сопротивляется любым попыткам вмешательства в его жизнь.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7C39974-9BEE-C8E1-06E2-9C4E03B1B9AD}"/>
              </a:ext>
            </a:extLst>
          </p:cNvPr>
          <p:cNvSpPr/>
          <p:nvPr/>
        </p:nvSpPr>
        <p:spPr>
          <a:xfrm>
            <a:off x="560690" y="5395294"/>
            <a:ext cx="5149645" cy="891447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Перестраивается социальная позиция ребенка по отношению к окружающим людям, к авторитету матери и отца.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28DED55-C5B8-8CB6-E833-4F1F3008A8B9}"/>
              </a:ext>
            </a:extLst>
          </p:cNvPr>
          <p:cNvSpPr/>
          <p:nvPr/>
        </p:nvSpPr>
        <p:spPr>
          <a:xfrm>
            <a:off x="7305869" y="1951141"/>
            <a:ext cx="4637315" cy="4354262"/>
          </a:xfrm>
          <a:prstGeom prst="rect">
            <a:avLst/>
          </a:prstGeom>
          <a:noFill/>
          <a:ln>
            <a:solidFill>
              <a:srgbClr val="D8EA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CA7283A-90BC-03B0-4906-57E66B12DBB5}"/>
              </a:ext>
            </a:extLst>
          </p:cNvPr>
          <p:cNvSpPr/>
          <p:nvPr/>
        </p:nvSpPr>
        <p:spPr>
          <a:xfrm>
            <a:off x="6550943" y="1915900"/>
            <a:ext cx="5149645" cy="4370841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У некоторых родителей такое поведение вызывает раздражение и желание подчинить себе ребенка. Это крайне неблагоприятная для ребенка стратегия поведения взрослых.</a:t>
            </a:r>
          </a:p>
          <a:p>
            <a:pPr algn="just"/>
            <a:endParaRPr lang="ru-RU" sz="1600" dirty="0">
              <a:solidFill>
                <a:schemeClr val="tx1"/>
              </a:solidFill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Достаточное </a:t>
            </a:r>
            <a:r>
              <a:rPr lang="ru-RU" sz="1600" b="1" dirty="0">
                <a:solidFill>
                  <a:schemeClr val="tx1"/>
                </a:solidFill>
              </a:rPr>
              <a:t>удовлетворение потребности </a:t>
            </a:r>
            <a:r>
              <a:rPr lang="ru-RU" sz="1600" dirty="0">
                <a:solidFill>
                  <a:schemeClr val="tx1"/>
                </a:solidFill>
              </a:rPr>
              <a:t>ребенка в автономии на этом этапе: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chemeClr val="tx1"/>
                </a:solidFill>
              </a:rPr>
              <a:t>делает ребенка уверенным в себе,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chemeClr val="tx1"/>
                </a:solidFill>
              </a:rPr>
              <a:t>помогает ему осознать свою значимость для других. 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chemeClr val="tx1"/>
                </a:solidFill>
              </a:rPr>
              <a:t>формирует у ребенка чувство самоуважения.</a:t>
            </a:r>
          </a:p>
          <a:p>
            <a:pPr marL="285750" indent="-285750" algn="just">
              <a:buFontTx/>
              <a:buChar char="-"/>
            </a:pPr>
            <a:endParaRPr lang="ru-RU" sz="1600" dirty="0">
              <a:solidFill>
                <a:schemeClr val="tx1"/>
              </a:solidFill>
            </a:endParaRPr>
          </a:p>
          <a:p>
            <a:pPr algn="just"/>
            <a:r>
              <a:rPr lang="ru-RU" sz="1600" b="1" dirty="0">
                <a:solidFill>
                  <a:schemeClr val="tx1"/>
                </a:solidFill>
              </a:rPr>
              <a:t>Неудовлетворение потребности </a:t>
            </a:r>
            <a:r>
              <a:rPr lang="ru-RU" sz="1600" dirty="0">
                <a:solidFill>
                  <a:schemeClr val="tx1"/>
                </a:solidFill>
              </a:rPr>
              <a:t>в самостоятельности приводит к негативным последствиям: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chemeClr val="tx1"/>
                </a:solidFill>
              </a:rPr>
              <a:t>пассивность, забитость, 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chemeClr val="tx1"/>
                </a:solidFill>
              </a:rPr>
              <a:t>злобу, агрессивность, 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chemeClr val="tx1"/>
                </a:solidFill>
              </a:rPr>
              <a:t>чувство униженности, беспомощности.</a:t>
            </a:r>
          </a:p>
        </p:txBody>
      </p: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12BFA8D9-7260-EFCB-B8BC-121DF82B342F}"/>
              </a:ext>
            </a:extLst>
          </p:cNvPr>
          <p:cNvSpPr/>
          <p:nvPr/>
        </p:nvSpPr>
        <p:spPr>
          <a:xfrm>
            <a:off x="5830077" y="3824129"/>
            <a:ext cx="531845" cy="573833"/>
          </a:xfrm>
          <a:prstGeom prst="rightArrow">
            <a:avLst/>
          </a:prstGeom>
          <a:noFill/>
          <a:ln w="28575">
            <a:solidFill>
              <a:srgbClr val="425B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973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4C095-9EC5-9644-6EB5-8FA340C51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Кризис шести-семи лет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5935141-E4EE-98FE-F25D-6DBF3C3EED72}"/>
              </a:ext>
            </a:extLst>
          </p:cNvPr>
          <p:cNvSpPr/>
          <p:nvPr/>
        </p:nvSpPr>
        <p:spPr>
          <a:xfrm>
            <a:off x="571499" y="1951141"/>
            <a:ext cx="5149645" cy="1477859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Исчезают наивность и непосредственность. Он начинает манерничать, капризничать, ходить не так, как ходил раньше. В поведении появляется что-то нарочитое, нелепое и искусственное, какая-то вертлявость и </a:t>
            </a:r>
            <a:r>
              <a:rPr lang="ru-RU" sz="1600" dirty="0" err="1">
                <a:solidFill>
                  <a:schemeClr val="tx1"/>
                </a:solidFill>
              </a:rPr>
              <a:t>поясничанье</a:t>
            </a:r>
            <a:r>
              <a:rPr lang="ru-RU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993096-97C5-3EC0-E98C-CE4541EC4E0C}"/>
              </a:ext>
            </a:extLst>
          </p:cNvPr>
          <p:cNvSpPr/>
          <p:nvPr/>
        </p:nvSpPr>
        <p:spPr>
          <a:xfrm>
            <a:off x="571497" y="4717094"/>
            <a:ext cx="5149645" cy="1548309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Ребенок начинает понимать, что значит «я радуюсь», «я огорчен», «я сердит», «я добрый».  Его переживания приобретают смысл, происходит внутренняя борьба с противоречиями в этих переживаниях (хочу, но боюсь, хочу и то и другое, надо - но не хочу…).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D34F9B-2113-AE30-178A-A565BB51F12A}"/>
              </a:ext>
            </a:extLst>
          </p:cNvPr>
          <p:cNvSpPr/>
          <p:nvPr/>
        </p:nvSpPr>
        <p:spPr>
          <a:xfrm>
            <a:off x="571497" y="3685284"/>
            <a:ext cx="5149645" cy="775526"/>
          </a:xfrm>
          <a:prstGeom prst="rect">
            <a:avLst/>
          </a:prstGeom>
          <a:solidFill>
            <a:srgbClr val="D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Продолжается активное осмысление окружающего мира и определяется место «Я» в этом мире.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EB6A665-B903-BB6D-51C0-94480CCCAB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6"/>
          <a:stretch/>
        </p:blipFill>
        <p:spPr bwMode="auto">
          <a:xfrm>
            <a:off x="7539135" y="2110240"/>
            <a:ext cx="3737686" cy="388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886747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nalogousFromLightSeedLeftStep">
      <a:dk1>
        <a:srgbClr val="000000"/>
      </a:dk1>
      <a:lt1>
        <a:srgbClr val="FFFFFF"/>
      </a:lt1>
      <a:dk2>
        <a:srgbClr val="242B41"/>
      </a:dk2>
      <a:lt2>
        <a:srgbClr val="E2E8E2"/>
      </a:lt2>
      <a:accent1>
        <a:srgbClr val="D18BD1"/>
      </a:accent1>
      <a:accent2>
        <a:srgbClr val="A471C7"/>
      </a:accent2>
      <a:accent3>
        <a:srgbClr val="978BD1"/>
      </a:accent3>
      <a:accent4>
        <a:srgbClr val="7186C7"/>
      </a:accent4>
      <a:accent5>
        <a:srgbClr val="71AAC7"/>
      </a:accent5>
      <a:accent6>
        <a:srgbClr val="65B1AB"/>
      </a:accent6>
      <a:hlink>
        <a:srgbClr val="568F57"/>
      </a:hlink>
      <a:folHlink>
        <a:srgbClr val="7F7F7F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582</Words>
  <Application>Microsoft Office PowerPoint</Application>
  <PresentationFormat>Широкоэкранный</PresentationFormat>
  <Paragraphs>37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Batang</vt:lpstr>
      <vt:lpstr>Arial</vt:lpstr>
      <vt:lpstr>Avenir Next LT Pro Light</vt:lpstr>
      <vt:lpstr>AlignmentVTI</vt:lpstr>
      <vt:lpstr>Этапы развития и кризисы детства</vt:lpstr>
      <vt:lpstr>Этапы детства</vt:lpstr>
      <vt:lpstr>Кризис первого года жизни</vt:lpstr>
      <vt:lpstr>Кризис третьего года жизни</vt:lpstr>
      <vt:lpstr>Кризис шести-семи лет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развития и кризисы детства</dc:title>
  <dc:creator>Wildberries</dc:creator>
  <cp:lastModifiedBy>Wildberries</cp:lastModifiedBy>
  <cp:revision>2</cp:revision>
  <dcterms:created xsi:type="dcterms:W3CDTF">2022-12-13T14:21:46Z</dcterms:created>
  <dcterms:modified xsi:type="dcterms:W3CDTF">2022-12-13T16:00:18Z</dcterms:modified>
</cp:coreProperties>
</file>