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3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4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705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706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707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70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3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14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486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7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48672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7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7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7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5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26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6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6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6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6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048668" name="TextBox 8"/>
          <p:cNvSpPr txBox="1"/>
          <p:nvPr/>
        </p:nvSpPr>
        <p:spPr>
          <a:xfrm>
            <a:off x="898295" y="971253"/>
            <a:ext cx="801912" cy="190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048669" name="TextBox 12"/>
          <p:cNvSpPr txBox="1"/>
          <p:nvPr/>
        </p:nvSpPr>
        <p:spPr>
          <a:xfrm>
            <a:off x="9330490" y="2613787"/>
            <a:ext cx="801912" cy="1907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0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21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8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4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6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88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3145730" name="Straight Connector 16"/>
          <p:cNvCxnSpPr>
            <a:cxnSpLocks/>
          </p:cNvCxnSpPr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5731" name="Straight Connector 17"/>
          <p:cNvCxnSpPr>
            <a:cxnSpLocks/>
          </p:cNvCxnSpPr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868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9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9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37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8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48639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48642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4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48645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3145728" name="Straight Connector 16"/>
          <p:cNvCxnSpPr>
            <a:cxnSpLocks/>
          </p:cNvCxnSpPr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5729" name="Straight Connector 17"/>
          <p:cNvCxnSpPr>
            <a:cxnSpLocks/>
          </p:cNvCxnSpPr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864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99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70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70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70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58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5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6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6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59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59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59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9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9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50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5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5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77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78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7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8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8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584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585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58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587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58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58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59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0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5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5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9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69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9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9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9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0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63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48632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63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3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advClick="0" advTm="10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Picture 7"/>
          <p:cNvPicPr>
            <a:picLocks noChangeAspect="1"/>
          </p:cNvPicPr>
          <p:nvPr/>
        </p:nvPicPr>
        <p:blipFill rotWithShape="1">
          <a:blip r:embed="rId19"/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2097153" name="Picture 6"/>
          <p:cNvPicPr>
            <a:picLocks noChangeAspect="1"/>
          </p:cNvPicPr>
          <p:nvPr/>
        </p:nvPicPr>
        <p:blipFill rotWithShape="1">
          <a:blip r:embed="rId20"/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04857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097154" name="Picture 8"/>
          <p:cNvPicPr>
            <a:picLocks noChangeAspect="1"/>
          </p:cNvPicPr>
          <p:nvPr/>
        </p:nvPicPr>
        <p:blipFill rotWithShape="1">
          <a:blip r:embed="rId21"/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2097155" name="Picture 9"/>
          <p:cNvPicPr>
            <a:picLocks noChangeAspect="1"/>
          </p:cNvPicPr>
          <p:nvPr/>
        </p:nvPicPr>
        <p:blipFill rotWithShape="1">
          <a:blip r:embed="rId22"/>
          <a:srcRect b="23320"/>
          <a:stretch>
            <a:fillRect/>
          </a:stretch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048577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48578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48579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48580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10/4/2020</a:t>
            </a:fld>
            <a:endParaRPr lang="en-US" dirty="0"/>
          </a:p>
        </p:txBody>
      </p:sp>
      <p:sp>
        <p:nvSpPr>
          <p:cNvPr id="1048581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4858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 advClick="0" advTm="10000">
    <p:split orient="vert"/>
  </p:transition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793536"/>
          </a:xfrm>
        </p:spPr>
        <p:txBody>
          <a:bodyPr/>
          <a:lstStyle/>
          <a:p>
            <a:pPr algn="ctr"/>
            <a:r>
              <a:rPr lang="ru-RU" sz="7200" dirty="0" smtClean="0">
                <a:solidFill>
                  <a:srgbClr val="002060"/>
                </a:solidFill>
              </a:rPr>
              <a:t>«</a:t>
            </a:r>
            <a:r>
              <a:rPr lang="ru-RU" sz="7200" dirty="0" smtClean="0">
                <a:solidFill>
                  <a:srgbClr val="002060"/>
                </a:solidFill>
              </a:rPr>
              <a:t>Игры с водой»</a:t>
            </a:r>
            <a:br>
              <a:rPr lang="ru-RU" sz="7200" dirty="0" smtClean="0">
                <a:solidFill>
                  <a:srgbClr val="002060"/>
                </a:solidFill>
              </a:rPr>
            </a:br>
            <a:r>
              <a:rPr lang="ru-RU" sz="5400" dirty="0">
                <a:solidFill>
                  <a:srgbClr val="002060"/>
                </a:solidFill>
              </a:rPr>
              <a:t/>
            </a:r>
            <a:br>
              <a:rPr lang="ru-RU" sz="5400" dirty="0">
                <a:solidFill>
                  <a:srgbClr val="002060"/>
                </a:solidFill>
              </a:rPr>
            </a:br>
            <a:r>
              <a:rPr lang="ru-RU" sz="5400" dirty="0" smtClean="0">
                <a:solidFill>
                  <a:srgbClr val="002060"/>
                </a:solidFill>
              </a:rPr>
              <a:t>                      </a:t>
            </a:r>
            <a:r>
              <a:rPr lang="ru-RU" sz="2800" dirty="0" smtClean="0">
                <a:solidFill>
                  <a:srgbClr val="002060"/>
                </a:solidFill>
              </a:rPr>
              <a:t>Выполнил</a:t>
            </a:r>
            <a:r>
              <a:rPr lang="ru" sz="2800" dirty="0" smtClean="0">
                <a:solidFill>
                  <a:srgbClr val="002060"/>
                </a:solidFill>
              </a:rPr>
              <a:t>а</a:t>
            </a:r>
            <a:r>
              <a:rPr lang="en-US" altLang="ru" sz="2800" dirty="0" smtClean="0">
                <a:solidFill>
                  <a:srgbClr val="002060"/>
                </a:solidFill>
              </a:rPr>
              <a:t>:</a:t>
            </a:r>
            <a:r>
              <a:rPr lang="ru" altLang="ru" sz="2800" dirty="0" smtClean="0">
                <a:solidFill>
                  <a:srgbClr val="002060"/>
                </a:solidFill>
              </a:rPr>
              <a:t>Турулова</a:t>
            </a:r>
            <a:r>
              <a:rPr lang="en-US" altLang="ru" sz="2800" dirty="0" smtClean="0">
                <a:solidFill>
                  <a:srgbClr val="002060"/>
                </a:solidFill>
              </a:rPr>
              <a:t>.</a:t>
            </a:r>
            <a:r>
              <a:rPr lang="ru" altLang="ru" sz="2800" dirty="0" smtClean="0">
                <a:solidFill>
                  <a:srgbClr val="002060"/>
                </a:solidFill>
              </a:rPr>
              <a:t>О</a:t>
            </a:r>
            <a:r>
              <a:rPr lang="en-US" altLang="ru" sz="2800" dirty="0" smtClean="0">
                <a:solidFill>
                  <a:srgbClr val="002060"/>
                </a:solidFill>
              </a:rPr>
              <a:t>.</a:t>
            </a:r>
            <a:r>
              <a:rPr lang="ru" altLang="ru" sz="2800" dirty="0" smtClean="0">
                <a:solidFill>
                  <a:srgbClr val="002060"/>
                </a:solidFill>
              </a:rPr>
              <a:t>А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                                                             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 advTm="11496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Заголовок 1"/>
          <p:cNvSpPr>
            <a:spLocks noGrp="1"/>
          </p:cNvSpPr>
          <p:nvPr>
            <p:ph type="ctrTitle"/>
          </p:nvPr>
        </p:nvSpPr>
        <p:spPr>
          <a:xfrm>
            <a:off x="1154955" y="610673"/>
            <a:ext cx="8825658" cy="2003737"/>
          </a:xfrm>
        </p:spPr>
        <p:txBody>
          <a:bodyPr/>
          <a:lstStyle/>
          <a:p>
            <a:pPr algn="ctr"/>
            <a:r>
              <a:rPr lang="ru-RU" dirty="0" smtClean="0"/>
              <a:t>Игры с водой в детском саду</a:t>
            </a:r>
            <a:endParaRPr lang="ru-RU" dirty="0"/>
          </a:p>
        </p:txBody>
      </p:sp>
      <p:sp>
        <p:nvSpPr>
          <p:cNvPr id="10486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2614409"/>
            <a:ext cx="8825658" cy="3825027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игры с </a:t>
            </a:r>
            <a:r>
              <a:rPr lang="ru-RU" sz="2400" dirty="0" smtClean="0"/>
              <a:t>водой - мощный ресурс </a:t>
            </a:r>
            <a:r>
              <a:rPr lang="ru-RU" sz="2400" dirty="0"/>
              <a:t>предметно-развивающей среды в группах раннего возраста. Игры с </a:t>
            </a:r>
            <a:r>
              <a:rPr lang="ru-RU" sz="2400" dirty="0" smtClean="0"/>
              <a:t>этим материалом оказывают </a:t>
            </a:r>
            <a:r>
              <a:rPr lang="ru-RU" sz="2400" dirty="0"/>
              <a:t>существенное влияние на сохранение эмоционального благополучия, т.к. помогают создать радостное настроение, </a:t>
            </a:r>
            <a:r>
              <a:rPr lang="ru-RU" sz="2400" dirty="0" smtClean="0"/>
              <a:t>повышать </a:t>
            </a:r>
            <a:r>
              <a:rPr lang="ru-RU" sz="2400" dirty="0"/>
              <a:t>жизненный тонус, снимать напряжение, агрессию, состояние внутреннего дискомфорта у детей.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10000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Заголовок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8947522" cy="1400530"/>
          </a:xfrm>
        </p:spPr>
        <p:txBody>
          <a:bodyPr/>
          <a:lstStyle/>
          <a:p>
            <a:pPr algn="ctr"/>
            <a:r>
              <a:rPr lang="ru-RU" b="1" dirty="0"/>
              <a:t>Чем полезны для малышей игры с водой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48605" name="Текст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48606" name="Объект 3"/>
          <p:cNvSpPr>
            <a:spLocks noGrp="1"/>
          </p:cNvSpPr>
          <p:nvPr>
            <p:ph sz="half" idx="2"/>
          </p:nvPr>
        </p:nvSpPr>
        <p:spPr>
          <a:xfrm>
            <a:off x="1103312" y="1905000"/>
            <a:ext cx="4396339" cy="4351338"/>
          </a:xfrm>
        </p:spPr>
        <p:txBody>
          <a:bodyPr>
            <a:normAutofit fontScale="86944"/>
          </a:bodyPr>
          <a:lstStyle/>
          <a:p>
            <a:r>
              <a:rPr lang="ru-RU" dirty="0"/>
              <a:t>- ознакомление детей со свойствами воды (прозрачная, чистая, течет, льется, капает);</a:t>
            </a:r>
            <a:br>
              <a:rPr lang="ru-RU" dirty="0"/>
            </a:br>
            <a:r>
              <a:rPr lang="ru-RU" dirty="0"/>
              <a:t>- развитие тактильных ощущений детей (сухое - мокрое, легкое - тяжелое);</a:t>
            </a:r>
            <a:br>
              <a:rPr lang="ru-RU" dirty="0"/>
            </a:br>
            <a:r>
              <a:rPr lang="ru-RU" dirty="0"/>
              <a:t>- развитие познавательно-исследовательской деятельности (Почему мы видим свои ручки под водой? Сначала губка была легкой, а потом стала тяжелой, почему?).</a:t>
            </a:r>
          </a:p>
          <a:p>
            <a:r>
              <a:rPr lang="ru-RU" dirty="0"/>
              <a:t>- обогащение и активизация словарного запаса детей (плывет, цветная, прозрачная, кораблик, отжимаю);</a:t>
            </a:r>
            <a:br>
              <a:rPr lang="ru-RU" dirty="0"/>
            </a:br>
            <a:r>
              <a:rPr lang="ru-RU" dirty="0"/>
              <a:t>- развитие свободного общения детей и взрослых;</a:t>
            </a:r>
            <a:br>
              <a:rPr lang="ru-RU" dirty="0"/>
            </a:br>
            <a:r>
              <a:rPr lang="ru-RU" dirty="0"/>
              <a:t>- формирование связной речи </a:t>
            </a:r>
          </a:p>
          <a:p>
            <a:endParaRPr lang="ru-RU" dirty="0"/>
          </a:p>
        </p:txBody>
      </p:sp>
      <p:sp>
        <p:nvSpPr>
          <p:cNvPr id="1048607" name="Текст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3230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9715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2417" r="12417"/>
          <a:stretch>
            <a:fillRect/>
          </a:stretch>
        </p:blipFill>
        <p:spPr>
          <a:xfrm>
            <a:off x="5696392" y="1853248"/>
            <a:ext cx="4312353" cy="4302853"/>
          </a:xfrm>
        </p:spPr>
      </p:pic>
    </p:spTree>
  </p:cSld>
  <p:clrMapOvr>
    <a:masterClrMapping/>
  </p:clrMapOvr>
  <p:transition advClick="0" advTm="10000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2" name="Заголовок 1"/>
          <p:cNvSpPr>
            <a:spLocks noGrp="1"/>
          </p:cNvSpPr>
          <p:nvPr>
            <p:ph type="title"/>
          </p:nvPr>
        </p:nvSpPr>
        <p:spPr>
          <a:xfrm>
            <a:off x="1004552" y="257578"/>
            <a:ext cx="9234152" cy="1326524"/>
          </a:xfrm>
        </p:spPr>
        <p:txBody>
          <a:bodyPr/>
          <a:lstStyle/>
          <a:p>
            <a:pPr algn="ctr"/>
            <a:r>
              <a:rPr lang="ru-RU" dirty="0" smtClean="0"/>
              <a:t>Что нужно учесть при играх с водой</a:t>
            </a:r>
            <a:endParaRPr lang="ru-RU" dirty="0"/>
          </a:p>
        </p:txBody>
      </p:sp>
      <p:sp>
        <p:nvSpPr>
          <p:cNvPr id="1048603" name="Объект 2"/>
          <p:cNvSpPr>
            <a:spLocks noGrp="1"/>
          </p:cNvSpPr>
          <p:nvPr>
            <p:ph idx="1"/>
          </p:nvPr>
        </p:nvSpPr>
        <p:spPr>
          <a:xfrm>
            <a:off x="862885" y="1584102"/>
            <a:ext cx="9375819" cy="51386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всегда следует помнить, что необходимо обеспечить безопасность и комфортные условия для детей во время игр с водой. Поскольку вода- наш самый главный материал, то и к ней непременно предъявляются определённые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требования: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Лучше, если водичка будет тёплой и кипячённой. Это доставит детям приятные ощущения и обеспечит безопасность для здоровья в том случае, если она каким-либо образом попадёт в рот малышу.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*Хорошо иметь для детей клеёнчатые передники, фартучки, нарукавники, чтобы дети не боялись забрызгаться, не чувствовали себя скованными. Рядом должны находиться сухие тряпочки, салфетки, которыми можно воспользоваться в самых разных ситуациях.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важно даже самых маленьких детей знакомить с правилами поведения во время игр с водой.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Конечно, чем младше ребёнок, тем короче правила: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*нельзя намеренно выливать воду на пол;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*нельзя брызгать водой на других детей;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*после игры надо помочь убрать игрушки на свои места.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Click="0" advTm="10000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какие игры можно играть</a:t>
            </a:r>
            <a:endParaRPr lang="ru-RU" dirty="0"/>
          </a:p>
        </p:txBody>
      </p:sp>
      <p:sp>
        <p:nvSpPr>
          <p:cNvPr id="1048601" name="Объект 2"/>
          <p:cNvSpPr>
            <a:spLocks noGrp="1"/>
          </p:cNvSpPr>
          <p:nvPr>
            <p:ph idx="1"/>
          </p:nvPr>
        </p:nvSpPr>
        <p:spPr>
          <a:xfrm>
            <a:off x="1103312" y="1326524"/>
            <a:ext cx="8946541" cy="4921875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/>
              <a:t>переливание воды разными емкостями (ложкой, крышкой, баночкой, кружкой, спринцовкой) и способами (губкой, резиновой перчаткой, воронкой);</a:t>
            </a:r>
          </a:p>
          <a:p>
            <a:pPr lvl="0"/>
            <a:r>
              <a:rPr lang="ru-RU" dirty="0"/>
              <a:t>наливание воды в разные емкости (чашку, бутылочку, кастрюльку…);</a:t>
            </a:r>
          </a:p>
          <a:p>
            <a:pPr lvl="0"/>
            <a:r>
              <a:rPr lang="ru-RU" dirty="0"/>
              <a:t>веселая рыбалка (вылавливание рыб удочкой с магнитом);</a:t>
            </a:r>
          </a:p>
          <a:p>
            <a:pPr lvl="0"/>
            <a:r>
              <a:rPr lang="ru-RU" dirty="0"/>
              <a:t>тонет – не тонет (игры на экспериментирование);</a:t>
            </a:r>
          </a:p>
          <a:p>
            <a:pPr lvl="0"/>
            <a:r>
              <a:rPr lang="ru-RU" dirty="0"/>
              <a:t>игры с мыльными пузырями (пускание пузырей с помощью соломинки, воронки; взбивание пены венчиком). “Поймай пузырь на ладошку”, “Чей пузырь больше?”, “Чей пузырь улетит выше, дальше…”;</a:t>
            </a:r>
          </a:p>
          <a:p>
            <a:pPr lvl="0"/>
            <a:r>
              <a:rPr lang="ru-RU" dirty="0"/>
              <a:t>игры с заводными плавающими игрушками, мельницей;</a:t>
            </a:r>
          </a:p>
          <a:p>
            <a:r>
              <a:rPr lang="ru-RU" dirty="0"/>
              <a:t>игра “Море” (разноцветные большие и маленькие камушки, ситечко, игрушки – обитатели моря).</a:t>
            </a:r>
          </a:p>
        </p:txBody>
      </p:sp>
    </p:spTree>
  </p:cSld>
  <p:clrMapOvr>
    <a:masterClrMapping/>
  </p:clrMapOvr>
  <p:transition advClick="0" advTm="10000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latin typeface="Century Gothic" panose="020B0502020202020204" pitchFamily="34" charset="0"/>
              </a:rPr>
              <a:t>И какие опыты проводить</a:t>
            </a:r>
            <a:endParaRPr lang="ru-RU" sz="4400" dirty="0">
              <a:latin typeface="Century Gothic" panose="020B0502020202020204" pitchFamily="34" charset="0"/>
            </a:endParaRPr>
          </a:p>
        </p:txBody>
      </p:sp>
      <p:sp>
        <p:nvSpPr>
          <p:cNvPr id="1048592" name="Текст 4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48593" name="Объект 2"/>
          <p:cNvSpPr>
            <a:spLocks noGrp="1"/>
          </p:cNvSpPr>
          <p:nvPr>
            <p:ph sz="half" idx="2"/>
          </p:nvPr>
        </p:nvSpPr>
        <p:spPr>
          <a:xfrm>
            <a:off x="1103312" y="1853248"/>
            <a:ext cx="4396339" cy="440309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Вода -  жидкая, может течь</a:t>
            </a:r>
          </a:p>
          <a:p>
            <a:r>
              <a:rPr lang="ru-RU" sz="2400" dirty="0" smtClean="0"/>
              <a:t>В воде одни вещества растворяются, а другие нет</a:t>
            </a:r>
          </a:p>
          <a:p>
            <a:r>
              <a:rPr lang="ru-RU" sz="2400" dirty="0" smtClean="0"/>
              <a:t>Изготовление цветных льдинок</a:t>
            </a:r>
          </a:p>
          <a:p>
            <a:r>
              <a:rPr lang="ru-RU" sz="2400" dirty="0" smtClean="0"/>
              <a:t>Будет лед корабликом?</a:t>
            </a:r>
          </a:p>
          <a:p>
            <a:r>
              <a:rPr lang="ru-RU" sz="2400" dirty="0" smtClean="0"/>
              <a:t>Окрашивание воды</a:t>
            </a:r>
            <a:endParaRPr lang="ru-RU" sz="2400" dirty="0"/>
          </a:p>
        </p:txBody>
      </p:sp>
      <p:sp>
        <p:nvSpPr>
          <p:cNvPr id="1048594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97156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21549" b="21549"/>
          <a:stretch>
            <a:fillRect/>
          </a:stretch>
        </p:blipFill>
        <p:spPr>
          <a:xfrm>
            <a:off x="8288380" y="1152982"/>
            <a:ext cx="3524908" cy="3060766"/>
          </a:xfrm>
        </p:spPr>
      </p:pic>
      <p:pic>
        <p:nvPicPr>
          <p:cNvPr id="2097157" name="Рисунок 2097156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654494" y="4386964"/>
            <a:ext cx="3573301" cy="2090332"/>
          </a:xfrm>
          <a:prstGeom prst="rect">
            <a:avLst/>
          </a:prstGeom>
        </p:spPr>
      </p:pic>
    </p:spTree>
  </p:cSld>
  <p:clrMapOvr>
    <a:masterClrMapping/>
  </p:clrMapOvr>
  <p:transition advClick="0" advTm="10000">
    <p:split orient="vert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401</Words>
  <Application>Microsoft Office PowerPoint</Application>
  <PresentationFormat>Широкоэкранный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Times New Roman</vt:lpstr>
      <vt:lpstr>Wingdings 3</vt:lpstr>
      <vt:lpstr>Ион</vt:lpstr>
      <vt:lpstr>«Игры с водой»                        Выполнила:Турулова.О.А.                                                               </vt:lpstr>
      <vt:lpstr>Игры с водой в детском саду</vt:lpstr>
      <vt:lpstr>Чем полезны для малышей игры с водой </vt:lpstr>
      <vt:lpstr>Что нужно учесть при играх с водой</vt:lpstr>
      <vt:lpstr>В какие игры можно играть</vt:lpstr>
      <vt:lpstr>И какие опыты проводить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водой в детском саду</dc:title>
  <dc:creator>User</dc:creator>
  <cp:lastModifiedBy>Sony-Laptop</cp:lastModifiedBy>
  <cp:revision>1</cp:revision>
  <dcterms:created xsi:type="dcterms:W3CDTF">2016-01-01T14:26:20Z</dcterms:created>
  <dcterms:modified xsi:type="dcterms:W3CDTF">2020-10-04T14:56:23Z</dcterms:modified>
</cp:coreProperties>
</file>