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40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honoteka.org/uploads/posts/2021-04/1618853814_20-phonoteka_org-p-fon-s-detmi-dlya-detskogo-sada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418"/>
            <a:ext cx="9143999" cy="68610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7167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Индивидуальный подход </a:t>
            </a:r>
            <a:br>
              <a:rPr lang="ru-RU" b="1" dirty="0" smtClean="0"/>
            </a:br>
            <a:r>
              <a:rPr lang="ru-RU" b="1" dirty="0" smtClean="0"/>
              <a:t>к обучению с позиции позитивной педагогики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143380"/>
            <a:ext cx="3700466" cy="1757378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 Васильева Ю. В., 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МКДОУ «Детский сад № 7 «Золушка»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428604"/>
            <a:ext cx="4143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МКДОУ «Детский сад № 7 «Золушка»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5929330"/>
            <a:ext cx="4143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Йошкар-Ола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14348" y="785794"/>
            <a:ext cx="6929486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СТРУКТУРА И ХАРАКТЕРИСТИКИ ПОЗИТИВНОГО МЫШЛЕНИЯ.</a:t>
            </a:r>
            <a:endParaRPr lang="ru-RU" sz="2400" b="1" dirty="0" smtClean="0"/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785918" y="2285992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179885" y="246379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85720" y="3000372"/>
            <a:ext cx="2643206" cy="34163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Когнитивный компонент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это совокупность позитивных мыслей, убеждений, установок, представлений, образов, интерпретаций, объяснений, жизненных ориентиров, оценок, умозаключений, выводов, прогнозирование.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72198" y="2928934"/>
            <a:ext cx="2928958" cy="31393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Поведенческий компонент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проявляется в стремлении к реализации позитивных форм поведения, позитивного реагирования, в активности по изменению неблагоприятных ситуаций к лучшему, а также в позитивном стиле жизни в целом при любых внешних условиях.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3000372"/>
            <a:ext cx="2643206" cy="313932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Эмоциональный компонент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включает понимание и осознание различных эмоций человека и эмоциональную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саморегуляцию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деятельности и поведения, оптимистическое восприятие мира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6357950" y="2285992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71472" y="642918"/>
            <a:ext cx="6929486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МЕТОДЫ   ПОЗИТИВНОЙ   ПЕДАГОГИКИ: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1714488"/>
            <a:ext cx="6643734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доброты (сказка)</a:t>
            </a:r>
          </a:p>
          <a:p>
            <a:pPr indent="4572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успешности</a:t>
            </a:r>
          </a:p>
          <a:p>
            <a:pPr indent="4572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эффективности усилий</a:t>
            </a:r>
          </a:p>
          <a:p>
            <a:pPr indent="4572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 результативности </a:t>
            </a:r>
          </a:p>
          <a:p>
            <a:pPr indent="4572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соответствия создаваемого задуманному </a:t>
            </a:r>
          </a:p>
          <a:p>
            <a:pPr indent="4572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технологичности </a:t>
            </a:r>
          </a:p>
          <a:p>
            <a:pPr indent="4572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надёжности получаемых результатов </a:t>
            </a:r>
          </a:p>
          <a:p>
            <a:pPr indent="4572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перспективности преобразований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57224" y="4572008"/>
            <a:ext cx="7215238" cy="115416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построение теории позитивной педагогики отвечает насущным потребностям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современной педагогической науки и практики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76944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ПРАКТИЧЕСКОЕ ПРИМЕНЕНИЕ ТЕХНОЛОГИЙ ПОЗИТИВНОГО ОБУЧЕНИЯ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1142984"/>
            <a:ext cx="6643734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принципа позитивной педагогики:</a:t>
            </a:r>
          </a:p>
          <a:p>
            <a:pPr indent="457200" algn="just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позитивных приоритетов</a:t>
            </a:r>
          </a:p>
          <a:p>
            <a:pPr indent="45720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позитивного наполнения жизни</a:t>
            </a:r>
          </a:p>
          <a:p>
            <a:pPr indent="45720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позитивной перспективы</a:t>
            </a:r>
          </a:p>
          <a:p>
            <a:pPr indent="45720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Принцип замещения негативного позитивным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564791"/>
            <a:ext cx="7286676" cy="329320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позитивной педагогики:</a:t>
            </a:r>
          </a:p>
          <a:p>
            <a:pPr indent="457200" algn="just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Повседневные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(построение позитивного взаимодействия между субъектами воспитательного процесса, позитивного решения повседневных задач)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Ситуативные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раскрывают возможности позитивного разрешения различных педагогических ситуаций, как типичных, так и нестандартных, проблемных</a:t>
            </a:r>
            <a:r>
              <a:rPr lang="ru-RU" dirty="0" smtClean="0"/>
              <a:t>)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Перспективные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обеспечивают достижение долгосрочных педагогических целей, раскрывают позитивные перспективы развития педагогического процесса)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623050"/>
            <a:ext cx="827088" cy="234950"/>
          </a:xfrm>
          <a:prstGeom prst="rect">
            <a:avLst/>
          </a:prstGeom>
          <a:noFill/>
        </p:spPr>
      </p:pic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1692275" y="476250"/>
            <a:ext cx="6119813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>
                    <a:alpha val="69000"/>
                  </a:srgbClr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Проблема</a:t>
            </a:r>
            <a:r>
              <a:rPr lang="ru-RU" sz="36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>
                    <a:alpha val="69000"/>
                  </a:srgbClr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:</a:t>
            </a:r>
            <a:endParaRPr lang="ru-RU" sz="3600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>
                  <a:alpha val="69000"/>
                </a:srgbClr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4284663" y="1989138"/>
            <a:ext cx="4464050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3) Застенчивость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6011863" y="2565400"/>
            <a:ext cx="3132137" cy="3386138"/>
            <a:chOff x="3651" y="1570"/>
            <a:chExt cx="1973" cy="2133"/>
          </a:xfrm>
        </p:grpSpPr>
        <p:grpSp>
          <p:nvGrpSpPr>
            <p:cNvPr id="3" name="Group 30"/>
            <p:cNvGrpSpPr>
              <a:grpSpLocks/>
            </p:cNvGrpSpPr>
            <p:nvPr/>
          </p:nvGrpSpPr>
          <p:grpSpPr bwMode="auto">
            <a:xfrm>
              <a:off x="3651" y="1570"/>
              <a:ext cx="1973" cy="2133"/>
              <a:chOff x="3787" y="1570"/>
              <a:chExt cx="1973" cy="2133"/>
            </a:xfrm>
          </p:grpSpPr>
          <p:sp>
            <p:nvSpPr>
              <p:cNvPr id="23583" name="AutoShape 31"/>
              <p:cNvSpPr>
                <a:spLocks noChangeArrowheads="1"/>
              </p:cNvSpPr>
              <p:nvPr/>
            </p:nvSpPr>
            <p:spPr bwMode="auto">
              <a:xfrm>
                <a:off x="3787" y="1616"/>
                <a:ext cx="1973" cy="2087"/>
              </a:xfrm>
              <a:prstGeom prst="verticalScroll">
                <a:avLst>
                  <a:gd name="adj" fmla="val 14764"/>
                </a:avLst>
              </a:prstGeom>
              <a:solidFill>
                <a:srgbClr val="99CCFF">
                  <a:alpha val="58000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84" name="WordArt 32"/>
              <p:cNvSpPr>
                <a:spLocks noChangeArrowheads="1" noChangeShapeType="1" noTextEdit="1"/>
              </p:cNvSpPr>
              <p:nvPr/>
            </p:nvSpPr>
            <p:spPr bwMode="auto">
              <a:xfrm rot="817543">
                <a:off x="4422" y="1570"/>
                <a:ext cx="1024" cy="453"/>
              </a:xfrm>
              <a:prstGeom prst="rect">
                <a:avLst/>
              </a:prstGeom>
            </p:spPr>
            <p:txBody>
              <a:bodyPr wrap="none" fromWordArt="1">
                <a:prstTxWarp prst="textSlantUp">
                  <a:avLst>
                    <a:gd name="adj" fmla="val 54718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000000"/>
                    </a:solidFill>
                    <a:latin typeface="Arial"/>
                    <a:cs typeface="Arial"/>
                  </a:rPr>
                  <a:t>Факторы:</a:t>
                </a:r>
              </a:p>
            </p:txBody>
          </p:sp>
        </p:grpSp>
        <p:sp>
          <p:nvSpPr>
            <p:cNvPr id="23585" name="AutoShape 33"/>
            <p:cNvSpPr>
              <a:spLocks noChangeArrowheads="1"/>
            </p:cNvSpPr>
            <p:nvPr/>
          </p:nvSpPr>
          <p:spPr bwMode="auto">
            <a:xfrm>
              <a:off x="3969" y="1979"/>
              <a:ext cx="1315" cy="771"/>
            </a:xfrm>
            <a:prstGeom prst="roundRect">
              <a:avLst>
                <a:gd name="adj" fmla="val 16667"/>
              </a:avLst>
            </a:prstGeom>
            <a:solidFill>
              <a:srgbClr val="3366FF">
                <a:alpha val="35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86" name="AutoShape 34"/>
            <p:cNvSpPr>
              <a:spLocks noChangeArrowheads="1"/>
            </p:cNvSpPr>
            <p:nvPr/>
          </p:nvSpPr>
          <p:spPr bwMode="auto">
            <a:xfrm>
              <a:off x="3969" y="2795"/>
              <a:ext cx="1315" cy="771"/>
            </a:xfrm>
            <a:prstGeom prst="roundRect">
              <a:avLst>
                <a:gd name="adj" fmla="val 16667"/>
              </a:avLst>
            </a:prstGeom>
            <a:solidFill>
              <a:srgbClr val="3366FF">
                <a:alpha val="35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6516688" y="3284538"/>
            <a:ext cx="208915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1400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Излишняя принципиальность и строгость родителей;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endParaRPr lang="ru-RU" sz="1400" i="1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1400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2) Завышенные требования и ожидания по отношению к ребенку;</a:t>
            </a:r>
          </a:p>
        </p:txBody>
      </p:sp>
      <p:sp>
        <p:nvSpPr>
          <p:cNvPr id="23588" name="AutoShape 36"/>
          <p:cNvSpPr>
            <a:spLocks noChangeArrowheads="1"/>
          </p:cNvSpPr>
          <p:nvPr/>
        </p:nvSpPr>
        <p:spPr bwMode="auto">
          <a:xfrm>
            <a:off x="0" y="1989138"/>
            <a:ext cx="1800225" cy="1081087"/>
          </a:xfrm>
          <a:prstGeom prst="cloudCallout">
            <a:avLst>
              <a:gd name="adj1" fmla="val 35889"/>
              <a:gd name="adj2" fmla="val 15161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ЧТО ДЕЛАТЬ</a:t>
            </a:r>
          </a:p>
        </p:txBody>
      </p:sp>
      <p:sp>
        <p:nvSpPr>
          <p:cNvPr id="23590" name="AutoShape 38"/>
          <p:cNvSpPr>
            <a:spLocks noChangeArrowheads="1"/>
          </p:cNvSpPr>
          <p:nvPr/>
        </p:nvSpPr>
        <p:spPr bwMode="auto">
          <a:xfrm>
            <a:off x="1692275" y="2781300"/>
            <a:ext cx="4319588" cy="3600450"/>
          </a:xfrm>
          <a:prstGeom prst="flowChartPredefinedProcess">
            <a:avLst/>
          </a:prstGeom>
          <a:solidFill>
            <a:schemeClr val="folHlink">
              <a:alpha val="35001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92" name="Text Box 40"/>
          <p:cNvSpPr txBox="1">
            <a:spLocks noChangeArrowheads="1"/>
          </p:cNvSpPr>
          <p:nvPr/>
        </p:nvSpPr>
        <p:spPr bwMode="auto">
          <a:xfrm>
            <a:off x="1763713" y="2781300"/>
            <a:ext cx="4032250" cy="346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ru-RU" dirty="0"/>
              <a:t>1.     Не сравнивайте с другими;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ru-RU" dirty="0"/>
              <a:t>2.     Не акцентируйте внимание               	на неудачах;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ru-RU" dirty="0"/>
              <a:t>3.      Не торопите;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ru-RU" dirty="0"/>
              <a:t>4.     Не заставляйте «быть 	смелым»;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ru-RU" dirty="0"/>
              <a:t>5.      Не кричите;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ru-RU" dirty="0"/>
              <a:t>6.      Установите контакт глаз;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ru-RU" dirty="0"/>
              <a:t>7.      Избавьтесь от излишней требовательности и строгости; </a:t>
            </a:r>
          </a:p>
          <a:p>
            <a:pPr marL="342900" indent="-342900">
              <a:lnSpc>
                <a:spcPct val="80000"/>
              </a:lnSpc>
              <a:spcBef>
                <a:spcPct val="50000"/>
              </a:spcBef>
            </a:pPr>
            <a:r>
              <a:rPr lang="ru-RU" dirty="0"/>
              <a:t>8.      Не будьте слишком критичны;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9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623050"/>
            <a:ext cx="827088" cy="234950"/>
          </a:xfrm>
          <a:prstGeom prst="rect">
            <a:avLst/>
          </a:prstGeom>
          <a:noFill/>
        </p:spPr>
      </p:pic>
      <p:sp>
        <p:nvSpPr>
          <p:cNvPr id="24581" name="WordArt 5"/>
          <p:cNvSpPr>
            <a:spLocks noChangeArrowheads="1" noChangeShapeType="1" noTextEdit="1"/>
          </p:cNvSpPr>
          <p:nvPr/>
        </p:nvSpPr>
        <p:spPr bwMode="auto">
          <a:xfrm>
            <a:off x="1692275" y="476250"/>
            <a:ext cx="6119813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6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>
                    <a:alpha val="69000"/>
                  </a:srgbClr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Проблема</a:t>
            </a:r>
            <a:r>
              <a:rPr lang="ru-RU" sz="36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>
                    <a:alpha val="69000"/>
                  </a:srgbClr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:</a:t>
            </a:r>
            <a:endParaRPr lang="ru-RU" sz="3600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>
                  <a:alpha val="69000"/>
                </a:srgbClr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4582" name="WordArt 6"/>
          <p:cNvSpPr>
            <a:spLocks noChangeArrowheads="1" noChangeShapeType="1" noTextEdit="1"/>
          </p:cNvSpPr>
          <p:nvPr/>
        </p:nvSpPr>
        <p:spPr bwMode="auto">
          <a:xfrm>
            <a:off x="179388" y="5734050"/>
            <a:ext cx="3744912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4) Тревожность</a:t>
            </a: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250825" y="2133600"/>
            <a:ext cx="3600450" cy="3382963"/>
          </a:xfrm>
          <a:prstGeom prst="downArrowCallout">
            <a:avLst>
              <a:gd name="adj1" fmla="val 14545"/>
              <a:gd name="adj2" fmla="val 10983"/>
              <a:gd name="adj3" fmla="val 5116"/>
              <a:gd name="adj4" fmla="val 87847"/>
            </a:avLst>
          </a:prstGeom>
          <a:solidFill>
            <a:srgbClr val="FF6600">
              <a:alpha val="3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5" name="WordArt 9"/>
          <p:cNvSpPr>
            <a:spLocks noChangeArrowheads="1" noChangeShapeType="1" noTextEdit="1"/>
          </p:cNvSpPr>
          <p:nvPr/>
        </p:nvSpPr>
        <p:spPr bwMode="auto">
          <a:xfrm>
            <a:off x="684213" y="2492375"/>
            <a:ext cx="2665412" cy="6715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389639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Поведенческие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признаки: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539750" y="2852738"/>
            <a:ext cx="3095625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/>
              <a:t> ребёнок грызет ногти;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/>
              <a:t> ёрзает, покачивается на стуле;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/>
              <a:t> теребит волосы;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/>
              <a:t> барабанит пальцами, крутит разные предметы </a:t>
            </a:r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4067175" y="1844675"/>
            <a:ext cx="2017713" cy="1081088"/>
          </a:xfrm>
          <a:prstGeom prst="cloudCallout">
            <a:avLst>
              <a:gd name="adj1" fmla="val -53069"/>
              <a:gd name="adj2" fmla="val 13825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00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ЧТО ДЕЛАТЬ?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716463" y="2997200"/>
            <a:ext cx="4248150" cy="3384550"/>
            <a:chOff x="3152" y="1888"/>
            <a:chExt cx="2495" cy="2086"/>
          </a:xfrm>
        </p:grpSpPr>
        <p:sp>
          <p:nvSpPr>
            <p:cNvPr id="24591" name="AutoShape 15"/>
            <p:cNvSpPr>
              <a:spLocks noChangeArrowheads="1"/>
            </p:cNvSpPr>
            <p:nvPr/>
          </p:nvSpPr>
          <p:spPr bwMode="auto">
            <a:xfrm>
              <a:off x="3152" y="1888"/>
              <a:ext cx="2495" cy="2086"/>
            </a:xfrm>
            <a:prstGeom prst="foldedCorner">
              <a:avLst>
                <a:gd name="adj" fmla="val 12500"/>
              </a:avLst>
            </a:prstGeom>
            <a:solidFill>
              <a:srgbClr val="666699">
                <a:alpha val="53999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92" name="AutoShape 16"/>
            <p:cNvSpPr>
              <a:spLocks noChangeArrowheads="1"/>
            </p:cNvSpPr>
            <p:nvPr/>
          </p:nvSpPr>
          <p:spPr bwMode="auto">
            <a:xfrm>
              <a:off x="3379" y="1933"/>
              <a:ext cx="2177" cy="272"/>
            </a:xfrm>
            <a:prstGeom prst="flowChartAlternateProcess">
              <a:avLst/>
            </a:prstGeom>
            <a:solidFill>
              <a:srgbClr val="808000">
                <a:alpha val="49001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5580063" y="3068638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u="sng"/>
              <a:t>Методы и приёмы: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4932363" y="3500438"/>
            <a:ext cx="3816350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600">
                <a:solidFill>
                  <a:srgbClr val="990033"/>
                </a:solidFill>
              </a:rPr>
              <a:t>Чаще называть ребенка по имени и хвалить в присутствии других;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600">
                <a:solidFill>
                  <a:srgbClr val="990033"/>
                </a:solidFill>
              </a:rPr>
              <a:t>Поощрять; поручать выполнение престижных заданий;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600">
                <a:solidFill>
                  <a:srgbClr val="990033"/>
                </a:solidFill>
              </a:rPr>
              <a:t>Избегать заданий, которые выполняются на время;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600">
                <a:solidFill>
                  <a:srgbClr val="990033"/>
                </a:solidFill>
              </a:rPr>
              <a:t>Использовать релаксационные упражнения и игры; (возможно ролевые игры, на обыгрывание ситуаций)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sz="160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/>
      <p:bldP spid="2459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623050"/>
            <a:ext cx="827088" cy="234950"/>
          </a:xfrm>
          <a:prstGeom prst="rect">
            <a:avLst/>
          </a:prstGeom>
          <a:noFill/>
        </p:spPr>
      </p:pic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1692275" y="476250"/>
            <a:ext cx="6119813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>
                    <a:alpha val="69000"/>
                  </a:srgbClr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Проблема:</a:t>
            </a:r>
            <a:endParaRPr lang="ru-RU" sz="1400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FF0000">
                  <a:alpha val="69000"/>
                </a:srgbClr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5606" name="WordArt 6"/>
          <p:cNvSpPr>
            <a:spLocks noChangeArrowheads="1" noChangeShapeType="1" noTextEdit="1"/>
          </p:cNvSpPr>
          <p:nvPr/>
        </p:nvSpPr>
        <p:spPr bwMode="auto">
          <a:xfrm>
            <a:off x="3995738" y="2060575"/>
            <a:ext cx="4968875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5) Гиперактивность</a:t>
            </a:r>
          </a:p>
        </p:txBody>
      </p:sp>
      <p:sp>
        <p:nvSpPr>
          <p:cNvPr id="25608" name="AutoShape 8"/>
          <p:cNvSpPr>
            <a:spLocks noChangeArrowheads="1"/>
          </p:cNvSpPr>
          <p:nvPr/>
        </p:nvSpPr>
        <p:spPr bwMode="auto">
          <a:xfrm>
            <a:off x="250825" y="2060575"/>
            <a:ext cx="3600450" cy="1008063"/>
          </a:xfrm>
          <a:prstGeom prst="downArrowCallout">
            <a:avLst>
              <a:gd name="adj1" fmla="val 45968"/>
              <a:gd name="adj2" fmla="val 50400"/>
              <a:gd name="adj3" fmla="val 18426"/>
              <a:gd name="adj4" fmla="val 66727"/>
            </a:avLst>
          </a:prstGeom>
          <a:solidFill>
            <a:srgbClr val="FFFF99">
              <a:alpha val="58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23850" y="2133600"/>
            <a:ext cx="34559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u="sng"/>
              <a:t>РЕКОМЕНДАЦИИ:</a:t>
            </a: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23850" y="2636838"/>
            <a:ext cx="8280400" cy="3744912"/>
            <a:chOff x="249" y="1661"/>
            <a:chExt cx="5216" cy="2359"/>
          </a:xfrm>
        </p:grpSpPr>
        <p:sp>
          <p:nvSpPr>
            <p:cNvPr id="25620" name="AutoShape 20"/>
            <p:cNvSpPr>
              <a:spLocks noChangeArrowheads="1"/>
            </p:cNvSpPr>
            <p:nvPr/>
          </p:nvSpPr>
          <p:spPr bwMode="auto">
            <a:xfrm>
              <a:off x="249" y="1661"/>
              <a:ext cx="5216" cy="2359"/>
            </a:xfrm>
            <a:prstGeom prst="flowChartPunchedTape">
              <a:avLst/>
            </a:prstGeom>
            <a:solidFill>
              <a:srgbClr val="CC99FF">
                <a:alpha val="49001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1" name="Line 21"/>
            <p:cNvSpPr>
              <a:spLocks noChangeShapeType="1"/>
            </p:cNvSpPr>
            <p:nvPr/>
          </p:nvSpPr>
          <p:spPr bwMode="auto">
            <a:xfrm>
              <a:off x="2653" y="2024"/>
              <a:ext cx="0" cy="18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22" name="Line 22"/>
            <p:cNvSpPr>
              <a:spLocks noChangeShapeType="1"/>
            </p:cNvSpPr>
            <p:nvPr/>
          </p:nvSpPr>
          <p:spPr bwMode="auto">
            <a:xfrm>
              <a:off x="2699" y="1979"/>
              <a:ext cx="0" cy="19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23" name="Line 23"/>
            <p:cNvSpPr>
              <a:spLocks noChangeShapeType="1"/>
            </p:cNvSpPr>
            <p:nvPr/>
          </p:nvSpPr>
          <p:spPr bwMode="auto">
            <a:xfrm>
              <a:off x="2744" y="1979"/>
              <a:ext cx="0" cy="18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24" name="Line 24"/>
            <p:cNvSpPr>
              <a:spLocks noChangeShapeType="1"/>
            </p:cNvSpPr>
            <p:nvPr/>
          </p:nvSpPr>
          <p:spPr bwMode="auto">
            <a:xfrm>
              <a:off x="2789" y="1979"/>
              <a:ext cx="0" cy="18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468313" y="3429000"/>
            <a:ext cx="3455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/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323850" y="3357563"/>
            <a:ext cx="3960813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altLang="zh-CN" dirty="0"/>
              <a:t>Не следует заставлять заниматься больше, чем может;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altLang="zh-CN" dirty="0"/>
              <a:t>Ограничивать до минимума отвлекающие факторы;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altLang="zh-CN" dirty="0"/>
              <a:t>Быть экспрессивным, театральным педагогом;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altLang="zh-CN" dirty="0"/>
              <a:t>Не требовать большой аккуратности в начале коррекционного пути;   </a:t>
            </a:r>
            <a:endParaRPr lang="ru-RU" dirty="0"/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4572000" y="2781300"/>
            <a:ext cx="3960813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 startAt="5"/>
            </a:pPr>
            <a:r>
              <a:rPr lang="ru-RU" altLang="zh-CN" dirty="0"/>
              <a:t>Посадить ближе к </a:t>
            </a:r>
            <a:r>
              <a:rPr lang="ru-RU" altLang="zh-CN" dirty="0" smtClean="0"/>
              <a:t>педагогу </a:t>
            </a:r>
            <a:r>
              <a:rPr lang="ru-RU" altLang="zh-CN" dirty="0"/>
              <a:t>(тактильные ощущения помогают сконцентрироваться ) 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5"/>
            </a:pPr>
            <a:r>
              <a:rPr lang="ru-RU" altLang="zh-CN" dirty="0"/>
              <a:t>Выработать конкретные правила поведения и работу;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5"/>
            </a:pPr>
            <a:r>
              <a:rPr lang="ru-RU" altLang="zh-CN" dirty="0"/>
              <a:t>Давать конкретные и четкие инструкции; чаще поощрять;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5"/>
            </a:pPr>
            <a:r>
              <a:rPr lang="ru-RU" altLang="zh-CN" dirty="0"/>
              <a:t>Игнорировать вызывающие поступки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7" grpId="0"/>
      <p:bldP spid="256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623050"/>
            <a:ext cx="827088" cy="234950"/>
          </a:xfrm>
          <a:prstGeom prst="rect">
            <a:avLst/>
          </a:prstGeom>
          <a:noFill/>
        </p:spPr>
      </p:pic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2124075" y="260350"/>
            <a:ext cx="5976938" cy="93503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23259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>
                    <a:alpha val="42999"/>
                  </a:srgbClr>
                </a:solidFill>
                <a:latin typeface="Times New Roman"/>
                <a:cs typeface="Times New Roman"/>
              </a:rPr>
              <a:t>Непослушание:</a:t>
            </a: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395288" y="1916113"/>
            <a:ext cx="3240087" cy="4105275"/>
          </a:xfrm>
          <a:prstGeom prst="upArrowCallout">
            <a:avLst>
              <a:gd name="adj1" fmla="val 14861"/>
              <a:gd name="adj2" fmla="val 44000"/>
              <a:gd name="adj3" fmla="val 22003"/>
              <a:gd name="adj4" fmla="val 74181"/>
            </a:avLst>
          </a:prstGeom>
          <a:solidFill>
            <a:srgbClr val="9933FF">
              <a:alpha val="47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1187450" y="2205038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>
                <a:latin typeface="Times New Roman" pitchFamily="18" charset="0"/>
                <a:cs typeface="Times New Roman" pitchFamily="18" charset="0"/>
              </a:rPr>
              <a:t>ПРИЧИНЫ: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395288" y="2924175"/>
            <a:ext cx="3313112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000" b="1" i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Борьба за внимание;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000" b="1" i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Борьба за самоутверждение против чрезмерной опеки;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000" b="1" i="1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Желание отомстить;</a:t>
            </a:r>
          </a:p>
          <a:p>
            <a:pPr marL="342900" indent="-342900">
              <a:spcBef>
                <a:spcPct val="50000"/>
              </a:spcBef>
              <a:buFontTx/>
              <a:buAutoNum type="arabicParenR"/>
            </a:pPr>
            <a:r>
              <a:rPr lang="ru-RU" sz="2000" b="1" i="1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Потеря веры в собственный успех;</a:t>
            </a:r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4427538" y="3789363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Гнев</a:t>
            </a:r>
          </a:p>
        </p:txBody>
      </p:sp>
      <p:grpSp>
        <p:nvGrpSpPr>
          <p:cNvPr id="6" name="Group 39"/>
          <p:cNvGrpSpPr>
            <a:grpSpLocks/>
          </p:cNvGrpSpPr>
          <p:nvPr/>
        </p:nvGrpSpPr>
        <p:grpSpPr bwMode="auto">
          <a:xfrm>
            <a:off x="3924300" y="2997200"/>
            <a:ext cx="4824413" cy="3024188"/>
            <a:chOff x="2721" y="1888"/>
            <a:chExt cx="3039" cy="1905"/>
          </a:xfrm>
        </p:grpSpPr>
        <p:sp>
          <p:nvSpPr>
            <p:cNvPr id="27683" name="AutoShape 35"/>
            <p:cNvSpPr>
              <a:spLocks noChangeArrowheads="1"/>
            </p:cNvSpPr>
            <p:nvPr/>
          </p:nvSpPr>
          <p:spPr bwMode="auto">
            <a:xfrm>
              <a:off x="2721" y="1888"/>
              <a:ext cx="3039" cy="1905"/>
            </a:xfrm>
            <a:prstGeom prst="leftArrowCallout">
              <a:avLst>
                <a:gd name="adj1" fmla="val 25000"/>
                <a:gd name="adj2" fmla="val 25000"/>
                <a:gd name="adj3" fmla="val 26588"/>
                <a:gd name="adj4" fmla="val 66667"/>
              </a:avLst>
            </a:prstGeom>
            <a:solidFill>
              <a:srgbClr val="008080">
                <a:alpha val="67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7" name="Group 36"/>
            <p:cNvGrpSpPr>
              <a:grpSpLocks/>
            </p:cNvGrpSpPr>
            <p:nvPr/>
          </p:nvGrpSpPr>
          <p:grpSpPr bwMode="auto">
            <a:xfrm>
              <a:off x="2789" y="1933"/>
              <a:ext cx="2971" cy="1750"/>
              <a:chOff x="2789" y="1933"/>
              <a:chExt cx="2971" cy="1750"/>
            </a:xfrm>
          </p:grpSpPr>
          <p:sp>
            <p:nvSpPr>
              <p:cNvPr id="27685" name="Text Box 37"/>
              <p:cNvSpPr txBox="1">
                <a:spLocks noChangeArrowheads="1"/>
              </p:cNvSpPr>
              <p:nvPr/>
            </p:nvSpPr>
            <p:spPr bwMode="auto">
              <a:xfrm>
                <a:off x="2789" y="2704"/>
                <a:ext cx="104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b="1" u="sng">
                    <a:latin typeface="Times New Roman" pitchFamily="18" charset="0"/>
                    <a:cs typeface="Times New Roman" pitchFamily="18" charset="0"/>
                  </a:rPr>
                  <a:t>ДЕЙСТВИЯ:</a:t>
                </a:r>
              </a:p>
            </p:txBody>
          </p:sp>
          <p:sp>
            <p:nvSpPr>
              <p:cNvPr id="27686" name="Text Box 38"/>
              <p:cNvSpPr txBox="1">
                <a:spLocks noChangeArrowheads="1"/>
              </p:cNvSpPr>
              <p:nvPr/>
            </p:nvSpPr>
            <p:spPr bwMode="auto">
              <a:xfrm>
                <a:off x="3673" y="1933"/>
                <a:ext cx="2087" cy="17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AutoNum type="arabicParenR"/>
                </a:pPr>
                <a:r>
                  <a:rPr lang="ru-RU" b="1" i="1">
                    <a:solidFill>
                      <a:srgbClr val="000066"/>
                    </a:solidFill>
                    <a:latin typeface="Times New Roman" pitchFamily="18" charset="0"/>
                    <a:cs typeface="Times New Roman" pitchFamily="18" charset="0"/>
                  </a:rPr>
                  <a:t>Оказать положительное внимание;</a:t>
                </a:r>
              </a:p>
              <a:p>
                <a:pPr marL="342900" indent="-342900">
                  <a:spcBef>
                    <a:spcPct val="50000"/>
                  </a:spcBef>
                  <a:buFontTx/>
                  <a:buAutoNum type="arabicParenR"/>
                </a:pPr>
                <a:r>
                  <a:rPr lang="ru-RU" b="1" i="1">
                    <a:solidFill>
                      <a:srgbClr val="003300"/>
                    </a:solidFill>
                    <a:latin typeface="Times New Roman" pitchFamily="18" charset="0"/>
                    <a:cs typeface="Times New Roman" pitchFamily="18" charset="0"/>
                  </a:rPr>
                  <a:t>Уменьшить включенность в работу ученика;</a:t>
                </a:r>
              </a:p>
              <a:p>
                <a:pPr marL="342900" indent="-342900">
                  <a:spcBef>
                    <a:spcPct val="50000"/>
                  </a:spcBef>
                  <a:buFontTx/>
                  <a:buAutoNum type="arabicParenR"/>
                </a:pPr>
                <a:r>
                  <a:rPr lang="ru-RU" b="1" i="1">
                    <a:solidFill>
                      <a:srgbClr val="990033"/>
                    </a:solidFill>
                    <a:latin typeface="Times New Roman" pitchFamily="18" charset="0"/>
                    <a:cs typeface="Times New Roman" pitchFamily="18" charset="0"/>
                  </a:rPr>
                  <a:t>Понять причину и исправить;</a:t>
                </a:r>
              </a:p>
              <a:p>
                <a:pPr marL="342900" indent="-342900">
                  <a:spcBef>
                    <a:spcPct val="50000"/>
                  </a:spcBef>
                  <a:buFontTx/>
                  <a:buAutoNum type="arabicParenR"/>
                </a:pPr>
                <a:r>
                  <a:rPr lang="ru-RU" sz="2000" b="1" i="1">
                    <a:solidFill>
                      <a:srgbClr val="663300"/>
                    </a:solidFill>
                    <a:latin typeface="Times New Roman" pitchFamily="18" charset="0"/>
                    <a:cs typeface="Times New Roman" pitchFamily="18" charset="0"/>
                  </a:rPr>
                  <a:t>«Сбросить на ноль» ожидания и претензии;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4414" y="2571744"/>
            <a:ext cx="642942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Рисунок 7" descr="DiscreteZestyJohndory-size_restricte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429000"/>
            <a:ext cx="3467100" cy="239077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s://psy-files.ru/wp-content/uploads/8/e/e/8ee42ccc309659d5eddf1783f1ee5ba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921" y="0"/>
            <a:ext cx="915592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214414" y="1857364"/>
            <a:ext cx="6000792" cy="707886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Должны ли в воспитании и обучении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учитываться индивидуальные особенности?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214546" y="3071810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5607851" y="3107529"/>
            <a:ext cx="571504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428728" y="4000504"/>
            <a:ext cx="1682961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Однозначно 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3714752"/>
            <a:ext cx="3786198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Вторая точка зрения – массовое образование не может и не должно учитывать индивидуальность, приспосабливать к каждому отдельному ребенку.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7224" y="2071678"/>
            <a:ext cx="692948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Позитивная педагогика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педагогика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сопровождения, поддержки и сотрудничества.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3500438"/>
            <a:ext cx="6929486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Фундамент позитивной педагогики 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принятие каждого ученика,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предпосылкой этого принятия, т. е. первым шагом 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умение увидеть в любо ребенке что-то хорошее.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7224" y="2071678"/>
            <a:ext cx="692948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Сверхзадача позитивной педагогики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развивать у человека позитивное мышление, формировать умение, а затем и привычку искать позитивную составляющую, позитивное содержание событий, поступков, ситуаций.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3500438"/>
            <a:ext cx="6929486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позитивной педагогики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создание условий для воспитания позитивной личности (условия: воспитание и развитие позитивного мышления, формирование позитивного отношения к миру и опыта позитивного поведения 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7224" y="2071678"/>
            <a:ext cx="692948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Сверхзадача позитивной педагогики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развивать у человека позитивное мышление, формировать умение, а затем и привычку искать позитивную составляющую, позитивное содержание событий, поступков, ситуаций.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3500438"/>
            <a:ext cx="6929486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позитивной педагогики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создание условий для воспитания позитивной личности.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28662" y="1071546"/>
            <a:ext cx="692948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УСЛОВИЯ ПОЗИТИВНОГО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ru-RU" dirty="0" smtClean="0"/>
              <a:t> И ВОСПИТАНИЯ РЕБЕНКА.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1928802"/>
            <a:ext cx="6929486" cy="42473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 должен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относиться к детям с уважением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Некоторые взрослые всерьез считают, что ребенок – будущий человек, не сегодняшний. Этой позиции соответствуют методы воспитания: надзор, контроль, критика, обвинение. 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Далее позиция «взрослый – маленький» только усиливается, взрослые не доверяют, подозревают, следят, запрещают, принуждают. 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этом взрослые сравнивают слабости детского возраста со своими взрослыми достоинствами, детским поступкам они противопоставляют свои взрослые положительные качества. 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Никто не может дать гарантию, что всегда поступает правильно, никто не застрахован от ошибок и заблуждений. Поэтому уважение к ребенку проявляется, прежде всего, в том, чтобы научить его находит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достойный выход из недостойной ситуации.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Педагогу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важно признать право ребенка на ошибку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8596" y="1714488"/>
            <a:ext cx="642942" cy="64294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28662" y="1071546"/>
            <a:ext cx="692948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УСЛОВИЯ ПОЗИТИВНОГО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ru-RU" dirty="0" smtClean="0"/>
              <a:t> И ВОСПИТАНИЯ РЕБЕНКА.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1928802"/>
            <a:ext cx="6929486" cy="45243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Ребенок имеет право на незнание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Взрослые часто объясняют свою авторитарную позицию, тем, что дети все равно не знают, как поступить, поэтому должны подчиняться. Но никто не любит слепого подчинения, жесткого принуждения! 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Однако, взрослые не оставляют тщетных попыток насильно сделать ребенка воспитанным, насильно сделать его образованным. Такой диктат порождает либо забитых, безвольных детей, либо сопротивляющихся и протестующих против всего на свете. </a:t>
            </a:r>
          </a:p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Ребенок скорее  будет готов следовать требованиям взрослого,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педагог,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уважая его незнание,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объяснит необходимость следовать совету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покажет, как лучше поступить и почему так будет лучше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Сотрудничество с ребенком, расширение его знаний о мире обеспечивает позитивное педагогическое восприятие ошибочных решений, которые иногда принимаются ребенком.</a:t>
            </a:r>
          </a:p>
          <a:p>
            <a:pPr indent="457200" algn="just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8596" y="1714488"/>
            <a:ext cx="642942" cy="64294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catherineasquithgallery.com/uploads/posts/2021-03/1614804973_38-p-fon-dlya-prezentatsii-detskii-sad-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928662" y="1071546"/>
            <a:ext cx="692948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УСЛОВИЯ ПОЗИТИВНОГО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ОБУЧЕНИЯ</a:t>
            </a:r>
            <a:r>
              <a:rPr lang="ru-RU" dirty="0" smtClean="0"/>
              <a:t> И ВОСПИТАНИЯ РЕБЕНКА.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1928803"/>
            <a:ext cx="7143800" cy="48013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 должен уметь любить детей.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этим условием не каждому педагогу легко согласиться. Должен любить? Всех детей? Как любить тех детей, которые совсем не располагают к такому чувству? И что такое любовь к детям? </a:t>
            </a:r>
          </a:p>
          <a:p>
            <a:pPr indent="457200"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Любить детей – это, прежде всего, понимать 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понимать, что происходит с ребенком, что он чувствует, когда совершает тот или иной поступок. </a:t>
            </a:r>
          </a:p>
          <a:p>
            <a:pPr indent="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Педагогическая деятельность носит двусторонний характер. Работа педагога всегда направлена на ребенка и определяется ответной реакцией ребенка. Исходная установка педагога-профессионала – желание видеть ребенка хорошим и его ответное стремление быть хорошим. Каждый ребенок уверен, что он хороший, он нуждается во взаимодействии со взрослым, который готов это признать и понять. Понимание стремления детей быть хорошими людьми обеспечивает позитивное педагогическое восприятие всего педагогического процесса и собственной педагогической деятельности.</a:t>
            </a:r>
          </a:p>
          <a:p>
            <a:pPr indent="457200" algn="just"/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8596" y="1714488"/>
            <a:ext cx="642942" cy="642942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947</Words>
  <PresentationFormat>Экран (4:3)</PresentationFormat>
  <Paragraphs>114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Индивидуальный подход  к обучению с позиции позитивной педагогики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подход  к обучению с позиции позитивной педагогики </dc:title>
  <dc:creator>ДЕЛЛ</dc:creator>
  <cp:lastModifiedBy>ДЕЛЛ</cp:lastModifiedBy>
  <cp:revision>10</cp:revision>
  <dcterms:created xsi:type="dcterms:W3CDTF">2022-11-08T10:11:33Z</dcterms:created>
  <dcterms:modified xsi:type="dcterms:W3CDTF">2022-11-16T11:30:34Z</dcterms:modified>
</cp:coreProperties>
</file>