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3" r:id="rId1"/>
  </p:sldMasterIdLst>
  <p:sldIdLst>
    <p:sldId id="256" r:id="rId2"/>
    <p:sldId id="257" r:id="rId3"/>
    <p:sldId id="284" r:id="rId4"/>
    <p:sldId id="264" r:id="rId5"/>
    <p:sldId id="265" r:id="rId6"/>
    <p:sldId id="261" r:id="rId7"/>
    <p:sldId id="262" r:id="rId8"/>
    <p:sldId id="260" r:id="rId9"/>
    <p:sldId id="267" r:id="rId10"/>
    <p:sldId id="279" r:id="rId11"/>
    <p:sldId id="276" r:id="rId12"/>
    <p:sldId id="269" r:id="rId13"/>
    <p:sldId id="277" r:id="rId14"/>
    <p:sldId id="282" r:id="rId15"/>
    <p:sldId id="283" r:id="rId16"/>
    <p:sldId id="278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3399FF"/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05924-4017-4350-B901-C895B77C2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BA135-9571-40FC-B74A-593DC4E77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3533-56F6-48F0-A2D9-3B3C9BD0E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E1137-22E9-463D-B18A-D08039161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408DCF-5363-451A-A816-28AD14786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024BB-A346-4325-8301-A53AFEE55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61CEB-82B4-4A87-B411-FCF8207F5F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B71E0-A8A0-4250-B850-BD6F44BC8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D4D5E-0064-4A0E-9891-D42211BCE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477A9-3858-48BD-8DA7-83AE7A0C8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C5C58-DFC3-4A1B-9B21-72F12895A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0E22A-5F8C-4302-A765-5FF15B785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73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2856FE4-9AD8-432E-908A-FC1F5E84B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05" r:id="rId4"/>
    <p:sldLayoutId id="2147483911" r:id="rId5"/>
    <p:sldLayoutId id="2147483906" r:id="rId6"/>
    <p:sldLayoutId id="2147483912" r:id="rId7"/>
    <p:sldLayoutId id="2147483913" r:id="rId8"/>
    <p:sldLayoutId id="2147483914" r:id="rId9"/>
    <p:sldLayoutId id="2147483907" r:id="rId10"/>
    <p:sldLayoutId id="2147483915" r:id="rId11"/>
    <p:sldLayoutId id="2147483916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1.png"/><Relationship Id="rId4" Type="http://schemas.openxmlformats.org/officeDocument/2006/relationships/image" Target="../media/image7.wmf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2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5029200"/>
            <a:ext cx="6629400" cy="533400"/>
          </a:xfrm>
        </p:spPr>
        <p:txBody>
          <a:bodyPr>
            <a:normAutofit fontScale="62500" lnSpcReduction="20000"/>
          </a:bodyPr>
          <a:lstStyle/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Байкалова Ольга Ивановна, учитель математики,</a:t>
            </a:r>
          </a:p>
          <a:p>
            <a:pPr algn="r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ГБОУ ШКОЛА 219, г. Санкт-Петербург</a:t>
            </a:r>
            <a:endParaRPr lang="ru-RU" sz="2800" b="1" i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381000" y="457200"/>
            <a:ext cx="85344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Решение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иррациональных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неравенств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при возведении обеих частей неравенства в нечётную степень всегда получается неравенство, равносильное данному неравенству;</a:t>
            </a:r>
          </a:p>
          <a:p>
            <a:r>
              <a:rPr lang="ru-RU" dirty="0"/>
              <a:t> если обе части неравенства возводят в чётную степень, то получится неравенство, равносильное исходному только в том случае, если обе части исходного неравенства </a:t>
            </a:r>
            <a:r>
              <a:rPr lang="ru-RU" dirty="0">
                <a:solidFill>
                  <a:srgbClr val="FF0000"/>
                </a:solidFill>
              </a:rPr>
              <a:t>неотрицательны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Решить неравенства</a:t>
            </a:r>
          </a:p>
        </p:txBody>
      </p:sp>
      <p:sp>
        <p:nvSpPr>
          <p:cNvPr id="4103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                                                                           </a:t>
            </a:r>
          </a:p>
          <a:p>
            <a:pPr>
              <a:buNone/>
            </a:pPr>
            <a:r>
              <a:rPr lang="ru-RU" dirty="0"/>
              <a:t>                                                                                  </a:t>
            </a:r>
          </a:p>
          <a:p>
            <a:pPr>
              <a:buNone/>
            </a:pPr>
            <a:r>
              <a:rPr lang="ru-RU" dirty="0"/>
              <a:t>                                      </a:t>
            </a:r>
            <a:r>
              <a:rPr lang="ru-RU" sz="4000" dirty="0"/>
              <a:t>3</a:t>
            </a:r>
            <a:r>
              <a:rPr lang="ru-RU" dirty="0"/>
              <a:t>.                                                                 </a:t>
            </a:r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1290638" y="2133600"/>
          <a:ext cx="2066925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Формула" r:id="rId3" imgW="838080" imgH="317160" progId="Equation.3">
                  <p:embed/>
                </p:oleObj>
              </mc:Choice>
              <mc:Fallback>
                <p:oleObj name="Формула" r:id="rId3" imgW="838080" imgH="3171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0638" y="2133600"/>
                        <a:ext cx="2066925" cy="990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1012825" y="3429000"/>
          <a:ext cx="2927350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Формула" r:id="rId5" imgW="812520" imgH="228600" progId="Equation.3">
                  <p:embed/>
                </p:oleObj>
              </mc:Choice>
              <mc:Fallback>
                <p:oleObj name="Формула" r:id="rId5" imgW="8125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2825" y="3429000"/>
                        <a:ext cx="2927350" cy="893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9"/>
          <p:cNvGraphicFramePr>
            <a:graphicFrameLocks noChangeAspect="1"/>
          </p:cNvGraphicFramePr>
          <p:nvPr/>
        </p:nvGraphicFramePr>
        <p:xfrm>
          <a:off x="4592638" y="1600200"/>
          <a:ext cx="3008312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Формула" r:id="rId7" imgW="672840" imgH="228600" progId="Equation.3">
                  <p:embed/>
                </p:oleObj>
              </mc:Choice>
              <mc:Fallback>
                <p:oleObj name="Формула" r:id="rId7" imgW="67284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2638" y="1600200"/>
                        <a:ext cx="3008312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514600"/>
            <a:ext cx="3352800" cy="990600"/>
          </a:xfrm>
          <a:prstGeom prst="rect">
            <a:avLst/>
          </a:prstGeom>
          <a:noFill/>
        </p:spPr>
      </p:pic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0" y="151679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8153400" y="3124200"/>
            <a:ext cx="381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≥ 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7924800" y="2743200"/>
            <a:ext cx="4667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≥</a:t>
            </a:r>
            <a:endParaRPr lang="ru-RU" sz="4000" dirty="0"/>
          </a:p>
        </p:txBody>
      </p:sp>
      <p:sp>
        <p:nvSpPr>
          <p:cNvPr id="29" name="TextBox 28"/>
          <p:cNvSpPr txBox="1"/>
          <p:nvPr/>
        </p:nvSpPr>
        <p:spPr>
          <a:xfrm flipV="1">
            <a:off x="8382000" y="3733800"/>
            <a:ext cx="53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0</a:t>
            </a:r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3733800"/>
            <a:ext cx="3686175" cy="923925"/>
          </a:xfrm>
          <a:prstGeom prst="rect">
            <a:avLst/>
          </a:prstGeom>
          <a:noFill/>
        </p:spPr>
      </p:pic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382000" y="2819400"/>
            <a:ext cx="47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343400" y="1752600"/>
            <a:ext cx="612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1.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8200" y="2209800"/>
            <a:ext cx="612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2.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1000" y="3505200"/>
            <a:ext cx="685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4.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886200" y="3810000"/>
            <a:ext cx="1069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5.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588" y="1295400"/>
          <a:ext cx="8988425" cy="326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Формула" r:id="rId3" imgW="2095200" imgH="761760" progId="Equation.3">
                  <p:embed/>
                </p:oleObj>
              </mc:Choice>
              <mc:Fallback>
                <p:oleObj name="Формула" r:id="rId3" imgW="2095200" imgH="761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295400"/>
                        <a:ext cx="8988425" cy="326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Решение задач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166(2)</a:t>
            </a:r>
          </a:p>
          <a:p>
            <a:pPr>
              <a:buNone/>
            </a:pPr>
            <a:r>
              <a:rPr lang="ru-RU" dirty="0"/>
              <a:t>   167 (2,4,)</a:t>
            </a:r>
          </a:p>
          <a:p>
            <a:pPr>
              <a:buNone/>
            </a:pPr>
            <a:r>
              <a:rPr lang="ru-RU" dirty="0"/>
              <a:t>   168(2)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Самостоятельная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166(1)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167 (1,3,)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168(1)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166(1)                 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(2 ; +∞)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167 (1,3,)     1)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(11 ; +∞)  2)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(3 ; +∞)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168(1)    (- ∞ ;    ) , (    ; +∞)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2819399"/>
            <a:ext cx="381000" cy="533401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2743200"/>
            <a:ext cx="457200" cy="533400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1152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/>
              <a:t>Домашнее задание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П.10(1 – 5)</a:t>
            </a:r>
          </a:p>
          <a:p>
            <a:r>
              <a:rPr lang="ru-RU" dirty="0"/>
              <a:t>167(чёт)</a:t>
            </a:r>
          </a:p>
          <a:p>
            <a:r>
              <a:rPr lang="ru-RU"/>
              <a:t>168(2,4)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WordArt 5"/>
          <p:cNvSpPr>
            <a:spLocks noChangeArrowheads="1" noChangeShapeType="1" noTextEdit="1"/>
          </p:cNvSpPr>
          <p:nvPr/>
        </p:nvSpPr>
        <p:spPr bwMode="auto">
          <a:xfrm>
            <a:off x="762000" y="685800"/>
            <a:ext cx="7924800" cy="34194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работу!</a:t>
            </a:r>
          </a:p>
        </p:txBody>
      </p:sp>
      <p:pic>
        <p:nvPicPr>
          <p:cNvPr id="30727" name="Picture 7" descr="оваци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343400"/>
            <a:ext cx="205740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Цель  урока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Познакомится с методами решения иррациональных неравенств</a:t>
            </a:r>
          </a:p>
        </p:txBody>
      </p:sp>
      <p:pic>
        <p:nvPicPr>
          <p:cNvPr id="5124" name="Picture 4" descr="книга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175125"/>
            <a:ext cx="1905000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BC894D4-3762-4BC1-9A9F-6BF0F52D7F92}"/>
              </a:ext>
            </a:extLst>
          </p:cNvPr>
          <p:cNvSpPr/>
          <p:nvPr/>
        </p:nvSpPr>
        <p:spPr>
          <a:xfrm>
            <a:off x="381000" y="304800"/>
            <a:ext cx="8305800" cy="6028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Стрельба из спортивного пистолета по круглой мишени диаметром 1м ведется из точки прямой, перпендикулярной плоскости мишени и проходящей через её центр. На каком расстоянии от мишени должна быть точка выстрела, чтобы разность расстояний от неё до края мишени и до центра была не больше 2 см.? 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699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Устная работа 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219200"/>
            <a:ext cx="8991600" cy="5410200"/>
          </a:xfrm>
        </p:spPr>
        <p:txBody>
          <a:bodyPr/>
          <a:lstStyle/>
          <a:p>
            <a:r>
              <a:rPr lang="ru-RU"/>
              <a:t>1.Какие из следующих уравнений являются иррациональными:</a:t>
            </a:r>
          </a:p>
          <a:p>
            <a:endParaRPr lang="ru-RU"/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0" y="2767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1295400" y="3276600"/>
          <a:ext cx="4608512" cy="300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3" imgW="1104900" imgH="1320800" progId="Equation.3">
                  <p:embed/>
                </p:oleObj>
              </mc:Choice>
              <mc:Fallback>
                <p:oleObj name="Формула" r:id="rId3" imgW="1104900" imgH="13208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3276600"/>
                        <a:ext cx="4608512" cy="3006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913"/>
            <a:ext cx="8147050" cy="5937250"/>
          </a:xfrm>
        </p:spPr>
        <p:txBody>
          <a:bodyPr/>
          <a:lstStyle/>
          <a:p>
            <a:r>
              <a:rPr lang="ru-RU" sz="2800"/>
              <a:t>2.Найдите область определения:</a:t>
            </a:r>
          </a:p>
          <a:p>
            <a:endParaRPr lang="ru-RU" sz="2800"/>
          </a:p>
          <a:p>
            <a:endParaRPr lang="ru-RU" sz="2800"/>
          </a:p>
          <a:p>
            <a:endParaRPr lang="ru-RU" sz="2800"/>
          </a:p>
          <a:p>
            <a:endParaRPr lang="ru-RU" sz="2800"/>
          </a:p>
          <a:p>
            <a:r>
              <a:rPr lang="ru-RU" sz="2800"/>
              <a:t>3.Объясните, почему эти уравнения не имеют решения на множестве действительных чисел.</a:t>
            </a:r>
          </a:p>
          <a:p>
            <a:endParaRPr lang="ru-RU" sz="2800"/>
          </a:p>
          <a:p>
            <a:endParaRPr lang="ru-RU" sz="2800"/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2608263" y="876300"/>
          <a:ext cx="2989262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Формула" r:id="rId3" imgW="965160" imgH="736560" progId="Equation.3">
                  <p:embed/>
                </p:oleObj>
              </mc:Choice>
              <mc:Fallback>
                <p:oleObj name="Формула" r:id="rId3" imgW="965160" imgH="7365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8263" y="876300"/>
                        <a:ext cx="2989262" cy="1536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5" name="Object 7"/>
          <p:cNvGraphicFramePr>
            <a:graphicFrameLocks noChangeAspect="1"/>
          </p:cNvGraphicFramePr>
          <p:nvPr/>
        </p:nvGraphicFramePr>
        <p:xfrm>
          <a:off x="2555875" y="4365625"/>
          <a:ext cx="3240088" cy="218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5" imgW="1282700" imgH="749300" progId="Equation.3">
                  <p:embed/>
                </p:oleObj>
              </mc:Choice>
              <mc:Fallback>
                <p:oleObj name="Формула" r:id="rId5" imgW="1282700" imgH="7493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4365625"/>
                        <a:ext cx="3240088" cy="218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484313"/>
            <a:ext cx="4621212" cy="5221287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2100" b="1" i="1">
                <a:solidFill>
                  <a:schemeClr val="tx1"/>
                </a:solidFill>
              </a:rPr>
              <a:t>Ответьте на вопросы:</a:t>
            </a:r>
          </a:p>
          <a:p>
            <a:pPr marL="533400" indent="-533400">
              <a:lnSpc>
                <a:spcPct val="80000"/>
              </a:lnSpc>
            </a:pPr>
            <a:r>
              <a:rPr lang="ru-RU" sz="2100">
                <a:solidFill>
                  <a:schemeClr val="tx1"/>
                </a:solidFill>
              </a:rPr>
              <a:t>1. Что требуется для полученных значений переменной при решении иррациональных уравнений? </a:t>
            </a:r>
          </a:p>
          <a:p>
            <a:pPr marL="533400" indent="-533400">
              <a:lnSpc>
                <a:spcPct val="80000"/>
              </a:lnSpc>
            </a:pPr>
            <a:r>
              <a:rPr lang="ru-RU" sz="2100">
                <a:solidFill>
                  <a:schemeClr val="tx1"/>
                </a:solidFill>
              </a:rPr>
              <a:t>2. Способ, которым проводится проверка решений иррациональных уравнений. </a:t>
            </a:r>
          </a:p>
          <a:p>
            <a:pPr marL="533400" indent="-533400">
              <a:lnSpc>
                <a:spcPct val="80000"/>
              </a:lnSpc>
            </a:pPr>
            <a:r>
              <a:rPr lang="ru-RU" sz="2100">
                <a:solidFill>
                  <a:schemeClr val="tx1"/>
                </a:solidFill>
              </a:rPr>
              <a:t>3. Как называется знак корня?</a:t>
            </a:r>
          </a:p>
          <a:p>
            <a:pPr marL="533400" indent="-533400">
              <a:lnSpc>
                <a:spcPct val="80000"/>
              </a:lnSpc>
            </a:pPr>
            <a:r>
              <a:rPr lang="ru-RU" sz="2100">
                <a:solidFill>
                  <a:schemeClr val="tx1"/>
                </a:solidFill>
              </a:rPr>
              <a:t>4. Сколько решений имеет уравнение х</a:t>
            </a:r>
            <a:r>
              <a:rPr lang="ru-RU" sz="2100" baseline="30000">
                <a:solidFill>
                  <a:schemeClr val="tx1"/>
                </a:solidFill>
              </a:rPr>
              <a:t>2</a:t>
            </a:r>
            <a:r>
              <a:rPr lang="ru-RU" sz="2100">
                <a:solidFill>
                  <a:schemeClr val="tx1"/>
                </a:solidFill>
              </a:rPr>
              <a:t>=а, если а </a:t>
            </a:r>
            <a:r>
              <a:rPr lang="en-US" sz="2100">
                <a:solidFill>
                  <a:schemeClr val="tx1"/>
                </a:solidFill>
                <a:cs typeface="Arial" charset="0"/>
              </a:rPr>
              <a:t>&lt;</a:t>
            </a:r>
            <a:r>
              <a:rPr lang="ru-RU" sz="2100">
                <a:solidFill>
                  <a:schemeClr val="tx1"/>
                </a:solidFill>
              </a:rPr>
              <a:t>0?</a:t>
            </a:r>
          </a:p>
          <a:p>
            <a:pPr marL="533400" indent="-533400">
              <a:lnSpc>
                <a:spcPct val="80000"/>
              </a:lnSpc>
            </a:pPr>
            <a:r>
              <a:rPr lang="ru-RU" sz="2100">
                <a:solidFill>
                  <a:schemeClr val="tx1"/>
                </a:solidFill>
              </a:rPr>
              <a:t>5. Как называются уравнения, в которых под знаком корня содержится переменная?</a:t>
            </a:r>
          </a:p>
          <a:p>
            <a:pPr marL="533400" indent="-533400">
              <a:lnSpc>
                <a:spcPct val="80000"/>
              </a:lnSpc>
            </a:pPr>
            <a:r>
              <a:rPr lang="ru-RU" sz="2100">
                <a:solidFill>
                  <a:schemeClr val="tx1"/>
                </a:solidFill>
              </a:rPr>
              <a:t>6. Как называется корень второй степени? 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5003800" y="2276475"/>
            <a:ext cx="34480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3600" b="1">
                <a:solidFill>
                  <a:schemeClr val="folHlink"/>
                </a:solidFill>
              </a:rPr>
              <a:t>пров</a:t>
            </a:r>
            <a:r>
              <a:rPr lang="ru-RU" sz="3600" b="1">
                <a:solidFill>
                  <a:srgbClr val="FF3300"/>
                </a:solidFill>
              </a:rPr>
              <a:t>е</a:t>
            </a:r>
            <a:r>
              <a:rPr lang="ru-RU" sz="3600" b="1">
                <a:solidFill>
                  <a:schemeClr val="folHlink"/>
                </a:solidFill>
              </a:rPr>
              <a:t>рка</a:t>
            </a:r>
            <a:r>
              <a:rPr lang="ru-RU" sz="3600" b="1"/>
              <a:t> 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580063" y="3284538"/>
            <a:ext cx="1935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ради</a:t>
            </a:r>
            <a:r>
              <a:rPr 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</a:t>
            </a: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084888" y="3860800"/>
            <a:ext cx="1533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</a:t>
            </a:r>
            <a:r>
              <a:rPr 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</a:t>
            </a: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ь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364163" y="4437063"/>
            <a:ext cx="3960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иррац</a:t>
            </a:r>
            <a:r>
              <a:rPr 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ональное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940425" y="5157788"/>
            <a:ext cx="2701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</a:t>
            </a:r>
            <a:r>
              <a:rPr 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ратный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643438" y="2708275"/>
            <a:ext cx="2847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подстано</a:t>
            </a:r>
            <a:r>
              <a:rPr lang="ru-RU" sz="360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</a:t>
            </a:r>
            <a:r>
              <a:rPr lang="ru-RU" sz="36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755650" y="260350"/>
            <a:ext cx="77771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Древнегреческий ученый-исследователь,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который впервые доказал существование иррациональных чисел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8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9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2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3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80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6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7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80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/>
      <p:bldP spid="11269" grpId="0"/>
      <p:bldP spid="11270" grpId="0"/>
      <p:bldP spid="11271" grpId="0"/>
      <p:bldP spid="11272" grpId="0"/>
      <p:bldP spid="112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>
                <a:solidFill>
                  <a:srgbClr val="FF9933"/>
                </a:solidFill>
              </a:rPr>
              <a:t>Кто впервые ввёл современное изображение корня?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2400" i="1">
                <a:solidFill>
                  <a:schemeClr val="tx1"/>
                </a:solidFill>
              </a:rPr>
              <a:t>Ответьте на вопросы: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1800">
                <a:solidFill>
                  <a:schemeClr val="tx1"/>
                </a:solidFill>
              </a:rPr>
              <a:t>1.Сколько решений имеет уравнение х</a:t>
            </a:r>
            <a:r>
              <a:rPr lang="ru-RU" sz="1800" baseline="30000">
                <a:solidFill>
                  <a:schemeClr val="tx1"/>
                </a:solidFill>
              </a:rPr>
              <a:t>2</a:t>
            </a:r>
            <a:r>
              <a:rPr lang="ru-RU" sz="1800">
                <a:solidFill>
                  <a:schemeClr val="tx1"/>
                </a:solidFill>
              </a:rPr>
              <a:t>=0.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1800">
                <a:solidFill>
                  <a:schemeClr val="tx1"/>
                </a:solidFill>
              </a:rPr>
              <a:t>2.Корень какой степени существует из любого числа?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1800">
                <a:solidFill>
                  <a:schemeClr val="tx1"/>
                </a:solidFill>
              </a:rPr>
              <a:t>3.Как называется корень третей степени?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1800">
                <a:solidFill>
                  <a:schemeClr val="tx1"/>
                </a:solidFill>
              </a:rPr>
              <a:t>4.Сколько решений имеет уравнение х</a:t>
            </a:r>
            <a:r>
              <a:rPr lang="ru-RU" sz="1800" baseline="30000">
                <a:solidFill>
                  <a:schemeClr val="tx1"/>
                </a:solidFill>
              </a:rPr>
              <a:t>2</a:t>
            </a:r>
            <a:r>
              <a:rPr lang="ru-RU" sz="1800">
                <a:solidFill>
                  <a:schemeClr val="tx1"/>
                </a:solidFill>
              </a:rPr>
              <a:t>=а, если а &gt;0?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1800">
                <a:solidFill>
                  <a:schemeClr val="tx1"/>
                </a:solidFill>
              </a:rPr>
              <a:t>5.Как называется корень уравнения, который получается в результате неравносильных преобразований? 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ru-RU" sz="1800">
                <a:solidFill>
                  <a:schemeClr val="tx1"/>
                </a:solidFill>
              </a:rPr>
              <a:t>6.Корень какой степени существует только из неотрицательного числа? 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4958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chemeClr val="folHlink"/>
                </a:solidFill>
              </a:rPr>
              <a:t>             </a:t>
            </a:r>
            <a:r>
              <a:rPr lang="ru-RU" sz="4000">
                <a:solidFill>
                  <a:schemeClr val="folHlink"/>
                </a:solidFill>
              </a:rPr>
              <a:t>о</a:t>
            </a:r>
            <a:r>
              <a:rPr lang="ru-RU" sz="4000">
                <a:solidFill>
                  <a:srgbClr val="FF3300"/>
                </a:solidFill>
              </a:rPr>
              <a:t>д</a:t>
            </a:r>
            <a:r>
              <a:rPr lang="ru-RU" sz="4000">
                <a:solidFill>
                  <a:schemeClr val="folHlink"/>
                </a:solidFill>
              </a:rPr>
              <a:t>но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chemeClr val="folHlink"/>
                </a:solidFill>
              </a:rPr>
              <a:t>       н</a:t>
            </a:r>
            <a:r>
              <a:rPr lang="ru-RU" sz="4000">
                <a:solidFill>
                  <a:srgbClr val="FF3300"/>
                </a:solidFill>
              </a:rPr>
              <a:t>е</a:t>
            </a:r>
            <a:r>
              <a:rPr lang="ru-RU" sz="4000">
                <a:solidFill>
                  <a:schemeClr val="folHlink"/>
                </a:solidFill>
              </a:rPr>
              <a:t>чётной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chemeClr val="folHlink"/>
                </a:solidFill>
              </a:rPr>
              <a:t>         </a:t>
            </a:r>
            <a:r>
              <a:rPr lang="ru-RU" sz="4000">
                <a:solidFill>
                  <a:srgbClr val="FF3300"/>
                </a:solidFill>
              </a:rPr>
              <a:t>к</a:t>
            </a:r>
            <a:r>
              <a:rPr lang="ru-RU" sz="4000">
                <a:solidFill>
                  <a:schemeClr val="folHlink"/>
                </a:solidFill>
              </a:rPr>
              <a:t>убический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chemeClr val="folHlink"/>
                </a:solidFill>
              </a:rPr>
              <a:t>     дв</a:t>
            </a:r>
            <a:r>
              <a:rPr lang="ru-RU" sz="4000">
                <a:solidFill>
                  <a:srgbClr val="FF3300"/>
                </a:solidFill>
              </a:rPr>
              <a:t>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chemeClr val="folHlink"/>
                </a:solidFill>
              </a:rPr>
              <a:t>посто</a:t>
            </a:r>
            <a:r>
              <a:rPr lang="ru-RU" sz="4000">
                <a:solidFill>
                  <a:srgbClr val="FF3300"/>
                </a:solidFill>
              </a:rPr>
              <a:t>р</a:t>
            </a:r>
            <a:r>
              <a:rPr lang="ru-RU" sz="4000">
                <a:solidFill>
                  <a:schemeClr val="folHlink"/>
                </a:solidFill>
              </a:rPr>
              <a:t>онний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>
                <a:solidFill>
                  <a:schemeClr val="folHlink"/>
                </a:solidFill>
              </a:rPr>
              <a:t>     чё</a:t>
            </a:r>
            <a:r>
              <a:rPr lang="ru-RU" sz="4000">
                <a:solidFill>
                  <a:srgbClr val="FF3300"/>
                </a:solidFill>
              </a:rPr>
              <a:t>т</a:t>
            </a:r>
            <a:r>
              <a:rPr lang="ru-RU" sz="4000">
                <a:solidFill>
                  <a:schemeClr val="folHlink"/>
                </a:solidFill>
              </a:rPr>
              <a:t>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Определение иррациональных неравенств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4800" dirty="0"/>
              <a:t>Неравенства, в которых неизвестное содержится под знаком радикала, называются </a:t>
            </a:r>
            <a:r>
              <a:rPr lang="ru-RU" sz="48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иррациональными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Методы решения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/>
              <a:t>При решении иррациональных </a:t>
            </a:r>
          </a:p>
          <a:p>
            <a:pPr>
              <a:buFontTx/>
              <a:buNone/>
            </a:pPr>
            <a:r>
              <a:rPr lang="ru-RU" dirty="0"/>
              <a:t>неравенств используются </a:t>
            </a:r>
          </a:p>
          <a:p>
            <a:r>
              <a:rPr lang="ru-RU" dirty="0"/>
              <a:t>возведение обеих частей неравенства в одну и ту же натуральную степень,</a:t>
            </a:r>
          </a:p>
          <a:p>
            <a:r>
              <a:rPr lang="ru-RU" dirty="0"/>
              <a:t> графический способ, </a:t>
            </a:r>
          </a:p>
          <a:p>
            <a:r>
              <a:rPr lang="ru-RU" dirty="0"/>
              <a:t>введение новых переменных и т. д.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658</TotalTime>
  <Words>462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Franklin Gothic Book</vt:lpstr>
      <vt:lpstr>Franklin Gothic Medium</vt:lpstr>
      <vt:lpstr>Impact</vt:lpstr>
      <vt:lpstr>Times New Roman</vt:lpstr>
      <vt:lpstr>Wingdings 2</vt:lpstr>
      <vt:lpstr>Трек</vt:lpstr>
      <vt:lpstr>Формула</vt:lpstr>
      <vt:lpstr>Презентация PowerPoint</vt:lpstr>
      <vt:lpstr>Цель  урока</vt:lpstr>
      <vt:lpstr>Презентация PowerPoint</vt:lpstr>
      <vt:lpstr>Устная работа </vt:lpstr>
      <vt:lpstr>Презентация PowerPoint</vt:lpstr>
      <vt:lpstr>Презентация PowerPoint</vt:lpstr>
      <vt:lpstr>Кто впервые ввёл современное изображение корня? </vt:lpstr>
      <vt:lpstr>Определение иррациональных неравенств</vt:lpstr>
      <vt:lpstr>Методы решения</vt:lpstr>
      <vt:lpstr>Правило</vt:lpstr>
      <vt:lpstr>Решить неравенства</vt:lpstr>
      <vt:lpstr>Презентация PowerPoint</vt:lpstr>
      <vt:lpstr>Решение задач</vt:lpstr>
      <vt:lpstr>Самостоятельная работа</vt:lpstr>
      <vt:lpstr>Ответы: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Маргарита</dc:creator>
  <cp:lastModifiedBy>Байкалова Ольга Ивановна</cp:lastModifiedBy>
  <cp:revision>60</cp:revision>
  <cp:lastPrinted>1601-01-01T00:00:00Z</cp:lastPrinted>
  <dcterms:created xsi:type="dcterms:W3CDTF">1601-01-01T00:00:00Z</dcterms:created>
  <dcterms:modified xsi:type="dcterms:W3CDTF">2022-12-17T07:03:25Z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