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9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7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6" r:id="rId21"/>
    <p:sldId id="275" r:id="rId22"/>
    <p:sldId id="277" r:id="rId23"/>
    <p:sldId id="281" r:id="rId24"/>
    <p:sldId id="278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5A2537D-1D07-494F-88BD-45C0D14B06A7}" type="datetimeFigureOut">
              <a:rPr lang="ru-RU" smtClean="0"/>
              <a:pPr/>
              <a:t>11.12.2016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84BC96E-A786-4B61-966D-52D935B53A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pushkin.ellink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2241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Качественные характеристики бисера, как материала для творчества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3356992"/>
            <a:ext cx="4600600" cy="1473200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Автор: 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Андреева Яна Романовна, 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МБУДО «</a:t>
            </a:r>
            <a:r>
              <a:rPr lang="ru-RU" sz="1800" b="1" dirty="0" err="1" smtClean="0">
                <a:solidFill>
                  <a:schemeClr val="tx1"/>
                </a:solidFill>
              </a:rPr>
              <a:t>Лянторский</a:t>
            </a:r>
            <a:r>
              <a:rPr lang="ru-RU" sz="1800" b="1" dirty="0" smtClean="0">
                <a:solidFill>
                  <a:schemeClr val="tx1"/>
                </a:solidFill>
              </a:rPr>
              <a:t> ЦДО»,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 объединение «Рукодельники», 9 лет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Научный руководитель: 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Андреева Елена Александровна,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педагог дополнительного образования, 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МБУДО «</a:t>
            </a:r>
            <a:r>
              <a:rPr lang="ru-RU" sz="1800" b="1" dirty="0" err="1" smtClean="0">
                <a:solidFill>
                  <a:schemeClr val="tx1"/>
                </a:solidFill>
              </a:rPr>
              <a:t>Лянторский</a:t>
            </a:r>
            <a:r>
              <a:rPr lang="ru-RU" sz="1800" b="1" dirty="0" smtClean="0">
                <a:solidFill>
                  <a:schemeClr val="tx1"/>
                </a:solidFill>
              </a:rPr>
              <a:t> ЦДО»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32656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ВСЕРОССИЙСКАЯ НАУЧНО-СОЦИАЛЬНАЯ ПРОГРАММА </a:t>
            </a:r>
          </a:p>
          <a:p>
            <a:pPr algn="ctr"/>
            <a:r>
              <a:rPr lang="ru-RU" dirty="0"/>
              <a:t>ДЛЯ МОЛОДЕЖИ И ШКОЛЬНИКОВ  «ШАГ В БУДУЩЕЕ»</a:t>
            </a:r>
          </a:p>
          <a:p>
            <a:pPr algn="ctr"/>
            <a:r>
              <a:rPr lang="ru-RU" dirty="0"/>
              <a:t> </a:t>
            </a:r>
          </a:p>
          <a:p>
            <a:pPr algn="ctr"/>
            <a:r>
              <a:rPr lang="en-US" b="1" dirty="0"/>
              <a:t>IV</a:t>
            </a:r>
            <a:r>
              <a:rPr lang="ru-RU" b="1" dirty="0"/>
              <a:t> районный конкурс исследовательских работ </a:t>
            </a:r>
            <a:endParaRPr lang="ru-RU" dirty="0"/>
          </a:p>
          <a:p>
            <a:pPr algn="ctr"/>
            <a:r>
              <a:rPr lang="ru-RU" b="1" dirty="0"/>
              <a:t>обучающихся 2-7 классов «ЮНИОР»</a:t>
            </a:r>
            <a:endParaRPr lang="ru-RU" dirty="0"/>
          </a:p>
          <a:p>
            <a:pPr algn="ctr"/>
            <a:r>
              <a:rPr lang="ru-RU" b="1" dirty="0"/>
              <a:t> </a:t>
            </a:r>
            <a:endParaRPr lang="ru-RU" dirty="0"/>
          </a:p>
          <a:p>
            <a:pPr algn="ctr"/>
            <a:r>
              <a:rPr lang="ru-RU" dirty="0">
                <a:solidFill>
                  <a:schemeClr val="tx2"/>
                </a:solidFill>
              </a:rPr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026" name="Picture 2" descr="C:\Users\VT\Desktop\image (10)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12976"/>
            <a:ext cx="2956766" cy="33417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23154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«Бисер и стеклярус в России» (авторы Е. Ю. Моисеенко, </a:t>
            </a:r>
            <a:r>
              <a:rPr lang="ru-RU" sz="2400" b="1" dirty="0" err="1">
                <a:solidFill>
                  <a:srgbClr val="002060"/>
                </a:solidFill>
              </a:rPr>
              <a:t>В.А.Фалеева</a:t>
            </a:r>
            <a:r>
              <a:rPr lang="ru-RU" sz="2400" b="1" dirty="0">
                <a:solidFill>
                  <a:srgbClr val="002060"/>
                </a:solidFill>
              </a:rPr>
              <a:t>, 1990г.).</a:t>
            </a:r>
            <a:endParaRPr lang="ru-RU" sz="2400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6146" name="Picture 2" descr="http://img-fotki.yandex.ru/get/3912/marta-8th.1f/0_1de6d_33c935b0_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7"/>
            <a:ext cx="3312368" cy="4476173"/>
          </a:xfrm>
          <a:prstGeom prst="rect">
            <a:avLst/>
          </a:prstGeom>
          <a:noFill/>
        </p:spPr>
      </p:pic>
      <p:pic>
        <p:nvPicPr>
          <p:cNvPr id="6148" name="Picture 4" descr="Часть втор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556792"/>
            <a:ext cx="3388609" cy="2304256"/>
          </a:xfrm>
          <a:prstGeom prst="rect">
            <a:avLst/>
          </a:prstGeom>
          <a:noFill/>
        </p:spPr>
      </p:pic>
      <p:pic>
        <p:nvPicPr>
          <p:cNvPr id="6150" name="Picture 6" descr="Часть треть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077072"/>
            <a:ext cx="3456384" cy="23272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43041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Глава 2. География распространения и классификация техник  применения бисера у разных народов</a:t>
            </a:r>
            <a:endParaRPr lang="ru-RU" sz="2400" b="1" dirty="0">
              <a:solidFill>
                <a:srgbClr val="002060"/>
              </a:solidFill>
              <a:effectLst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39552" y="2780928"/>
            <a:ext cx="770485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Временные характеристики производства бисера и география распространения.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Способы, материалы  и технология производства бисера.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 в качестве художественного материала для творчества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539552" y="1484784"/>
            <a:ext cx="7992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Изучив и проанализировав ряд информационных источников, нами была составлена таблица, в которой нашли отражение такие вопросы: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1838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88210556"/>
              </p:ext>
            </p:extLst>
          </p:nvPr>
        </p:nvGraphicFramePr>
        <p:xfrm>
          <a:off x="179512" y="1268760"/>
          <a:ext cx="8640959" cy="4104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34086"/>
                <a:gridCol w="1072044"/>
                <a:gridCol w="934230"/>
                <a:gridCol w="1115236"/>
                <a:gridCol w="972995"/>
                <a:gridCol w="1059616"/>
                <a:gridCol w="1088899"/>
                <a:gridCol w="1163853"/>
              </a:tblGrid>
              <a:tr h="4496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Вытягивание 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Выдувание 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Крученый навитой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Вытяжной 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Плетеный 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Прессованный 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Спиралевидный 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2060"/>
                          </a:solidFill>
                          <a:effectLst/>
                        </a:rPr>
                        <a:t>Печеный </a:t>
                      </a:r>
                      <a:endParaRPr lang="ru-RU" sz="1200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36548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</a:rPr>
                        <a:t>Вытягивание  нити из стекломассы с помощью металлического прутика, введенного в расплавленное стекло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Стекломасса  с кончика металлической полосы  с помощью второго рабочего кончика вытягивалась в тонкую стеклянную нить.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После застывания нарезалась</a:t>
                      </a:r>
                      <a:endParaRPr lang="ru-RU" sz="14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Стеклянный   стержень расплавлялся с одного конца и наматывался на проволоку. бисера.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Вытягивался стержень стекломассы, содержащий внутри воздушный пузырь. Получаемая полая  трубка разрубалась на цилиндрические трубочки (бисеринки)</a:t>
                      </a:r>
                      <a:endParaRPr lang="ru-RU" sz="14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Стеклянные нити оплетались вокруг проволоки несколькими кольцами</a:t>
                      </a:r>
                      <a:endParaRPr lang="ru-RU" sz="14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Бусины, полученные любым способом, просто прессуются, для придания различных видов и форм</a:t>
                      </a:r>
                      <a:endParaRPr lang="ru-RU" sz="14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Полурасплавленные</a:t>
                      </a:r>
                      <a:r>
                        <a:rPr lang="ru-RU" sz="1400" dirty="0">
                          <a:effectLst/>
                        </a:rPr>
                        <a:t> нити оплетали о проволоку спиралью</a:t>
                      </a:r>
                      <a:endParaRPr lang="ru-RU" sz="14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Порошкообразное стекло, которое получали из растертой стеклянной посуды. Порошок засыпался в формы и запекался, образуя бисеринку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5536" y="332656"/>
            <a:ext cx="74523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Способы изготовления  бисера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5866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20823858"/>
              </p:ext>
            </p:extLst>
          </p:nvPr>
        </p:nvGraphicFramePr>
        <p:xfrm>
          <a:off x="251520" y="620687"/>
          <a:ext cx="8640960" cy="607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120"/>
                <a:gridCol w="1008112"/>
                <a:gridCol w="1080120"/>
                <a:gridCol w="1296144"/>
                <a:gridCol w="1584176"/>
                <a:gridCol w="1152128"/>
                <a:gridCol w="1440160"/>
              </a:tblGrid>
              <a:tr h="2886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Египет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Римская империя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Венеция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Чехия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Русь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Германия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Япония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</a:tr>
              <a:tr h="2052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XVI в. до н. э.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 в. до н. э.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X 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века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XVI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Конец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XVII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века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Конец XVI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XX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</a:tr>
              <a:tr h="50508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От  мелких разноцветных до крупных и фигурных.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По форме это могли быть цветы, шишечки, листья, стилизованные раковины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в виде цветка с сердцевиной другого цвета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 орнаментом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Форма бочонка  и цилиндра.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Покрытие из цветной стекловидной массы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Коротко  нарезанный, гранёный.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Сверху или изнутри его покрывали цветными эмалями, которые придавали бисеру блеск.</a:t>
                      </a:r>
                    </a:p>
                    <a:p>
                      <a:pPr indent="228600"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Парчовый  бисер, отполированный изнутри, посеребренный и позолоченный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Фарфоровый бисер.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И хотя эти бусинки непрозрачны, сама технология придает им тот привлекательный блеск, который отличает их от стеклянных.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Покрытый цветными эмалями, гранёный бисер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По  форме -круглый, цилиндрический,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</a:rPr>
                        <a:t>бочонко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- и винтообразный или биконический в виде двух усеченных конусов, сложенных своими широкими основаниями.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 Цвет зеленый, синий, желтый, фиолетовый, черный, серебряный и золоченый.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Небольшого  размера правильной хорошо окатанной формы, диаметр бусин превышал их длину и составлял в среднем 1мм.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Бусины отличались многими расцветками и были не только круглыми, но и гранеными.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Во  второй  половине XIX века используются крупные, ровные и округлые бисерины.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Стекло бусинок было «глухим» или прозрачным. В это время не пользовались бисером красного цвета, имелся лишь прозрачный малиновый и «глухой» кирпичный, а черный заменялся темно-фиолетовым. Встречался и необычный молочный, с розовыми полосками бисер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Массивные  сорта  из непрозрачного стекла и фарфора, затем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легкие дутые бусы из стекла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Поразительно ровный бисер с покрытием, гораздо более устойчивым ко внешним воздействиям.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Помимо обычного круглого бисера и стекляруса выпускается  бисер сложных форм: капли, </a:t>
                      </a:r>
                      <a:r>
                        <a:rPr lang="ru-RU" sz="1100" dirty="0" err="1">
                          <a:solidFill>
                            <a:schemeClr val="tx1"/>
                          </a:solidFill>
                          <a:effectLst/>
                        </a:rPr>
                        <a:t>магатамы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, треугольный, кубический и шестигранный бисер.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37341" y="188640"/>
            <a:ext cx="3387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effectLst/>
              </a:rPr>
              <a:t>Виды бисера по форме и  цвету</a:t>
            </a:r>
            <a:endParaRPr lang="ru-RU" b="1" dirty="0"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541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53657086"/>
              </p:ext>
            </p:extLst>
          </p:nvPr>
        </p:nvGraphicFramePr>
        <p:xfrm>
          <a:off x="323528" y="2420888"/>
          <a:ext cx="8568951" cy="9558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/>
                <a:gridCol w="1152128"/>
                <a:gridCol w="1368152"/>
                <a:gridCol w="1296144"/>
                <a:gridCol w="1080120"/>
                <a:gridCol w="1008112"/>
                <a:gridCol w="1080119"/>
              </a:tblGrid>
              <a:tr h="95586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049" marR="25049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626278" y="476672"/>
            <a:ext cx="1410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effectLst/>
              </a:rPr>
              <a:t>Материалы </a:t>
            </a:r>
            <a:endParaRPr lang="ru-RU" b="1" dirty="0">
              <a:effectLst/>
              <a:latin typeface="Calibri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26770474"/>
              </p:ext>
            </p:extLst>
          </p:nvPr>
        </p:nvGraphicFramePr>
        <p:xfrm>
          <a:off x="323528" y="836712"/>
          <a:ext cx="8568952" cy="4990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2382"/>
                <a:gridCol w="1142527"/>
                <a:gridCol w="1103523"/>
                <a:gridCol w="1224136"/>
                <a:gridCol w="1402810"/>
                <a:gridCol w="991381"/>
                <a:gridCol w="1062193"/>
              </a:tblGrid>
              <a:tr h="432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Египет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Римская империя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Венеция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Чехия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Русь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Германия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Япония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</a:tr>
              <a:tr h="4797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XVI в. до н. э.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 в. до н. э.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X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века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XVI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Конец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XVII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 века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Конец XVI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XX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</a:tr>
              <a:tr h="40782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Фаянсовый бисер изготавливался из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толченного кварца.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Необычную окраску бисеру придавали соединения свинца, железа, марганца и меди, которые добавлялись к расплавленной стеклянной массе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Использовалась шихта — смесь чистого кварцевого песка, соды, извести и мела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Секрет стеклоделия в  соде - обязательной добавки к песку, из которого варилась стекольная масса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 состав стекла ввели вместо соды древесную золу — поташ.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Отсюда название «лесное стекло».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Оно тверже, легче поддается обработке, гранению и шлифованию.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Технология изготовления смальты – непрозрачного стекла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полупрозрачное стекло разных цветов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Непрозрачное  стекло и фарфор,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металлические бисерины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 основе используемого сырья – стекло, в которое добавляются красители и другие добавки, в зависимости от того, бисер с каким эффектом планируется получить в итоге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70659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27784" y="404664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effectLst/>
              </a:rPr>
              <a:t>Изготовление</a:t>
            </a:r>
            <a:endParaRPr lang="ru-RU" sz="2000" b="1" dirty="0">
              <a:effectLst/>
              <a:latin typeface="Calibri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39592668"/>
              </p:ext>
            </p:extLst>
          </p:nvPr>
        </p:nvGraphicFramePr>
        <p:xfrm>
          <a:off x="233518" y="1124744"/>
          <a:ext cx="8676964" cy="49143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7277"/>
                <a:gridCol w="1239566"/>
                <a:gridCol w="1166651"/>
                <a:gridCol w="1312482"/>
                <a:gridCol w="1093735"/>
                <a:gridCol w="1166651"/>
                <a:gridCol w="1640602"/>
              </a:tblGrid>
              <a:tr h="3403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Египет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Римская империя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Венеция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Чехия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Русь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Германия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Япония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</a:tr>
              <a:tr h="351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XVI в. до н. э.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 в. до н. э.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X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века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XVI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Конец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XVII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 века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Конец XVI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II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XX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25049" marR="25049" marT="0" marB="0"/>
                </a:tc>
              </a:tr>
              <a:tr h="40609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Вытягивание  нити из стекломассы с помощью металлического прутика, введенного в расплавленное стекло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1952" marR="5195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Техника дутья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из пустотелых стеклянных трубочек-дротиков, которые мастер-стеклодув выдувал из капли расплавленного стекла с помощью трубки-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</a:rPr>
                        <a:t>понтии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1952" marR="5195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Стеклянный   стержень расплавлялся с одного конца и наматывался на проволоку. бисера.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1952" marR="5195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Производили прессованием, а затем направляются в печь.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Позже появились машины для вытягивания трубок из стекла, что ускорило и удешевило производство бисера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1952" marR="5195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Стеклянная  масса варилась и из нее вытягивались трубочки различного диаметра.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Трубочки при помощи специального приспособления разламывались на куски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1952" marR="5195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Техника выдувания, затем путем навивки и накрутки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1952" marR="5195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Полностью автоматизированный процесс, с использованием специального оборудования.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При помощи этого оборудования из расплавленного стекла вытягиваются тончайшие полые трубочки, затем помещаются в специальном держателе – стакане в плавильную печь.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51952" marR="5195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058625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260648"/>
            <a:ext cx="47676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Использование в быту и культуре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412776"/>
          <a:ext cx="8568952" cy="2529840"/>
        </p:xfrm>
        <a:graphic>
          <a:graphicData uri="http://schemas.openxmlformats.org/drawingml/2006/table">
            <a:tbl>
              <a:tblPr/>
              <a:tblGrid>
                <a:gridCol w="1233037"/>
                <a:gridCol w="1244997"/>
                <a:gridCol w="1306681"/>
                <a:gridCol w="1302274"/>
                <a:gridCol w="1099601"/>
                <a:gridCol w="1069388"/>
                <a:gridCol w="1312974"/>
              </a:tblGrid>
              <a:tr h="949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Египет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Римская империя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Венеция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Чехия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Русь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Германия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Япония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XVI в. до н. э.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1 в. до н. э.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С 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X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века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XVI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I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Конец 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XVII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 века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Конец XVI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II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XX</a:t>
                      </a:r>
                      <a:endParaRPr lang="ru-RU" sz="1400" dirty="0">
                        <a:latin typeface="Calibri"/>
                        <a:cs typeface="Times New Roman"/>
                      </a:endParaRPr>
                    </a:p>
                  </a:txBody>
                  <a:tcPr marL="42746" marR="42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Декоративная отделка дворцов, мебели, предметов интерьера и роскоши.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Одежда   древнеегипетских фараонов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В одежде религиозных служителей, отделке культовых сооружений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Предметы интерьера, одежда как женская, так и мужская. 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Даже  оплётка для посуды тоже была из бисера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Женский  костюм, предметы интерьера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Украшали  оклады икон, одежду духовенства и знати, а также народный костюм, особенно головные уборы. 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Элементы мебели, картин.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Народный костюм.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0000"/>
                          </a:solidFill>
                          <a:latin typeface="Times New Roman"/>
                          <a:cs typeface="Times New Roman"/>
                        </a:rPr>
                        <a:t>Предметы интерьера</a:t>
                      </a:r>
                      <a:endParaRPr lang="ru-RU" sz="110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cs typeface="Times New Roman"/>
                        </a:rPr>
                        <a:t>В  предметах интерьера, повседневной одежде, бижутерии</a:t>
                      </a:r>
                      <a:endParaRPr lang="ru-RU" sz="1100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260648"/>
            <a:ext cx="81369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Глава 3. Классификация современного бисера по форме, цвету и материалу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67544" y="1340768"/>
          <a:ext cx="8136904" cy="3566160"/>
        </p:xfrm>
        <a:graphic>
          <a:graphicData uri="http://schemas.openxmlformats.org/drawingml/2006/table">
            <a:tbl>
              <a:tblPr/>
              <a:tblGrid>
                <a:gridCol w="1428722"/>
                <a:gridCol w="1427174"/>
                <a:gridCol w="1320252"/>
                <a:gridCol w="1320252"/>
                <a:gridCol w="1320252"/>
                <a:gridCol w="1320252"/>
              </a:tblGrid>
              <a:tr h="4819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Страна -производитель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Размер 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Стойкость цвета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Ломкость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Разнообразие форм и цвета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Ценовой диапазон и доступность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63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Китайский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Не одного размера, требует калибровки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Цвет нестойкий, особенно в цвете «металлик»  и ярких цветах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Ломается при незначительных механических воздействиях 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Форма однообразная, в виде цилиндров и бочонков.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Основной цветовой диапазон широкий, среди оттенков разнообразия нет   </a:t>
                      </a:r>
                      <a:endParaRPr lang="ru-RU" sz="12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Достаточно дешевый, можно купить в любой торговой точке по продаже материалов для рукоделия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6" y="1124744"/>
          <a:ext cx="8064897" cy="5120640"/>
        </p:xfrm>
        <a:graphic>
          <a:graphicData uri="http://schemas.openxmlformats.org/drawingml/2006/table">
            <a:tbl>
              <a:tblPr/>
              <a:tblGrid>
                <a:gridCol w="1416080"/>
                <a:gridCol w="1414545"/>
                <a:gridCol w="1308568"/>
                <a:gridCol w="1308568"/>
                <a:gridCol w="1308568"/>
                <a:gridCol w="1308568"/>
              </a:tblGrid>
              <a:tr h="15962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cs typeface="Times New Roman"/>
                        </a:rPr>
                        <a:t>Чешский </a:t>
                      </a:r>
                      <a:endParaRPr lang="ru-RU" sz="14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Не одного размера, требует калибровки</a:t>
                      </a:r>
                      <a:endParaRPr lang="ru-RU" sz="14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Цвет нестойкий, особенно у ярких оттенков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Ломается при более интенсивных нагрузках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Форма отличается разнообразием.  Цветовой диапазон широкий.  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Средняя цена,  доступен для покупки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03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Японский 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Характеризуются  одинаковым размером, не требует калибровки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Стойкость краски самая высокая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Высокая прочность, оплавленные края, не режет нитки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Треугольный, кубический, шарлотта, фарфаль, рубка, стеклярус, твин, богемский, эксцентрик (дропсы)</a:t>
                      </a:r>
                      <a:endParaRPr lang="ru-RU" sz="140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Дорогой,  есть не во всех торговых точках. </a:t>
                      </a:r>
                      <a:endParaRPr lang="ru-RU" sz="14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6" y="260648"/>
          <a:ext cx="8136904" cy="822960"/>
        </p:xfrm>
        <a:graphic>
          <a:graphicData uri="http://schemas.openxmlformats.org/drawingml/2006/table">
            <a:tbl>
              <a:tblPr/>
              <a:tblGrid>
                <a:gridCol w="1428722"/>
                <a:gridCol w="1427174"/>
                <a:gridCol w="1320252"/>
                <a:gridCol w="1320252"/>
                <a:gridCol w="1320252"/>
                <a:gridCol w="1320252"/>
              </a:tblGrid>
              <a:tr h="4819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Страна -производитель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Размер 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Стойкость цвета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Ломкость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Разнообразие форм и цвета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cs typeface="Times New Roman"/>
                        </a:rPr>
                        <a:t>Ценовой диапазон и доступность</a:t>
                      </a:r>
                      <a:endParaRPr lang="ru-RU" sz="1200" dirty="0">
                        <a:latin typeface="Calibri"/>
                        <a:cs typeface="Times New Roman"/>
                      </a:endParaRPr>
                    </a:p>
                  </a:txBody>
                  <a:tcPr marL="62773" marR="627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51520" y="404664"/>
            <a:ext cx="88924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№1.  Определение характеристики блеска с помощью жирового состава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Зражевская\Desktop\опыт\DSCN12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352839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Зражевская\Desktop\опыт\DSCN126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861048"/>
            <a:ext cx="3528392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Зражевская\Desktop\опыт\DSCN127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4480" y="3861048"/>
            <a:ext cx="3645339" cy="276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dmin\Pictures\Рукодельники\P126083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4480" y="1234021"/>
            <a:ext cx="3586866" cy="25550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196752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Гипотеза:</a:t>
            </a:r>
            <a:r>
              <a:rPr lang="ru-RU" sz="2400" dirty="0" smtClean="0"/>
              <a:t> предположим, что если бисер у разных народов на протяжении веков выглядел без существенных изменений,  то способы изготовления качество бисера, и цели использования тоже являются одинаковыми.   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Объект исследования</a:t>
            </a:r>
            <a:r>
              <a:rPr lang="ru-RU" sz="2400" dirty="0" smtClean="0"/>
              <a:t>: бисер  как материал для художественного творчества. 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Предмет  исследования</a:t>
            </a:r>
            <a:r>
              <a:rPr lang="ru-RU" sz="2400" dirty="0" smtClean="0"/>
              <a:t>: качественные характеристики, способы и цели использования бисера у разных народов.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№2. Определение стойкости цвета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Китайский бисер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Зражевская\Desktop\опыт\DSCN12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324036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Зражевская\Desktop\опыт\DSCN12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96752"/>
            <a:ext cx="33843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Зражевская\Desktop\опыт\DSCN125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005064"/>
            <a:ext cx="3240360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Зражевская\Desktop\опыт\DSCN125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005064"/>
            <a:ext cx="331236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№2. Определение стойкости цвета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Чешский бисер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Зражевская\Desktop\опыт\DSCN12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44824"/>
            <a:ext cx="4320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Зражевская\Desktop\опыт\DSCN12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844824"/>
            <a:ext cx="381642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51520" y="332656"/>
            <a:ext cx="596099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Опыт №2. Определение стойкости цвета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Японский бисер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C:\Users\Admin\Pictures\Рукодельники\P126083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6284" y="1556792"/>
            <a:ext cx="3815715" cy="41044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Admin\Pictures\Рукодельники\P126083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599936"/>
            <a:ext cx="3744416" cy="4061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0204" y="404664"/>
            <a:ext cx="26645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Мыльный раствор</a:t>
            </a:r>
            <a:endParaRPr lang="ru-RU" sz="2400" b="1" dirty="0">
              <a:solidFill>
                <a:schemeClr val="tx2"/>
              </a:solidFill>
              <a:effectLst/>
            </a:endParaRPr>
          </a:p>
        </p:txBody>
      </p:sp>
      <p:pic>
        <p:nvPicPr>
          <p:cNvPr id="3" name="Рисунок 2" descr="C:\Users\Зражевская\Desktop\опыт\DSCN128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1128" y="1556792"/>
            <a:ext cx="468052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dmin\Pictures\Рукодельники\P126084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716" y="1556793"/>
            <a:ext cx="3317723" cy="36003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56897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214140" y="332656"/>
            <a:ext cx="18769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Заключение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39552" y="2564904"/>
            <a:ext cx="8172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Гипотеза, поставленная нами в начале исследования, предположим, что если бисер у разных народов на протяжении веков выглядел без существенных изменений,  то качество бисера, способы и цели использования тоже являются одинаковыми, подтвердилась, с некоторыми.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467544" y="980728"/>
            <a:ext cx="79563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Проведя опыты на определение стойкости цвета, мы узнали, что самый качественный бисер японский. Это прослеживается и по таблице №3.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971600" y="260648"/>
            <a:ext cx="63367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Литература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67544" y="836712"/>
            <a:ext cx="795637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Артамонова  Е.В.,  Бисер,  М.: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Эксмо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с. 192. 2004 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Бисер // Большая Советская Энциклопедия. Второе издание. Т. 5. М., 1950. С. 254.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Моисеенко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Е. Ю., В.А.Фалеева., Бисер и стеклярус в России, М., 1990г. С. 197.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Дударева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В. А., Бисер в старинном рукоделии, М., 1923.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bse.slovaronline.com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электронный ресурс).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Свободная русская энциклопедия.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Традицияtraditio-ru.org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электронный ресурс).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Сайт ФГБУК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Государственный мемориальный историко-литературный и природно-ландшафтный музей - заповедник А.С. Пушкина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Михайловское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http://pushkin.ellink.ru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электронный ресурс)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Сайт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Всё о бисере и бисерном творчестве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biser.info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электронный ресурс).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Энциклопедия бисерного рукоделия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podelki-sr.ru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электронный ресурс).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467544" y="765175"/>
            <a:ext cx="8676456" cy="53609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Цель</a:t>
            </a:r>
            <a:r>
              <a:rPr lang="ru-RU" b="1" dirty="0"/>
              <a:t>:</a:t>
            </a:r>
            <a:r>
              <a:rPr lang="ru-RU" dirty="0"/>
              <a:t> изучение бисера  как материала для художественного творчества. </a:t>
            </a:r>
          </a:p>
          <a:p>
            <a:pPr marL="0" indent="0">
              <a:buNone/>
            </a:pPr>
            <a:r>
              <a:rPr lang="ru-RU" b="1" dirty="0"/>
              <a:t>Задачи:</a:t>
            </a:r>
          </a:p>
          <a:p>
            <a:pPr lvl="0"/>
            <a:r>
              <a:rPr lang="ru-RU" dirty="0"/>
              <a:t>Проанализировать географию распространения и технологию применения бисера у разных народов.</a:t>
            </a:r>
          </a:p>
          <a:p>
            <a:pPr lvl="0"/>
            <a:r>
              <a:rPr lang="ru-RU" dirty="0"/>
              <a:t>Выявить способы изготовления бисера  и используемый материал.</a:t>
            </a:r>
          </a:p>
          <a:p>
            <a:pPr lvl="0"/>
            <a:r>
              <a:rPr lang="ru-RU" dirty="0"/>
              <a:t>Изучить современные характеристики бисера и провести опыты на выявление качественного бисера.</a:t>
            </a:r>
          </a:p>
          <a:p>
            <a:r>
              <a:rPr lang="ru-RU" dirty="0"/>
              <a:t>Методы исследования: изучение литературы и информационных  источников анализ, классификация, систематизация, анкетирование, опыт.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48869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484784"/>
            <a:ext cx="5040559" cy="48965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Искусство, коим был прославлен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</a:rPr>
              <a:t>Апеллес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И коим нынче Рим главу свою вознес,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Коль пользы от стекла приобрело велики,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Доказывают то финифти, мозаики,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</a:rPr>
              <a:t>Которы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ввек хранят геройских бодрость лиц,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Приятность нежную и красоту девиц;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Чрез множество веков себе подобны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</a:rPr>
              <a:t>зрятся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И в ветхой древности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</a:rPr>
              <a:t>грызенья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 не боятся».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					М.В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. Ломоносов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786416"/>
          </a:xfrm>
        </p:spPr>
        <p:txBody>
          <a:bodyPr>
            <a:normAutofit fontScale="90000"/>
          </a:bodyPr>
          <a:lstStyle/>
          <a:p>
            <a:r>
              <a:rPr lang="ru-RU" dirty="0"/>
              <a:t>Глава 1. Бисер как объект изучения</a:t>
            </a:r>
            <a:br>
              <a:rPr lang="ru-RU" dirty="0"/>
            </a:br>
            <a:endParaRPr lang="ru-RU" dirty="0"/>
          </a:p>
        </p:txBody>
      </p:sp>
      <p:pic>
        <p:nvPicPr>
          <p:cNvPr id="12290" name="Picture 2" descr="http://www.biser.info/files/images2node/biser.info_548349449480b60864e3f7_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844824"/>
            <a:ext cx="3230856" cy="36724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173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0199" y="836712"/>
            <a:ext cx="74168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Из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Б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ольшой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советской энциклопедии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«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бисер»- (от араб, буера, мн. ч.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</a:rPr>
              <a:t>бусер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- стеклярус), мелкие круглые или многогранные бусинки из прозрачного или цветного стекла (реже из металла) с отверстиями для низания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». </a:t>
            </a:r>
          </a:p>
          <a:p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Из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Энциклопедии бисерного рукоделия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бисер это декоративный материал, популярный в художественной культуре многих народов, нашедший для себя разнообразные сферы и формы практического применения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».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5171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7" y="404664"/>
            <a:ext cx="39604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Густав 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Пазаурек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«Бисер и работы из бисера старого и нового времени» (1911г.).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42" name="Picture 2" descr="http://artblart.files.wordpress.com/2013/09/mkg_boesedinge_portraet_prof-_gustav_pazaurek_web.jpg?w=655&amp;h=9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3"/>
            <a:ext cx="3312368" cy="4672715"/>
          </a:xfrm>
          <a:prstGeom prst="rect">
            <a:avLst/>
          </a:prstGeom>
          <a:noFill/>
        </p:spPr>
      </p:pic>
      <p:pic>
        <p:nvPicPr>
          <p:cNvPr id="10243" name="Picture 3" descr="C:\Users\Ольга\Desktop\Журнал  ПЯТНИЦА  - Книжная полка - Русские работы из бисера_files\im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268760"/>
            <a:ext cx="2095500" cy="2771775"/>
          </a:xfrm>
          <a:prstGeom prst="rect">
            <a:avLst/>
          </a:prstGeom>
          <a:noFill/>
        </p:spPr>
      </p:pic>
      <p:pic>
        <p:nvPicPr>
          <p:cNvPr id="10244" name="Picture 4" descr="C:\Users\Ольга\Desktop\Журнал  ПЯТНИЦА  - Книжная полка - Русские работы из бисера_files\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76672"/>
            <a:ext cx="1152128" cy="967788"/>
          </a:xfrm>
          <a:prstGeom prst="rect">
            <a:avLst/>
          </a:prstGeom>
          <a:noFill/>
        </p:spPr>
      </p:pic>
      <p:pic>
        <p:nvPicPr>
          <p:cNvPr id="10245" name="Picture 5" descr="C:\Users\Ольга\Desktop\Журнал  ПЯТНИЦА  - Книжная полка - Русские работы из бисера_files\im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277735">
            <a:off x="4427984" y="4149080"/>
            <a:ext cx="2137087" cy="2115716"/>
          </a:xfrm>
          <a:prstGeom prst="rect">
            <a:avLst/>
          </a:prstGeom>
          <a:noFill/>
        </p:spPr>
      </p:pic>
      <p:pic>
        <p:nvPicPr>
          <p:cNvPr id="10247" name="Picture 7" descr="C:\Users\Ольга\Desktop\Журнал  ПЯТНИЦА  - Книжная полка - Русские работы из бисера_files\im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648675">
            <a:off x="6847197" y="4325861"/>
            <a:ext cx="2177411" cy="1735380"/>
          </a:xfrm>
          <a:prstGeom prst="rect">
            <a:avLst/>
          </a:prstGeom>
          <a:noFill/>
        </p:spPr>
      </p:pic>
      <p:pic>
        <p:nvPicPr>
          <p:cNvPr id="10249" name="Picture 9" descr="C:\Users\Ольга\Desktop\Журнал  ПЯТНИЦА  - Книжная полка - Русские работы из бисера_files\k3 - копия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692696"/>
            <a:ext cx="1890210" cy="5040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5113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В. </a:t>
            </a:r>
            <a:r>
              <a:rPr lang="ru-RU" sz="2400" b="1" dirty="0" err="1" smtClean="0">
                <a:solidFill>
                  <a:srgbClr val="002060"/>
                </a:solidFill>
              </a:rPr>
              <a:t>Дудорева</a:t>
            </a:r>
            <a:r>
              <a:rPr lang="ru-RU" sz="2400" b="1" dirty="0" smtClean="0">
                <a:solidFill>
                  <a:srgbClr val="002060"/>
                </a:solidFill>
              </a:rPr>
              <a:t>  «Бисер в старинном русском рукоделии» (1923г.).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9218" name="Picture 2" descr="Бисер в старинном рукоделии. Дудорева 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5040560" cy="5040561"/>
          </a:xfrm>
          <a:prstGeom prst="rect">
            <a:avLst/>
          </a:prstGeom>
          <a:noFill/>
        </p:spPr>
      </p:pic>
      <p:pic>
        <p:nvPicPr>
          <p:cNvPr id="9220" name="Picture 4" descr="Бисер в старинном рукоделии. Дудорева 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340768"/>
            <a:ext cx="2520277" cy="2520280"/>
          </a:xfrm>
          <a:prstGeom prst="rect">
            <a:avLst/>
          </a:prstGeom>
          <a:noFill/>
        </p:spPr>
      </p:pic>
      <p:pic>
        <p:nvPicPr>
          <p:cNvPr id="9224" name="Picture 8" descr="http://im2-tub-ru.yandex.net/i?id=279032084-17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077072"/>
            <a:ext cx="2592288" cy="21018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68135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720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Л.Д.Беляева  </a:t>
            </a:r>
            <a:r>
              <a:rPr lang="ru-RU" sz="2400" b="1" dirty="0">
                <a:solidFill>
                  <a:srgbClr val="002060"/>
                </a:solidFill>
              </a:rPr>
              <a:t>«Русское бисерное шитье» (1924г.)</a:t>
            </a:r>
          </a:p>
        </p:txBody>
      </p:sp>
      <p:pic>
        <p:nvPicPr>
          <p:cNvPr id="4" name="Picture 6" descr="C:\Users\Ольга\Desktop\Журнал  ПЯТНИЦА  - Книжная полка - Русские работы из бисера_files\im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3168352" cy="3633043"/>
          </a:xfrm>
          <a:prstGeom prst="rect">
            <a:avLst/>
          </a:prstGeom>
          <a:noFill/>
        </p:spPr>
      </p:pic>
      <p:pic>
        <p:nvPicPr>
          <p:cNvPr id="8193" name="Picture 1" descr="C:\Users\Ольга\Desktop\Журнал  ПЯТНИЦА  - Книжная полка - Русские работы из бисера_files\im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342900"/>
            <a:ext cx="1714500" cy="6515100"/>
          </a:xfrm>
          <a:prstGeom prst="rect">
            <a:avLst/>
          </a:prstGeom>
          <a:noFill/>
        </p:spPr>
      </p:pic>
      <p:pic>
        <p:nvPicPr>
          <p:cNvPr id="6" name="Picture 2" descr="http://biserclub.ru/wp-content/uploads/2009/06/d0b8d0bad0bed0bdd0b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1844824"/>
            <a:ext cx="2880320" cy="3696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83305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Эдит </a:t>
            </a:r>
            <a:r>
              <a:rPr lang="ru-RU" sz="2400" b="1" dirty="0" err="1">
                <a:solidFill>
                  <a:srgbClr val="002060"/>
                </a:solidFill>
              </a:rPr>
              <a:t>Хольм</a:t>
            </a:r>
            <a:r>
              <a:rPr lang="ru-RU" sz="2400" b="1" dirty="0">
                <a:solidFill>
                  <a:srgbClr val="002060"/>
                </a:solidFill>
              </a:rPr>
              <a:t> «Бисер. Легенды, украшения и игрушки пяти тысячелетий» (1984г.).</a:t>
            </a:r>
          </a:p>
        </p:txBody>
      </p:sp>
      <p:pic>
        <p:nvPicPr>
          <p:cNvPr id="7172" name="Picture 4" descr="http://lib.rus.ec/i/74/375574/i_0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5"/>
            <a:ext cx="5040560" cy="4336097"/>
          </a:xfrm>
          <a:prstGeom prst="rect">
            <a:avLst/>
          </a:prstGeom>
          <a:noFill/>
        </p:spPr>
      </p:pic>
      <p:pic>
        <p:nvPicPr>
          <p:cNvPr id="7178" name="Picture 10" descr="http://lib.rus.ec/i/74/375574/i_1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2837614"/>
            <a:ext cx="3036590" cy="27006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583140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345</TotalTime>
  <Words>1529</Words>
  <Application>Microsoft Office PowerPoint</Application>
  <PresentationFormat>Экран (4:3)</PresentationFormat>
  <Paragraphs>267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Волна</vt:lpstr>
      <vt:lpstr>Качественные характеристики бисера, как материала для творчества</vt:lpstr>
      <vt:lpstr>Слайд 2</vt:lpstr>
      <vt:lpstr>Слайд 3</vt:lpstr>
      <vt:lpstr>Глава 1. Бисер как объект изучения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VT</cp:lastModifiedBy>
  <cp:revision>29</cp:revision>
  <dcterms:created xsi:type="dcterms:W3CDTF">2013-12-04T08:27:45Z</dcterms:created>
  <dcterms:modified xsi:type="dcterms:W3CDTF">2016-12-11T11:01:45Z</dcterms:modified>
</cp:coreProperties>
</file>