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«Концепция дошкольного воспитания»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Ключевые позиции обновления </a:t>
            </a:r>
            <a:r>
              <a:rPr lang="ru-RU" sz="3200" dirty="0" smtClean="0">
                <a:solidFill>
                  <a:srgbClr val="002060"/>
                </a:solidFill>
              </a:rPr>
              <a:t>ДОО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5029200"/>
            <a:ext cx="3962400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Выполнила: Еремина С.В.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8600" y="609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2022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г.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Единство воспитания и обучения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724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000" dirty="0" smtClean="0"/>
              <a:t>Условием такого единства является общий подход к отбору материала и организации воспитания и обучения.</a:t>
            </a:r>
          </a:p>
          <a:p>
            <a:pPr>
              <a:buNone/>
            </a:pPr>
            <a:r>
              <a:rPr lang="ru-RU" sz="3000" dirty="0" smtClean="0"/>
              <a:t>	 	В основе - </a:t>
            </a:r>
            <a:r>
              <a:rPr lang="ru-RU" sz="3000" dirty="0" smtClean="0">
                <a:solidFill>
                  <a:srgbClr val="C00000"/>
                </a:solidFill>
              </a:rPr>
              <a:t>идея обогащения духовного мира ребенка</a:t>
            </a:r>
            <a:r>
              <a:rPr lang="ru-RU" sz="3000" dirty="0" smtClean="0"/>
              <a:t>, насыщения его жизни яркими, необычными, интересными событиями: делами, встречами, играми, приключениями.</a:t>
            </a:r>
          </a:p>
          <a:p>
            <a:pPr>
              <a:buNone/>
            </a:pPr>
            <a:r>
              <a:rPr lang="ru-RU" sz="30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пользователь\Desktop\фото дет. сад\DSCN04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352800"/>
            <a:ext cx="3276600" cy="304449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Обогащение духовного мира ребенка базируется на следующих положениях: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72440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Открывающаяся перспектива.</a:t>
            </a:r>
          </a:p>
          <a:p>
            <a:pPr>
              <a:buFontTx/>
              <a:buChar char="-"/>
            </a:pPr>
            <a:r>
              <a:rPr lang="ru-RU" sz="2400" dirty="0" smtClean="0"/>
              <a:t>дети приобретают новые знания, умения, способы деятельности в такой системе, которая раскрывает перед ними горизонты новых знаний, новых способов деятельности, побуждает детей строить догадки, выдвигать гипотезы, активизировать потребность движения ко все новым знаниям.</a:t>
            </a:r>
          </a:p>
          <a:p>
            <a:pPr>
              <a:buNone/>
            </a:pPr>
            <a:r>
              <a:rPr lang="ru-RU" sz="2400" u="sng" dirty="0" smtClean="0">
                <a:solidFill>
                  <a:srgbClr val="C00000"/>
                </a:solidFill>
              </a:rPr>
              <a:t>"Равноценность </a:t>
            </a:r>
            <a:r>
              <a:rPr lang="ru-RU" sz="2400" u="sng" dirty="0" err="1" smtClean="0">
                <a:solidFill>
                  <a:srgbClr val="C00000"/>
                </a:solidFill>
              </a:rPr>
              <a:t>представленности</a:t>
            </a:r>
            <a:r>
              <a:rPr lang="ru-RU" sz="2400" u="sng" dirty="0" smtClean="0">
                <a:solidFill>
                  <a:srgbClr val="C00000"/>
                </a:solidFill>
              </a:rPr>
              <a:t> основных сфер".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ru-RU" dirty="0" smtClean="0"/>
              <a:t> каждому ребенку должны быть предоставлены равные возможности для освоения основных сфер жизнедеятельности.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"Свободный выбор".</a:t>
            </a:r>
          </a:p>
          <a:p>
            <a:pPr>
              <a:buNone/>
            </a:pPr>
            <a:r>
              <a:rPr lang="ru-RU" dirty="0" smtClean="0"/>
              <a:t>	Если воспитатель стремится что-то внушить ребенку, то это должно иметь прямое отношение к формированию базиса личностной культуры. За пределами этой задачи ребенку ничего не вменяют в обязанность, ничего не внушают. Он располагает правом </a:t>
            </a:r>
            <a:r>
              <a:rPr lang="ru-RU" dirty="0" smtClean="0">
                <a:solidFill>
                  <a:srgbClr val="C00000"/>
                </a:solidFill>
              </a:rPr>
              <a:t>самоопределения, свободного выбора.</a:t>
            </a:r>
          </a:p>
          <a:p>
            <a:pPr marL="365760" lvl="1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6672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Творчество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детей дошкольного возраста</a:t>
            </a:r>
            <a:endParaRPr lang="ru-RU" sz="1050" dirty="0" smtClean="0">
              <a:cs typeface="Arial" pitchFamily="34" charset="0"/>
            </a:endParaRPr>
          </a:p>
          <a:p>
            <a:pPr marL="365760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66725" algn="l"/>
              </a:tabLs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содержит в себе важные качества, которые создают 	возможность </a:t>
            </a:r>
            <a:r>
              <a:rPr lang="ru-RU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выходить детям за</a:t>
            </a:r>
            <a:r>
              <a:rPr lang="ru-RU" sz="105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	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пределы знаний и умений, полученных от взрослых, 	создавать новый продукт - оригинальный</a:t>
            </a:r>
            <a:endParaRPr lang="ru-RU" sz="1050" dirty="0" smtClean="0">
              <a:cs typeface="Arial" pitchFamily="34" charset="0"/>
            </a:endParaRPr>
          </a:p>
          <a:p>
            <a:pPr marL="365760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66725" algn="l"/>
              </a:tabLs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рисунок, новую сказку и т.п.</a:t>
            </a:r>
            <a:endParaRPr lang="ru-RU" sz="3600" dirty="0" smtClean="0">
              <a:cs typeface="Arial" pitchFamily="34" charset="0"/>
            </a:endParaRPr>
          </a:p>
          <a:p>
            <a:pPr>
              <a:buNone/>
            </a:pPr>
            <a:endParaRPr lang="ru-RU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СЕМЬЯ, ДЕТСКИЙ САД, ШКОЛА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5791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rgbClr val="C00000"/>
                </a:solidFill>
              </a:rPr>
              <a:t>Семья и детский сад </a:t>
            </a:r>
            <a:r>
              <a:rPr lang="ru-RU" sz="2400" dirty="0" smtClean="0"/>
              <a:t>связаны формой преемственности, что обеспечивает непрерывность воспитания и обучения детей. Здесь важен принцип взаимопроникновения двух социальных институтов. </a:t>
            </a:r>
          </a:p>
          <a:p>
            <a:pPr>
              <a:buNone/>
            </a:pPr>
            <a:r>
              <a:rPr lang="ru-RU" sz="2400" dirty="0" smtClean="0"/>
              <a:t>	 </a:t>
            </a:r>
            <a:r>
              <a:rPr lang="ru-RU" sz="2400" dirty="0" smtClean="0">
                <a:solidFill>
                  <a:srgbClr val="C00000"/>
                </a:solidFill>
              </a:rPr>
              <a:t>Семья и детский сад</a:t>
            </a:r>
            <a:r>
              <a:rPr lang="ru-RU" sz="2400" dirty="0" smtClean="0"/>
              <a:t> не могут заменить друг друга. Важным условием преемственности является установление доверительного делового контакта между семьей и детским садом. В детском саду существует общая задача -</a:t>
            </a:r>
            <a:r>
              <a:rPr lang="ru-RU" sz="2400" dirty="0" smtClean="0">
                <a:solidFill>
                  <a:srgbClr val="C00000"/>
                </a:solidFill>
              </a:rPr>
              <a:t>сотрудничество педагога и родителей.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Гармоничное развитие ребёнка. Правильное воспитание дете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419600"/>
            <a:ext cx="32750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ВОСПИТАТЕЛЬ ДЕТСКОГО САДА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81600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Личность</a:t>
            </a:r>
            <a:r>
              <a:rPr lang="ru-RU" dirty="0" smtClean="0"/>
              <a:t> может воспитать только </a:t>
            </a:r>
            <a:r>
              <a:rPr lang="ru-RU" u="sng" dirty="0" smtClean="0">
                <a:solidFill>
                  <a:srgbClr val="C00000"/>
                </a:solidFill>
              </a:rPr>
              <a:t>личность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Обезличенность</a:t>
            </a:r>
            <a:r>
              <a:rPr lang="ru-RU" dirty="0" smtClean="0"/>
              <a:t> фигуры воспитателя, закованного</a:t>
            </a:r>
          </a:p>
          <a:p>
            <a:pPr algn="just">
              <a:buNone/>
            </a:pPr>
            <a:r>
              <a:rPr lang="ru-RU" dirty="0" smtClean="0"/>
              <a:t>	в рамки программы и методических инструкций, отношение к нему, как к простому исполнителю своей роли, и жесткий контроль за четким исполнением предписанных ему служебных обязанностей обусловили многие недостатки системы дошкольного воспитания.</a:t>
            </a:r>
          </a:p>
          <a:p>
            <a:pPr>
              <a:buNone/>
            </a:pPr>
            <a:r>
              <a:rPr lang="ru-RU" dirty="0" smtClean="0"/>
              <a:t>		Подготовка воспитателя детского сада имеет право на приоритет в системе высшего педагогического образования.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Беременность, роды, здоровье, воспитание, развитие и образование ребенка в Нижнем Новгород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838200"/>
            <a:ext cx="6324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Ключевые позиции обновления детского сада: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ru-RU" dirty="0" smtClean="0"/>
              <a:t>Охрана и укрепление физического и психического здоровья</a:t>
            </a:r>
          </a:p>
          <a:p>
            <a:r>
              <a:rPr lang="ru-RU" dirty="0" err="1" smtClean="0"/>
              <a:t>Гуманизация</a:t>
            </a:r>
            <a:r>
              <a:rPr lang="ru-RU" dirty="0" smtClean="0"/>
              <a:t> целей и принципов образовательной работы с детьми</a:t>
            </a:r>
          </a:p>
          <a:p>
            <a:r>
              <a:rPr lang="ru-RU" dirty="0" smtClean="0"/>
              <a:t>Раскрепощение условий жизни детей и работы воспитателей в детском саду</a:t>
            </a:r>
          </a:p>
          <a:p>
            <a:r>
              <a:rPr lang="ru-RU" dirty="0" smtClean="0"/>
              <a:t>Обеспечение преемственности между всеми сферами социального становления ребенка</a:t>
            </a:r>
          </a:p>
          <a:p>
            <a:r>
              <a:rPr lang="ru-RU" dirty="0" smtClean="0"/>
              <a:t>Радикальное изменение характера подготовки педагогических кадров, условий финансирования дошкольного образования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err="1" smtClean="0">
                <a:solidFill>
                  <a:srgbClr val="C00000"/>
                </a:solidFill>
              </a:rPr>
              <a:t>Гуманизация</a:t>
            </a:r>
            <a:r>
              <a:rPr lang="ru-RU" sz="4400" dirty="0" smtClean="0">
                <a:solidFill>
                  <a:srgbClr val="C00000"/>
                </a:solidFill>
              </a:rPr>
              <a:t> целей и принципов педагогической работы с детьми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5867400" cy="4419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В практике семейного и общественного воспитания можно выделить два основных типа (или модели) такого общения, хотя в действительности их гораздо больше:</a:t>
            </a:r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Учебно-дисциплинарная модель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Личностно-ориентированная модель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пользователь\Desktop\фото дет. сад\DSCN0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1178" y="3886200"/>
            <a:ext cx="3194222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Учебно-дисциплинарная модель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/>
              <a:t> - вооружить детей знаниями, умениями и навыками; привить послушание; лозунг в ходе</a:t>
            </a:r>
          </a:p>
          <a:p>
            <a:pPr>
              <a:buNone/>
            </a:pPr>
            <a:r>
              <a:rPr lang="ru-RU" dirty="0" smtClean="0"/>
              <a:t>	взаимодействия взрослого с детьми - "Делай, как я!". </a:t>
            </a:r>
            <a:r>
              <a:rPr lang="ru-RU" u="sng" dirty="0" smtClean="0">
                <a:solidFill>
                  <a:srgbClr val="C00000"/>
                </a:solidFill>
              </a:rPr>
              <a:t>Способы общения </a:t>
            </a:r>
            <a:r>
              <a:rPr lang="ru-RU" dirty="0" smtClean="0"/>
              <a:t>- наставления, наказания,</a:t>
            </a:r>
          </a:p>
          <a:p>
            <a:pPr>
              <a:buNone/>
            </a:pPr>
            <a:r>
              <a:rPr lang="ru-RU" dirty="0" smtClean="0"/>
              <a:t>	нотации, окрик.</a:t>
            </a:r>
          </a:p>
          <a:p>
            <a:pPr>
              <a:buNone/>
            </a:pPr>
            <a:r>
              <a:rPr lang="ru-RU" dirty="0" smtClean="0"/>
              <a:t>	 </a:t>
            </a:r>
            <a:r>
              <a:rPr lang="ru-RU" u="sng" dirty="0" smtClean="0">
                <a:solidFill>
                  <a:srgbClr val="C00000"/>
                </a:solidFill>
              </a:rPr>
              <a:t>Тактика </a:t>
            </a:r>
            <a:r>
              <a:rPr lang="ru-RU" dirty="0" smtClean="0"/>
              <a:t>- диктат и опека.</a:t>
            </a:r>
          </a:p>
          <a:p>
            <a:pPr>
              <a:buNone/>
            </a:pPr>
            <a:r>
              <a:rPr lang="ru-RU" dirty="0" smtClean="0"/>
              <a:t>	 </a:t>
            </a:r>
            <a:r>
              <a:rPr lang="ru-RU" u="sng" dirty="0" smtClean="0">
                <a:solidFill>
                  <a:srgbClr val="C00000"/>
                </a:solidFill>
              </a:rPr>
              <a:t>Задача педагога </a:t>
            </a:r>
            <a:r>
              <a:rPr lang="ru-RU" dirty="0" smtClean="0"/>
              <a:t>- реализовать программу, удовлетворить требованиям руководства и контролирующих инстанций. Методические указания превращаются в этих условиях в закон, не допускающий каких-либо исключений. Складывается взгляд на </a:t>
            </a:r>
            <a:r>
              <a:rPr lang="ru-RU" dirty="0" smtClean="0"/>
              <a:t>ребенка всего </a:t>
            </a:r>
            <a:r>
              <a:rPr lang="ru-RU" dirty="0" smtClean="0"/>
              <a:t>лишь как на объект приложения сил воспитательной системы.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Результат: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5486400" cy="5105400"/>
          </a:xfrm>
        </p:spPr>
        <p:txBody>
          <a:bodyPr/>
          <a:lstStyle/>
          <a:p>
            <a:r>
              <a:rPr lang="ru-RU" sz="2400" dirty="0" smtClean="0"/>
              <a:t>Взаимное отчуждение взрослых и детей.</a:t>
            </a:r>
          </a:p>
          <a:p>
            <a:r>
              <a:rPr lang="ru-RU" sz="2400" dirty="0" smtClean="0"/>
              <a:t> Дети теряют инициативу, а в дальнейшем у них появляется негативизм.</a:t>
            </a:r>
          </a:p>
          <a:p>
            <a:r>
              <a:rPr lang="ru-RU" sz="2400" dirty="0" smtClean="0"/>
              <a:t> Возникает иллюзорная уверенность взрослых в эффективности воспитательных воздействий.</a:t>
            </a:r>
          </a:p>
          <a:p>
            <a:r>
              <a:rPr lang="ru-RU" sz="2400" dirty="0" smtClean="0"/>
              <a:t> За пределами контакта с воспитателями поведение детей резко меняется и может не иметь ничего общего с ожидаемым.</a:t>
            </a:r>
          </a:p>
          <a:p>
            <a:endParaRPr lang="ru-RU" dirty="0"/>
          </a:p>
        </p:txBody>
      </p:sp>
      <p:pic>
        <p:nvPicPr>
          <p:cNvPr id="5" name="Рисунок 4" descr="bez / VFL.Ru это, фотохостинг без регистрации, и быстрый хостинг изображени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657600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Личностно-ориентированная модель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Воспитатель в общении с детьми придерживается принципа: </a:t>
            </a:r>
            <a:r>
              <a:rPr lang="ru-RU" u="sng" dirty="0" smtClean="0">
                <a:solidFill>
                  <a:srgbClr val="C00000"/>
                </a:solidFill>
              </a:rPr>
              <a:t>"не рядом и не над, а вместе!"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Его </a:t>
            </a:r>
            <a:r>
              <a:rPr lang="ru-RU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/>
              <a:t> - содействовать становлению ребенка как личности.</a:t>
            </a:r>
            <a:endParaRPr lang="ru-RU" dirty="0"/>
          </a:p>
        </p:txBody>
      </p:sp>
      <p:pic>
        <p:nvPicPr>
          <p:cNvPr id="4" name="Рисунок 3" descr="2014 Июнь 2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09800"/>
            <a:ext cx="47990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Предполагает решение следующих задач: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ru-RU" dirty="0" smtClean="0"/>
              <a:t>развитие доверия ребенка к миру, чувства радости существования (психологическое здоровье);</a:t>
            </a:r>
          </a:p>
          <a:p>
            <a:r>
              <a:rPr lang="ru-RU" dirty="0" smtClean="0"/>
              <a:t>формирование начал личности (базис личностной культуры);</a:t>
            </a:r>
          </a:p>
          <a:p>
            <a:r>
              <a:rPr lang="ru-RU" dirty="0" smtClean="0"/>
              <a:t> развитие индивидуальности ребенка.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Тактика общения </a:t>
            </a:r>
            <a:r>
              <a:rPr lang="ru-RU" sz="2800" u="sng" dirty="0" smtClean="0">
                <a:solidFill>
                  <a:srgbClr val="C00000"/>
                </a:solidFill>
              </a:rPr>
              <a:t>- сотрудничество.</a:t>
            </a: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dirty="0" smtClean="0"/>
              <a:t>	 </a:t>
            </a:r>
            <a:r>
              <a:rPr lang="ru-RU" sz="2800" dirty="0" smtClean="0"/>
              <a:t>Взгляд на ребенка как на </a:t>
            </a:r>
            <a:r>
              <a:rPr lang="ru-RU" sz="2800" dirty="0" smtClean="0">
                <a:solidFill>
                  <a:srgbClr val="C00000"/>
                </a:solidFill>
              </a:rPr>
              <a:t>полноправного партнера в условиях сотрудничества</a:t>
            </a:r>
            <a:r>
              <a:rPr lang="ru-RU" sz="2800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95600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</a:rPr>
              <a:t>ПЕРЕСТРОЙКА СОДЕРЖАНИЯ ПЕДАГОГИЧЕСКОЙ РАБОТЫ С ДЕТЬМИ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В дошкольном детстве ребенок приобретает основы личностной культуры, ее базис, соответствующий общечеловеческим духовным ценностям.</a:t>
            </a:r>
          </a:p>
          <a:p>
            <a:endParaRPr lang="ru-RU" dirty="0"/>
          </a:p>
        </p:txBody>
      </p:sp>
      <p:pic>
        <p:nvPicPr>
          <p:cNvPr id="4" name="Рисунок 3" descr="Праздничный порта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819400"/>
            <a:ext cx="5372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В состав </a:t>
            </a:r>
            <a:r>
              <a:rPr lang="ru-RU" sz="2800" dirty="0" smtClean="0">
                <a:solidFill>
                  <a:srgbClr val="C00000"/>
                </a:solidFill>
              </a:rPr>
              <a:t>базиса</a:t>
            </a:r>
            <a:r>
              <a:rPr lang="ru-RU" sz="2800" dirty="0" smtClean="0"/>
              <a:t> личностной культуры включается ориентировка ребенка в природе, предметах, созданных руками человека, явлениях общественной жизни, наконец, явлениях собственной жизни и деятельности, в себе самом.</a:t>
            </a:r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3200" u="sng" dirty="0" smtClean="0">
                <a:solidFill>
                  <a:srgbClr val="C00000"/>
                </a:solidFill>
              </a:rPr>
              <a:t>Базис личностной культуры </a:t>
            </a:r>
            <a:r>
              <a:rPr lang="ru-RU" sz="2800" dirty="0" smtClean="0"/>
              <a:t>- собственно человеческое начало в человеке, средоточие</a:t>
            </a:r>
          </a:p>
          <a:p>
            <a:pPr>
              <a:buNone/>
            </a:pPr>
            <a:r>
              <a:rPr lang="ru-RU" sz="2800" dirty="0" smtClean="0"/>
              <a:t>	общечеловеческих ценностей (красота, добро, истина и др.) и средств жизнедеятельности.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BAD1ED"/>
      </a:dk2>
      <a:lt2>
        <a:srgbClr val="EEECE1"/>
      </a:lt2>
      <a:accent1>
        <a:srgbClr val="B2A2C7"/>
      </a:accent1>
      <a:accent2>
        <a:srgbClr val="FE66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DB3E2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365</TotalTime>
  <Words>259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«Концепция дошкольного воспитания»</vt:lpstr>
      <vt:lpstr>Ключевые позиции обновления детского сада:</vt:lpstr>
      <vt:lpstr> Гуманизация целей и принципов педагогической работы с детьми</vt:lpstr>
      <vt:lpstr>Учебно-дисциплинарная модель </vt:lpstr>
      <vt:lpstr>Результат:</vt:lpstr>
      <vt:lpstr>Личностно-ориентированная модель </vt:lpstr>
      <vt:lpstr>Предполагает решение следующих задач: </vt:lpstr>
      <vt:lpstr>ПЕРЕСТРОЙКА СОДЕРЖАНИЯ ПЕДАГОГИЧЕСКОЙ РАБОТЫ С ДЕТЬМИ   </vt:lpstr>
      <vt:lpstr>Слайд 9</vt:lpstr>
      <vt:lpstr>Единство воспитания и обучения</vt:lpstr>
      <vt:lpstr>Обогащение духовного мира ребенка базируется на следующих положениях: </vt:lpstr>
      <vt:lpstr>Слайд 12</vt:lpstr>
      <vt:lpstr>СЕМЬЯ, ДЕТСКИЙ САД, ШКОЛА </vt:lpstr>
      <vt:lpstr>ВОСПИТАТЕЛЬ ДЕТСКОГО САДА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Windows User</cp:lastModifiedBy>
  <cp:revision>35</cp:revision>
  <dcterms:created xsi:type="dcterms:W3CDTF">2015-03-08T07:02:13Z</dcterms:created>
  <dcterms:modified xsi:type="dcterms:W3CDTF">2022-12-17T09:43:17Z</dcterms:modified>
</cp:coreProperties>
</file>