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  <p:sldId id="273" r:id="rId18"/>
    <p:sldId id="275" r:id="rId19"/>
    <p:sldId id="274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7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1-04-05T14:51:38.233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E3ADD-6C8C-4557-9CA9-70E5D8D5A3BE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23C87-AA46-4F24-A6F6-FC3F8113B8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0078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g3e9d0ba39_0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" name="Google Shape;25;g3e9d0ba39_0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4f4a8108d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" name="Google Shape;37;g4f4a8108d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4f5a2a8ae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4f5a2a8ae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e9d0ba39_0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e9d0ba39_0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e9d0ba39_0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e9d0ba39_0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4936d7696_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4936d7696_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4b8113f8b_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4b8113f8b_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&#1080;&#1085;&#1089;&#1090;&#1088;&#1091;&#1082;&#1094;&#1080;&#1103;%20&#1089;&#1086;&#1079;&#1076;&#1072;&#1085;&#1080;&#1103;%20&#1072;&#1082;&#1082;&#1072;&#1091;&#1085;&#1090;&#1072;.pd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docs.google.com/forms/d/1gQ6gotpheFeOt-y8pBvNRWueH0UJFqlVe4hWoQKBqAg/edit?usp=sharin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hyperlink" Target="https://docs.google.com/presentation/d/1IQ4uOSb2m_gW7UgZgLYcB_dyZ46qODtMBrnBDh1xRpk/edit?usp=sharin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yandex.ru/images/search?text=12%20%D0%B0%D0%BF%D1%80%D0%B5%D0%BB%D1%8F%20%D0%B4%D0%B5%D0%BD%D1%8C%20%D0%BA%D0%BE%D1%81%D0%BC%D0%BE%D0%BD%D0%B0%D0%B2%D1%82%D0%B8%D0%BA%D0%B8&amp;from=tabbar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3.xml"/><Relationship Id="rId5" Type="http://schemas.openxmlformats.org/officeDocument/2006/relationships/slide" Target="slide24.xml"/><Relationship Id="rId4" Type="http://schemas.openxmlformats.org/officeDocument/2006/relationships/slide" Target="slide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8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1.png"/><Relationship Id="rId7" Type="http://schemas.openxmlformats.org/officeDocument/2006/relationships/slide" Target="slide1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9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8.png"/><Relationship Id="rId7" Type="http://schemas.openxmlformats.org/officeDocument/2006/relationships/slide" Target="slide19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36.png"/><Relationship Id="rId7" Type="http://schemas.openxmlformats.org/officeDocument/2006/relationships/slide" Target="slide19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060848"/>
            <a:ext cx="7772400" cy="180362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Мастер-класс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«Использование возможностей сервисов 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Google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 педагогической практике. Создание коллективных презентаций с использованием сервиса 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Google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0112" y="4365104"/>
            <a:ext cx="3563888" cy="1993424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Автор: </a:t>
            </a:r>
          </a:p>
          <a:p>
            <a:pPr algn="l"/>
            <a:r>
              <a:rPr lang="ru-RU" sz="1800" b="1" dirty="0" err="1" smtClean="0">
                <a:solidFill>
                  <a:schemeClr val="tx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Тойкеева</a:t>
            </a:r>
            <a:r>
              <a:rPr lang="ru-RU" sz="1800" b="1" dirty="0" smtClean="0">
                <a:solidFill>
                  <a:schemeClr val="tx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Мария Алексеевна, 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учитель </a:t>
            </a:r>
            <a:r>
              <a:rPr lang="ru-RU" sz="1800" b="1" dirty="0" err="1" smtClean="0">
                <a:solidFill>
                  <a:schemeClr val="tx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информатки</a:t>
            </a:r>
            <a:endParaRPr lang="ru-RU" sz="1800" b="1" dirty="0" smtClean="0">
              <a:solidFill>
                <a:schemeClr val="tx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 </a:t>
            </a:r>
          </a:p>
          <a:p>
            <a:pPr algn="l"/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Аул Эдельбай</a:t>
            </a:r>
          </a:p>
          <a:p>
            <a:pPr algn="ctr"/>
            <a:r>
              <a:rPr lang="ru-RU" b="1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2021 год.</a:t>
            </a:r>
            <a:endParaRPr lang="ru-RU" b="1" dirty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260648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Муниципальное общеобразовательное учреждение «Средняя общеобразовательная школа № 14»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8624729" cy="64685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359578282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404664"/>
            <a:ext cx="8463884" cy="6318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80721340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5380" y="0"/>
            <a:ext cx="2478620" cy="2091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 descr="Google-Media"/>
          <p:cNvPicPr>
            <a:picLocks noGrp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1916832"/>
            <a:ext cx="8712968" cy="475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14282" y="571480"/>
            <a:ext cx="6286544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Таксономия сервисов в среде </a:t>
            </a:r>
            <a:r>
              <a:rPr lang="ru-RU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Google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4551449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331640" y="944248"/>
            <a:ext cx="6768752" cy="5913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003232" cy="850106"/>
          </a:xfrm>
        </p:spPr>
        <p:txBody>
          <a:bodyPr>
            <a:noAutofit/>
          </a:bodyPr>
          <a:lstStyle/>
          <a:p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Работа с документами и сохранение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данных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«в облаке» </a:t>
            </a:r>
          </a:p>
        </p:txBody>
      </p:sp>
    </p:spTree>
    <p:extLst>
      <p:ext uri="{BB962C8B-B14F-4D97-AF65-F5344CB8AC3E}">
        <p14:creationId xmlns="" xmlns:p14="http://schemas.microsoft.com/office/powerpoint/2010/main" val="185467938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Организация коллективной деятельности средствами </a:t>
            </a:r>
            <a:r>
              <a:rPr lang="ru-RU" sz="3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Google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1428736"/>
            <a:ext cx="4400927" cy="2935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76" y="3571876"/>
            <a:ext cx="4145383" cy="2700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423481468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142852"/>
            <a:ext cx="8229600" cy="78581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 algn="ctr">
              <a:spcBef>
                <a:spcPct val="0"/>
              </a:spcBef>
            </a:pPr>
            <a:r>
              <a:rPr lang="ru-RU" sz="3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Google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Презентация</a:t>
            </a:r>
            <a:endParaRPr kumimoji="0" lang="ru-RU" sz="4400" i="0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857232"/>
            <a:ext cx="81439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          Это удобный инструмент для создания презентаций, редактирования и совместной работе над ними, который позволяет учителю (или обучающемуся) и тем, кого он выбирает в качестве соавторов, редактировать файлы в реальном режиме времени не только со школьных компьютеров, но и со своих домашних компьютеров, смартфонов, планшетов, ноутбуков. Каждую презентацию можно открыть для совместного чтения и редактирования и опубликовать в сети как html-документ. Читатели могут только просматривать документ, но не могут его редактировать. Соавторы могут изменять документ и, если разрешено автором документа, приглашать других пользователей. Каждый из соавторов может делать в этом документе свои исправления — редактировать фрагменты текста по своему усмотрению. </a:t>
            </a:r>
            <a:endParaRPr lang="ru-RU" sz="2400" b="1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Сервис </a:t>
            </a:r>
            <a:r>
              <a:rPr lang="ru-RU" sz="3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Google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для создания коллективной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презентации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8760"/>
            <a:ext cx="4239102" cy="2384495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333713"/>
            <a:ext cx="4803233" cy="2489241"/>
          </a:xfrm>
          <a:prstGeom prst="rect">
            <a:avLst/>
          </a:prstGeom>
        </p:spPr>
      </p:pic>
      <p:pic>
        <p:nvPicPr>
          <p:cNvPr id="11" name="Рисунок 10">
            <a:hlinkClick r:id="rId4" action="ppaction://hlinkfile"/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88264" y="4005064"/>
            <a:ext cx="1662546" cy="22623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8042988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142852"/>
            <a:ext cx="8229600" cy="1143000"/>
          </a:xfrm>
          <a:prstGeom prst="rect">
            <a:avLst/>
          </a:prstGeom>
        </p:spPr>
        <p:txBody>
          <a:bodyPr>
            <a:normAutofit fontScale="975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spcBef>
                <a:spcPct val="0"/>
              </a:spcBef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Практикум </a:t>
            </a:r>
          </a:p>
          <a:p>
            <a:pPr lvl="0" algn="ctr">
              <a:spcBef>
                <a:spcPct val="0"/>
              </a:spcBef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«Создаем совместную презентацию»</a:t>
            </a:r>
            <a:endParaRPr kumimoji="0" lang="ru-RU" sz="44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1285860"/>
            <a:ext cx="828680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Этапы работы: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Для регистрации участников "Создание совместной презентации» перейдите по ссылке:</a:t>
            </a:r>
          </a:p>
          <a:p>
            <a:r>
              <a:rPr lang="ru-RU" sz="2800" b="1" u="sng" dirty="0" smtClean="0">
                <a:hlinkClick r:id="rId2"/>
              </a:rPr>
              <a:t>Форма регистрации для участия</a:t>
            </a:r>
            <a:r>
              <a:rPr lang="ru-RU" sz="2800" b="1" dirty="0" smtClean="0"/>
              <a:t> </a:t>
            </a:r>
            <a:endParaRPr lang="ru-RU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00232" y="3214686"/>
            <a:ext cx="4500594" cy="32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142852"/>
            <a:ext cx="8229600" cy="1143000"/>
          </a:xfrm>
          <a:prstGeom prst="rect">
            <a:avLst/>
          </a:prstGeom>
        </p:spPr>
        <p:txBody>
          <a:bodyPr>
            <a:normAutofit fontScale="975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spcBef>
                <a:spcPct val="0"/>
              </a:spcBef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Практикум </a:t>
            </a:r>
          </a:p>
          <a:p>
            <a:pPr lvl="0" algn="ctr">
              <a:spcBef>
                <a:spcPct val="0"/>
              </a:spcBef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«Создаем совместную презентацию»</a:t>
            </a:r>
            <a:endParaRPr kumimoji="0" lang="ru-RU" sz="44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254094"/>
            <a:ext cx="842968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Тема презентации «Путешествие в космос»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28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Этапы работы:</a:t>
            </a:r>
            <a:endParaRPr kumimoji="0" lang="ru-RU" sz="28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Откройте совместную презентацию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"Путешествие в космос ".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Найдите слайд, имеющий в заголовке номер вашей группы.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endParaRPr lang="ru-RU" sz="24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Измените цвет фона слайда.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 action="ppaction://hlinksldjump"/>
              </a:rPr>
              <a:t>Как изменить фон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Откройте коллекцию изображений  или иной ресурс, выберите объект, которому будет посвящен Ваш слайд.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/>
              </a:rPr>
              <a:t>Коллекция изображений.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0238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 можете самостоятельно найти изображение и текст для своего слайда в Интернет.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142852"/>
            <a:ext cx="8229600" cy="1143000"/>
          </a:xfrm>
          <a:prstGeom prst="rect">
            <a:avLst/>
          </a:prstGeom>
        </p:spPr>
        <p:txBody>
          <a:bodyPr>
            <a:normAutofit fontScale="975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spcBef>
                <a:spcPct val="0"/>
              </a:spcBef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Практикум </a:t>
            </a:r>
          </a:p>
          <a:p>
            <a:pPr lvl="0" algn="ctr">
              <a:spcBef>
                <a:spcPct val="0"/>
              </a:spcBef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«Создаем совместную презентацию»</a:t>
            </a:r>
            <a:endParaRPr kumimoji="0" lang="ru-RU" sz="44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100209"/>
            <a:ext cx="8643998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/>
            <a:r>
              <a:rPr lang="ru-RU" sz="2000" b="1" dirty="0" smtClean="0"/>
              <a:t>Вставьте выбранное изображение или несколько в слайд презентации. </a:t>
            </a:r>
          </a:p>
          <a:p>
            <a:pPr lvl="0" algn="just"/>
            <a:r>
              <a:rPr lang="ru-RU" sz="2000" b="1" u="sng" dirty="0" smtClean="0">
                <a:hlinkClick r:id="rId2" action="ppaction://hlinksldjump"/>
              </a:rPr>
              <a:t>Как вставить изображение</a:t>
            </a:r>
            <a:r>
              <a:rPr lang="ru-RU" sz="2000" b="1" dirty="0" smtClean="0"/>
              <a:t>.</a:t>
            </a:r>
          </a:p>
          <a:p>
            <a:pPr lvl="0" algn="just"/>
            <a:endParaRPr lang="ru-RU" sz="2000" b="1" dirty="0" smtClean="0"/>
          </a:p>
          <a:p>
            <a:pPr algn="just"/>
            <a:r>
              <a:rPr lang="ru-RU" sz="2000" b="1" dirty="0" smtClean="0"/>
              <a:t>Изменяйте размер изображений и их порядок внутри полей для компоновки слайда. </a:t>
            </a:r>
            <a:r>
              <a:rPr lang="ru-RU" sz="2000" b="1" u="sng" dirty="0" smtClean="0">
                <a:hlinkClick r:id="rId3" action="ppaction://hlinksldjump"/>
              </a:rPr>
              <a:t>Как изменять объекты</a:t>
            </a:r>
            <a:r>
              <a:rPr lang="ru-RU" sz="2000" b="1" dirty="0" smtClean="0">
                <a:hlinkClick r:id="rId3" action="ppaction://hlinksldjump"/>
              </a:rPr>
              <a:t>.</a:t>
            </a:r>
            <a:endParaRPr lang="ru-RU" sz="2000" b="1" dirty="0" smtClean="0"/>
          </a:p>
          <a:p>
            <a:pPr algn="just"/>
            <a:r>
              <a:rPr lang="ru-RU" sz="2000" b="1" dirty="0" smtClean="0"/>
              <a:t> </a:t>
            </a:r>
          </a:p>
          <a:p>
            <a:pPr lvl="0" algn="just"/>
            <a:r>
              <a:rPr lang="ru-RU" sz="2000" b="1" dirty="0" smtClean="0"/>
              <a:t>Откройте тексты или иной ресурс, выделите и скопируйте необходимый текст.</a:t>
            </a:r>
          </a:p>
          <a:p>
            <a:pPr lvl="0" algn="just"/>
            <a:r>
              <a:rPr lang="ru-RU" sz="2000" b="1" dirty="0" smtClean="0"/>
              <a:t>Создайте текстовое поле и вставьте скопированный текст. Отформатируйте текст. </a:t>
            </a:r>
            <a:r>
              <a:rPr lang="ru-RU" sz="2000" b="1" u="sng" dirty="0" smtClean="0">
                <a:hlinkClick r:id="rId4" action="ppaction://hlinksldjump"/>
              </a:rPr>
              <a:t>Как добавить и форматировать текст</a:t>
            </a:r>
            <a:r>
              <a:rPr lang="ru-RU" sz="2000" b="1" dirty="0" smtClean="0">
                <a:hlinkClick r:id="rId4" action="ppaction://hlinksldjump"/>
              </a:rPr>
              <a:t>.</a:t>
            </a:r>
            <a:endParaRPr lang="ru-RU" sz="2000" b="1" dirty="0" smtClean="0"/>
          </a:p>
          <a:p>
            <a:pPr algn="just"/>
            <a:r>
              <a:rPr lang="ru-RU" sz="2000" b="1" dirty="0" smtClean="0"/>
              <a:t> </a:t>
            </a:r>
          </a:p>
          <a:p>
            <a:pPr lvl="0" algn="just"/>
            <a:r>
              <a:rPr lang="ru-RU" sz="2000" b="1" dirty="0" smtClean="0"/>
              <a:t>Создайте ссылку на Интернет-ресурс об объекте, которому посвящен слайд. </a:t>
            </a:r>
            <a:r>
              <a:rPr lang="ru-RU" sz="2000" b="1" u="sng" dirty="0" smtClean="0">
                <a:hlinkClick r:id="rId5" action="ppaction://hlinksldjump"/>
              </a:rPr>
              <a:t>Как создать ссылку в Интернете</a:t>
            </a:r>
            <a:r>
              <a:rPr lang="ru-RU" sz="2000" b="1" dirty="0" smtClean="0">
                <a:hlinkClick r:id="rId5" action="ppaction://hlinksldjump"/>
              </a:rPr>
              <a:t>.</a:t>
            </a:r>
            <a:endParaRPr lang="ru-RU" sz="2000" b="1" dirty="0" smtClean="0"/>
          </a:p>
          <a:p>
            <a:pPr algn="just"/>
            <a:r>
              <a:rPr lang="ru-RU" sz="2000" b="1" dirty="0" smtClean="0"/>
              <a:t> </a:t>
            </a:r>
          </a:p>
          <a:p>
            <a:pPr lvl="0" algn="just"/>
            <a:r>
              <a:rPr lang="ru-RU" sz="2000" b="1" dirty="0" smtClean="0"/>
              <a:t>Перейдите на 2 слайд презентации. Выберите номер вашей группы и сделайте ссылкой на Ваш слайд в презентации. </a:t>
            </a:r>
          </a:p>
          <a:p>
            <a:pPr algn="just"/>
            <a:r>
              <a:rPr lang="ru-RU" sz="2000" b="1" u="sng" dirty="0" smtClean="0">
                <a:hlinkClick r:id="rId6" action="ppaction://hlinksldjump"/>
              </a:rPr>
              <a:t>Как сделать ссылку на слайд</a:t>
            </a:r>
            <a:endParaRPr lang="ru-RU" sz="2000" b="1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285728"/>
            <a:ext cx="66976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Актуальность и перспективность 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428736"/>
            <a:ext cx="72866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</a:t>
            </a:r>
            <a:r>
              <a:rPr lang="ru-RU" sz="2800" b="1" dirty="0" smtClean="0"/>
              <a:t>ФГОС нового поколения требуют использования в образовательном процессе техно­логий </a:t>
            </a:r>
            <a:r>
              <a:rPr lang="ru-RU" sz="2800" b="1" dirty="0" err="1" smtClean="0"/>
              <a:t>деятельностного</a:t>
            </a:r>
            <a:r>
              <a:rPr lang="ru-RU" sz="2800" b="1" dirty="0" smtClean="0"/>
              <a:t> типа, методы проектно-исследовательской деятельности определены как одно из условий реализации основной образовательной программы образовательного учреждения. Эффективность учебно-воспитательного процесса обеспечивается информа­ционно-образо­ва­тельной средой. </a:t>
            </a:r>
            <a:endParaRPr lang="ru-RU" sz="2800" b="1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8"/>
          <p:cNvSpPr txBox="1">
            <a:spLocks noGrp="1"/>
          </p:cNvSpPr>
          <p:nvPr>
            <p:ph type="title"/>
          </p:nvPr>
        </p:nvSpPr>
        <p:spPr>
          <a:xfrm>
            <a:off x="1857356" y="214290"/>
            <a:ext cx="5329246" cy="11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изменить фон...</a:t>
            </a:r>
            <a:endParaRPr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8" name="Google Shape;28;p8" descr="_hlxcvywapFJYT7R4EiM3Wm5f0llGX6CYK16XZ8f6UE=w285-h374-no"/>
          <p:cNvPicPr preferRelativeResize="0"/>
          <p:nvPr/>
        </p:nvPicPr>
        <p:blipFill>
          <a:blip r:embed="rId3" cstate="email">
            <a:alphaModFix/>
          </a:blip>
          <a:stretch>
            <a:fillRect/>
          </a:stretch>
        </p:blipFill>
        <p:spPr>
          <a:xfrm>
            <a:off x="1936350" y="2711518"/>
            <a:ext cx="1366150" cy="2390417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9" name="Google Shape;29;p8" descr="UHn3QQt-H9MNCGGWoId8kCwHp1YMPadhJvVyTJlNfXo=w264-h293-no"/>
          <p:cNvPicPr preferRelativeResize="0"/>
          <p:nvPr/>
        </p:nvPicPr>
        <p:blipFill>
          <a:blip r:embed="rId4" cstate="email">
            <a:alphaModFix/>
          </a:blip>
          <a:stretch>
            <a:fillRect/>
          </a:stretch>
        </p:blipFill>
        <p:spPr>
          <a:xfrm>
            <a:off x="457200" y="1355236"/>
            <a:ext cx="1366150" cy="2021600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0" name="Google Shape;30;p8"/>
          <p:cNvSpPr txBox="1"/>
          <p:nvPr/>
        </p:nvSpPr>
        <p:spPr>
          <a:xfrm>
            <a:off x="1860150" y="1355233"/>
            <a:ext cx="6393900" cy="59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Нажмите правой кнопкой мыши на фон страницы.</a:t>
            </a:r>
            <a:endParaRPr b="1" dirty="0"/>
          </a:p>
        </p:txBody>
      </p:sp>
      <p:sp>
        <p:nvSpPr>
          <p:cNvPr id="31" name="Google Shape;31;p8"/>
          <p:cNvSpPr txBox="1"/>
          <p:nvPr/>
        </p:nvSpPr>
        <p:spPr>
          <a:xfrm>
            <a:off x="3433325" y="2833600"/>
            <a:ext cx="2894400" cy="8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Выберите пункт Изменить фон.</a:t>
            </a:r>
            <a:endParaRPr b="1" dirty="0"/>
          </a:p>
        </p:txBody>
      </p:sp>
      <p:pic>
        <p:nvPicPr>
          <p:cNvPr id="32" name="Google Shape;32;p8" descr="rBFtlcntNbcBm2muLpzbgxY_tiNm_viyNEZM4NBTLpY=w513-h399-no"/>
          <p:cNvPicPr preferRelativeResize="0"/>
          <p:nvPr/>
        </p:nvPicPr>
        <p:blipFill>
          <a:blip r:embed="rId5" cstate="email">
            <a:alphaModFix/>
          </a:blip>
          <a:stretch>
            <a:fillRect/>
          </a:stretch>
        </p:blipFill>
        <p:spPr>
          <a:xfrm>
            <a:off x="3483576" y="3913466"/>
            <a:ext cx="2540025" cy="2634097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3" name="Google Shape;33;p8"/>
          <p:cNvSpPr txBox="1"/>
          <p:nvPr/>
        </p:nvSpPr>
        <p:spPr>
          <a:xfrm>
            <a:off x="6091375" y="4772833"/>
            <a:ext cx="2754000" cy="11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Выберите необходимый цвет,</a:t>
            </a: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нажмите Готово.</a:t>
            </a: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434343"/>
              </a:solidFill>
            </a:endParaRPr>
          </a:p>
        </p:txBody>
      </p:sp>
      <p:sp>
        <p:nvSpPr>
          <p:cNvPr id="34" name="Google Shape;34;p8"/>
          <p:cNvSpPr/>
          <p:nvPr/>
        </p:nvSpPr>
        <p:spPr>
          <a:xfrm>
            <a:off x="4561225" y="5175833"/>
            <a:ext cx="1053600" cy="166400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" name="Рисунок 9" descr="hello_html_2c81c27a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000892" y="857232"/>
            <a:ext cx="1978391" cy="1035358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9" descr="Выделение_054.png"/>
          <p:cNvPicPr preferRelativeResize="0"/>
          <p:nvPr/>
        </p:nvPicPr>
        <p:blipFill>
          <a:blip r:embed="rId3" cstate="email">
            <a:alphaModFix/>
          </a:blip>
          <a:stretch>
            <a:fillRect/>
          </a:stretch>
        </p:blipFill>
        <p:spPr>
          <a:xfrm>
            <a:off x="5229575" y="4672093"/>
            <a:ext cx="3710072" cy="1272967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40" name="Google Shape;40;p9" descr="Меню_047.png"/>
          <p:cNvPicPr preferRelativeResize="0"/>
          <p:nvPr/>
        </p:nvPicPr>
        <p:blipFill>
          <a:blip r:embed="rId4" cstate="email">
            <a:alphaModFix/>
          </a:blip>
          <a:stretch>
            <a:fillRect/>
          </a:stretch>
        </p:blipFill>
        <p:spPr>
          <a:xfrm>
            <a:off x="3263676" y="3133568"/>
            <a:ext cx="2127075" cy="1735033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1285852" y="142852"/>
            <a:ext cx="6715172" cy="11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Вставить изображение...</a:t>
            </a:r>
            <a:endParaRPr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2" name="Google Shape;42;p9" descr="Меню_050.png"/>
          <p:cNvPicPr preferRelativeResize="0"/>
          <p:nvPr/>
        </p:nvPicPr>
        <p:blipFill>
          <a:blip r:embed="rId5" cstate="email">
            <a:alphaModFix/>
          </a:blip>
          <a:stretch>
            <a:fillRect/>
          </a:stretch>
        </p:blipFill>
        <p:spPr>
          <a:xfrm>
            <a:off x="2070651" y="2003167"/>
            <a:ext cx="1436575" cy="1272967"/>
          </a:xfrm>
          <a:prstGeom prst="rect">
            <a:avLst/>
          </a:prstGeom>
          <a:noFill/>
          <a:ln w="19050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43" name="Google Shape;43;p9" descr="Выделение_053.png"/>
          <p:cNvPicPr preferRelativeResize="0"/>
          <p:nvPr/>
        </p:nvPicPr>
        <p:blipFill rotWithShape="1">
          <a:blip r:embed="rId6" cstate="email">
            <a:alphaModFix/>
          </a:blip>
          <a:srcRect/>
          <a:stretch/>
        </p:blipFill>
        <p:spPr>
          <a:xfrm>
            <a:off x="302551" y="2003167"/>
            <a:ext cx="1629825" cy="1061389"/>
          </a:xfrm>
          <a:prstGeom prst="rect">
            <a:avLst/>
          </a:prstGeom>
          <a:noFill/>
          <a:ln w="19050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4" name="Google Shape;44;p9"/>
          <p:cNvSpPr txBox="1"/>
          <p:nvPr/>
        </p:nvSpPr>
        <p:spPr>
          <a:xfrm>
            <a:off x="285720" y="928670"/>
            <a:ext cx="8215370" cy="6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AutoNum type="arabicPeriod"/>
            </a:pPr>
            <a:r>
              <a:rPr lang="ru" b="1" dirty="0"/>
              <a:t>Откройте изображение в интернет или Коллекции.</a:t>
            </a:r>
            <a:endParaRPr b="1" dirty="0"/>
          </a:p>
        </p:txBody>
      </p:sp>
      <p:sp>
        <p:nvSpPr>
          <p:cNvPr id="45" name="Google Shape;45;p9"/>
          <p:cNvSpPr txBox="1"/>
          <p:nvPr/>
        </p:nvSpPr>
        <p:spPr>
          <a:xfrm>
            <a:off x="3493100" y="2247300"/>
            <a:ext cx="5184900" cy="6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AutoNum type="arabicPeriod" startAt="2"/>
            </a:pPr>
            <a:r>
              <a:rPr lang="ru" b="1" dirty="0"/>
              <a:t>Нажмите на нём правой кнопкой мыши и выберите:</a:t>
            </a:r>
            <a:endParaRPr b="1" dirty="0"/>
          </a:p>
        </p:txBody>
      </p:sp>
      <p:sp>
        <p:nvSpPr>
          <p:cNvPr id="46" name="Google Shape;46;p9"/>
          <p:cNvSpPr txBox="1"/>
          <p:nvPr/>
        </p:nvSpPr>
        <p:spPr>
          <a:xfrm>
            <a:off x="387075" y="1595767"/>
            <a:ext cx="1545300" cy="4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Для Chrome</a:t>
            </a:r>
            <a:endParaRPr b="1" dirty="0"/>
          </a:p>
        </p:txBody>
      </p:sp>
      <p:sp>
        <p:nvSpPr>
          <p:cNvPr id="47" name="Google Shape;47;p9"/>
          <p:cNvSpPr txBox="1"/>
          <p:nvPr/>
        </p:nvSpPr>
        <p:spPr>
          <a:xfrm>
            <a:off x="1987275" y="1595767"/>
            <a:ext cx="1545300" cy="407200"/>
          </a:xfrm>
          <a:prstGeom prst="rect">
            <a:avLst/>
          </a:prstGeom>
          <a:noFill/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Для Firefox</a:t>
            </a:r>
            <a:endParaRPr b="1" dirty="0"/>
          </a:p>
        </p:txBody>
      </p:sp>
      <p:sp>
        <p:nvSpPr>
          <p:cNvPr id="48" name="Google Shape;48;p9"/>
          <p:cNvSpPr/>
          <p:nvPr/>
        </p:nvSpPr>
        <p:spPr>
          <a:xfrm>
            <a:off x="538450" y="2094033"/>
            <a:ext cx="910200" cy="267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9"/>
          <p:cNvSpPr/>
          <p:nvPr/>
        </p:nvSpPr>
        <p:spPr>
          <a:xfrm>
            <a:off x="302550" y="3020767"/>
            <a:ext cx="1545300" cy="456800"/>
          </a:xfrm>
          <a:prstGeom prst="wedgeRoundRectCallout">
            <a:avLst>
              <a:gd name="adj1" fmla="val -2333"/>
              <a:gd name="adj2" fmla="val -207698"/>
              <a:gd name="adj3" fmla="val 0"/>
            </a:avLst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>
                <a:solidFill>
                  <a:schemeClr val="dk1"/>
                </a:solidFill>
              </a:rPr>
              <a:t>Копировать URL картинки</a:t>
            </a:r>
            <a:endParaRPr/>
          </a:p>
        </p:txBody>
      </p:sp>
      <p:sp>
        <p:nvSpPr>
          <p:cNvPr id="50" name="Google Shape;50;p9"/>
          <p:cNvSpPr/>
          <p:nvPr/>
        </p:nvSpPr>
        <p:spPr>
          <a:xfrm>
            <a:off x="2062450" y="2297233"/>
            <a:ext cx="1297200" cy="2672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9"/>
          <p:cNvSpPr/>
          <p:nvPr/>
        </p:nvSpPr>
        <p:spPr>
          <a:xfrm>
            <a:off x="1949450" y="3070367"/>
            <a:ext cx="1545300" cy="407200"/>
          </a:xfrm>
          <a:prstGeom prst="wedgeRoundRectCallout">
            <a:avLst>
              <a:gd name="adj1" fmla="val -3085"/>
              <a:gd name="adj2" fmla="val -188417"/>
              <a:gd name="adj3" fmla="val 0"/>
            </a:avLst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800">
                <a:solidFill>
                  <a:schemeClr val="dk1"/>
                </a:solidFill>
              </a:rPr>
              <a:t>Копировать ссылку на изображение</a:t>
            </a:r>
            <a:endParaRPr/>
          </a:p>
        </p:txBody>
      </p:sp>
      <p:sp>
        <p:nvSpPr>
          <p:cNvPr id="52" name="Google Shape;52;p9"/>
          <p:cNvSpPr txBox="1"/>
          <p:nvPr/>
        </p:nvSpPr>
        <p:spPr>
          <a:xfrm>
            <a:off x="5390750" y="3438367"/>
            <a:ext cx="3630900" cy="8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AutoNum type="arabicPeriod" startAt="3"/>
            </a:pPr>
            <a:r>
              <a:rPr lang="ru" b="1" dirty="0"/>
              <a:t>Выберите Вставка - Изображение в панели инструментов (вверху).</a:t>
            </a:r>
            <a:endParaRPr b="1" dirty="0"/>
          </a:p>
        </p:txBody>
      </p:sp>
      <p:sp>
        <p:nvSpPr>
          <p:cNvPr id="53" name="Google Shape;53;p9"/>
          <p:cNvSpPr txBox="1"/>
          <p:nvPr/>
        </p:nvSpPr>
        <p:spPr>
          <a:xfrm>
            <a:off x="142844" y="4857760"/>
            <a:ext cx="5143800" cy="8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AutoNum type="arabicPeriod" startAt="4"/>
            </a:pPr>
            <a:r>
              <a:rPr lang="ru" b="1" dirty="0"/>
              <a:t>Выберите Вставить URL  и в пустой строке нажмите</a:t>
            </a: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Правую кнопку мыши - Вставить.</a:t>
            </a:r>
            <a:endParaRPr b="1" dirty="0"/>
          </a:p>
        </p:txBody>
      </p:sp>
      <p:sp>
        <p:nvSpPr>
          <p:cNvPr id="54" name="Google Shape;54;p9"/>
          <p:cNvSpPr txBox="1"/>
          <p:nvPr/>
        </p:nvSpPr>
        <p:spPr>
          <a:xfrm>
            <a:off x="154750" y="5800200"/>
            <a:ext cx="5143800" cy="8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AutoNum type="arabicPeriod" startAt="5"/>
            </a:pPr>
            <a:r>
              <a:rPr lang="ru" b="1" dirty="0"/>
              <a:t>В поле появится необходимое изображение, нажмите Выбрать слева внизу окна.</a:t>
            </a:r>
            <a:endParaRPr b="1" dirty="0"/>
          </a:p>
        </p:txBody>
      </p:sp>
      <p:pic>
        <p:nvPicPr>
          <p:cNvPr id="18" name="Рисунок 17" descr="hello_html_2c81c27a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7000892" y="857232"/>
            <a:ext cx="1978391" cy="1035358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Работать с объектами...</a:t>
            </a:r>
            <a:endParaRPr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0" name="Google Shape;60;p10" descr="Выделение_055.png"/>
          <p:cNvPicPr preferRelativeResize="0"/>
          <p:nvPr/>
        </p:nvPicPr>
        <p:blipFill>
          <a:blip r:embed="rId3" cstate="email">
            <a:alphaModFix/>
          </a:blip>
          <a:stretch>
            <a:fillRect/>
          </a:stretch>
        </p:blipFill>
        <p:spPr>
          <a:xfrm>
            <a:off x="134400" y="1578424"/>
            <a:ext cx="1279400" cy="2170533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61" name="Google Shape;61;p10"/>
          <p:cNvSpPr txBox="1"/>
          <p:nvPr/>
        </p:nvSpPr>
        <p:spPr>
          <a:xfrm>
            <a:off x="1398075" y="1729184"/>
            <a:ext cx="6791700" cy="9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AutoNum type="arabicPeriod" startAt="2"/>
            </a:pPr>
            <a:r>
              <a:rPr lang="ru" b="1" dirty="0"/>
              <a:t>При нажатии на объект, он выделится синей рамкой. Плечо вверху рамки позволяет поворачивать объект.</a:t>
            </a:r>
            <a:endParaRPr b="1"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AutoNum type="arabicPeriod" startAt="2"/>
            </a:pPr>
            <a:r>
              <a:rPr lang="ru" b="1" dirty="0"/>
              <a:t>Перетаскивание за точки рамки меняет масштаб и пропорции объекта.</a:t>
            </a:r>
            <a:endParaRPr b="1" dirty="0"/>
          </a:p>
        </p:txBody>
      </p:sp>
      <p:sp>
        <p:nvSpPr>
          <p:cNvPr id="62" name="Google Shape;62;p10"/>
          <p:cNvSpPr txBox="1"/>
          <p:nvPr/>
        </p:nvSpPr>
        <p:spPr>
          <a:xfrm>
            <a:off x="310675" y="1070133"/>
            <a:ext cx="87249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AutoNum type="arabicPeriod"/>
            </a:pPr>
            <a:r>
              <a:rPr lang="ru" b="1" dirty="0"/>
              <a:t>Объектами могут быть Картинки, Фигуры, Текстовые поля и другие.</a:t>
            </a:r>
            <a:endParaRPr b="1" dirty="0"/>
          </a:p>
        </p:txBody>
      </p:sp>
      <p:pic>
        <p:nvPicPr>
          <p:cNvPr id="63" name="Google Shape;63;p10" descr="Выделение_056.png"/>
          <p:cNvPicPr preferRelativeResize="0"/>
          <p:nvPr/>
        </p:nvPicPr>
        <p:blipFill>
          <a:blip r:embed="rId4" cstate="email">
            <a:alphaModFix/>
          </a:blip>
          <a:stretch>
            <a:fillRect/>
          </a:stretch>
        </p:blipFill>
        <p:spPr>
          <a:xfrm>
            <a:off x="1436345" y="3101026"/>
            <a:ext cx="1245413" cy="2170533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64" name="Google Shape;64;p10"/>
          <p:cNvSpPr txBox="1"/>
          <p:nvPr/>
        </p:nvSpPr>
        <p:spPr>
          <a:xfrm>
            <a:off x="2681750" y="3296567"/>
            <a:ext cx="6032400" cy="108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AutoNum type="arabicPeriod" startAt="4"/>
            </a:pPr>
            <a:r>
              <a:rPr lang="ru" b="1" dirty="0"/>
              <a:t>Двойной щелчок на фотографии выделяет ее черной рамкой, что позволяет кадрировать её.</a:t>
            </a:r>
            <a:endParaRPr b="1"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AutoNum type="arabicPeriod" startAt="4"/>
            </a:pPr>
            <a:r>
              <a:rPr lang="ru" b="1" dirty="0"/>
              <a:t>Двойной щелчок на фигуре и текстовом поле устанавливает курсор и позволяет писать на них.</a:t>
            </a:r>
            <a:endParaRPr b="1" dirty="0"/>
          </a:p>
        </p:txBody>
      </p:sp>
      <p:pic>
        <p:nvPicPr>
          <p:cNvPr id="65" name="Google Shape;65;p10" descr="Меню_055.png"/>
          <p:cNvPicPr preferRelativeResize="0"/>
          <p:nvPr/>
        </p:nvPicPr>
        <p:blipFill>
          <a:blip r:embed="rId5" cstate="email">
            <a:alphaModFix/>
          </a:blip>
          <a:stretch>
            <a:fillRect/>
          </a:stretch>
        </p:blipFill>
        <p:spPr>
          <a:xfrm>
            <a:off x="6072626" y="4966767"/>
            <a:ext cx="2412925" cy="1738667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66" name="Google Shape;66;p10"/>
          <p:cNvSpPr txBox="1"/>
          <p:nvPr/>
        </p:nvSpPr>
        <p:spPr>
          <a:xfrm>
            <a:off x="578200" y="5546233"/>
            <a:ext cx="5644200" cy="101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AutoNum type="arabicPeriod" startAt="6"/>
            </a:pPr>
            <a:r>
              <a:rPr lang="ru" b="1" dirty="0"/>
              <a:t>Изменять порядок наложения объектов можно нажатием Правой кнопки мыши - Упорядочить</a:t>
            </a:r>
            <a:endParaRPr b="1" dirty="0"/>
          </a:p>
        </p:txBody>
      </p:sp>
      <p:pic>
        <p:nvPicPr>
          <p:cNvPr id="11" name="Рисунок 10" descr="hello_html_2c81c27a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929454" y="214290"/>
            <a:ext cx="1978391" cy="1035358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 txBox="1">
            <a:spLocks noGrp="1"/>
          </p:cNvSpPr>
          <p:nvPr>
            <p:ph type="title"/>
          </p:nvPr>
        </p:nvSpPr>
        <p:spPr>
          <a:xfrm>
            <a:off x="500034" y="357166"/>
            <a:ext cx="8643966" cy="78603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создать ссылку </a:t>
            </a:r>
            <a:r>
              <a:rPr lang="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презентации</a:t>
            </a:r>
            <a:r>
              <a:rPr lang="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...</a:t>
            </a:r>
            <a:endParaRPr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2" name="Google Shape;72;p11" descr="Выделение_033.png"/>
          <p:cNvPicPr preferRelativeResize="0"/>
          <p:nvPr/>
        </p:nvPicPr>
        <p:blipFill>
          <a:blip r:embed="rId3" cstate="email">
            <a:alphaModFix/>
          </a:blip>
          <a:stretch>
            <a:fillRect/>
          </a:stretch>
        </p:blipFill>
        <p:spPr>
          <a:xfrm>
            <a:off x="270395" y="1316427"/>
            <a:ext cx="2011350" cy="925567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3" name="Google Shape;73;p11"/>
          <p:cNvSpPr txBox="1"/>
          <p:nvPr/>
        </p:nvSpPr>
        <p:spPr>
          <a:xfrm>
            <a:off x="3633600" y="1518900"/>
            <a:ext cx="5335200" cy="7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Выделите слово, фразу или объект- будущую ссылку.</a:t>
            </a:r>
            <a:endParaRPr b="1" dirty="0"/>
          </a:p>
        </p:txBody>
      </p:sp>
      <p:pic>
        <p:nvPicPr>
          <p:cNvPr id="74" name="Google Shape;74;p11" descr="Меню_034.png"/>
          <p:cNvPicPr preferRelativeResize="0"/>
          <p:nvPr/>
        </p:nvPicPr>
        <p:blipFill>
          <a:blip r:embed="rId4" cstate="email">
            <a:alphaModFix/>
          </a:blip>
          <a:stretch>
            <a:fillRect/>
          </a:stretch>
        </p:blipFill>
        <p:spPr>
          <a:xfrm>
            <a:off x="1247198" y="2517133"/>
            <a:ext cx="1897275" cy="2409267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75" name="Google Shape;75;p11"/>
          <p:cNvSpPr txBox="1"/>
          <p:nvPr/>
        </p:nvSpPr>
        <p:spPr>
          <a:xfrm>
            <a:off x="3281850" y="2926333"/>
            <a:ext cx="4384200" cy="94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Выберите Вставка - Ссылка в меню или нажмите значок цепочки на панели инструментов.</a:t>
            </a:r>
            <a:endParaRPr b="1" dirty="0"/>
          </a:p>
        </p:txBody>
      </p:sp>
      <p:sp>
        <p:nvSpPr>
          <p:cNvPr id="76" name="Google Shape;76;p11"/>
          <p:cNvSpPr txBox="1"/>
          <p:nvPr/>
        </p:nvSpPr>
        <p:spPr>
          <a:xfrm>
            <a:off x="5790350" y="5051433"/>
            <a:ext cx="3178500" cy="10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Нажмите Слайды в презентации, найдите Ваш слайд по заголовку.</a:t>
            </a: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Нажмите Применить.</a:t>
            </a:r>
            <a:endParaRPr b="1" dirty="0"/>
          </a:p>
        </p:txBody>
      </p:sp>
      <p:pic>
        <p:nvPicPr>
          <p:cNvPr id="77" name="Google Shape;77;p11" descr="Выделение_037.png"/>
          <p:cNvPicPr preferRelativeResize="0"/>
          <p:nvPr/>
        </p:nvPicPr>
        <p:blipFill>
          <a:blip r:embed="rId5" cstate="email">
            <a:alphaModFix/>
          </a:blip>
          <a:stretch>
            <a:fillRect/>
          </a:stretch>
        </p:blipFill>
        <p:spPr>
          <a:xfrm>
            <a:off x="3281846" y="4371195"/>
            <a:ext cx="2470988" cy="2409267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cxnSp>
        <p:nvCxnSpPr>
          <p:cNvPr id="78" name="Google Shape;78;p11"/>
          <p:cNvCxnSpPr/>
          <p:nvPr/>
        </p:nvCxnSpPr>
        <p:spPr>
          <a:xfrm>
            <a:off x="4152750" y="5189667"/>
            <a:ext cx="804000" cy="0"/>
          </a:xfrm>
          <a:prstGeom prst="straightConnector1">
            <a:avLst/>
          </a:prstGeom>
          <a:noFill/>
          <a:ln w="19050" cap="flat" cmpd="sng">
            <a:solidFill>
              <a:srgbClr val="E06666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9" name="Google Shape;79;p11" descr="Выделение_064.png"/>
          <p:cNvPicPr preferRelativeResize="0"/>
          <p:nvPr/>
        </p:nvPicPr>
        <p:blipFill>
          <a:blip r:embed="rId6" cstate="email">
            <a:alphaModFix/>
          </a:blip>
          <a:stretch>
            <a:fillRect/>
          </a:stretch>
        </p:blipFill>
        <p:spPr>
          <a:xfrm>
            <a:off x="7643834" y="2857496"/>
            <a:ext cx="800100" cy="927100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0" name="Google Shape;80;p11"/>
          <p:cNvSpPr/>
          <p:nvPr/>
        </p:nvSpPr>
        <p:spPr>
          <a:xfrm>
            <a:off x="7457272" y="3118333"/>
            <a:ext cx="473700" cy="5196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1" name="Google Shape;81;p11" descr="Выделение_066.png"/>
          <p:cNvPicPr preferRelativeResize="0"/>
          <p:nvPr/>
        </p:nvPicPr>
        <p:blipFill>
          <a:blip r:embed="rId7" cstate="email">
            <a:alphaModFix/>
          </a:blip>
          <a:stretch>
            <a:fillRect/>
          </a:stretch>
        </p:blipFill>
        <p:spPr>
          <a:xfrm>
            <a:off x="2357600" y="1182317"/>
            <a:ext cx="1200150" cy="1193800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4" name="Рисунок 13" descr="hello_html_2c81c27a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7000892" y="857232"/>
            <a:ext cx="1978391" cy="1035358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2"/>
          <p:cNvSpPr txBox="1">
            <a:spLocks noGrp="1"/>
          </p:cNvSpPr>
          <p:nvPr>
            <p:ph type="title"/>
          </p:nvPr>
        </p:nvSpPr>
        <p:spPr>
          <a:xfrm>
            <a:off x="392824" y="274633"/>
            <a:ext cx="8608331" cy="11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создать ссылку в Интернете...</a:t>
            </a:r>
            <a:endParaRPr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7" name="Google Shape;87;p12" descr="Выделение_033.png"/>
          <p:cNvPicPr preferRelativeResize="0"/>
          <p:nvPr/>
        </p:nvPicPr>
        <p:blipFill>
          <a:blip r:embed="rId3" cstate="email">
            <a:alphaModFix/>
          </a:blip>
          <a:stretch>
            <a:fillRect/>
          </a:stretch>
        </p:blipFill>
        <p:spPr>
          <a:xfrm>
            <a:off x="1186850" y="2611506"/>
            <a:ext cx="1671585" cy="752813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88" name="Google Shape;88;p12"/>
          <p:cNvSpPr txBox="1"/>
          <p:nvPr/>
        </p:nvSpPr>
        <p:spPr>
          <a:xfrm>
            <a:off x="2992544" y="2699067"/>
            <a:ext cx="5265300" cy="7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Выделите объект, слово или фразу- будущую ссылку.</a:t>
            </a:r>
            <a:endParaRPr b="1" dirty="0"/>
          </a:p>
        </p:txBody>
      </p:sp>
      <p:pic>
        <p:nvPicPr>
          <p:cNvPr id="89" name="Google Shape;89;p12" descr="Меню_034.png"/>
          <p:cNvPicPr preferRelativeResize="0"/>
          <p:nvPr/>
        </p:nvPicPr>
        <p:blipFill>
          <a:blip r:embed="rId4" cstate="email">
            <a:alphaModFix/>
          </a:blip>
          <a:stretch>
            <a:fillRect/>
          </a:stretch>
        </p:blipFill>
        <p:spPr>
          <a:xfrm>
            <a:off x="1998646" y="3505468"/>
            <a:ext cx="1576780" cy="1959587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0" name="Google Shape;90;p12"/>
          <p:cNvSpPr txBox="1"/>
          <p:nvPr/>
        </p:nvSpPr>
        <p:spPr>
          <a:xfrm>
            <a:off x="3765798" y="3793583"/>
            <a:ext cx="3643500" cy="7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Выберите Вставка - Ссылка в меню.</a:t>
            </a:r>
            <a:endParaRPr b="1" dirty="0"/>
          </a:p>
        </p:txBody>
      </p:sp>
      <p:pic>
        <p:nvPicPr>
          <p:cNvPr id="91" name="Google Shape;91;p12" descr="Выделение_035.png"/>
          <p:cNvPicPr preferRelativeResize="0"/>
          <p:nvPr/>
        </p:nvPicPr>
        <p:blipFill>
          <a:blip r:embed="rId5" cstate="email">
            <a:alphaModFix/>
          </a:blip>
          <a:stretch>
            <a:fillRect/>
          </a:stretch>
        </p:blipFill>
        <p:spPr>
          <a:xfrm>
            <a:off x="3689598" y="5007043"/>
            <a:ext cx="1863460" cy="1678356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2" name="Google Shape;92;p12"/>
          <p:cNvSpPr txBox="1"/>
          <p:nvPr/>
        </p:nvSpPr>
        <p:spPr>
          <a:xfrm>
            <a:off x="5667225" y="5046733"/>
            <a:ext cx="3437400" cy="12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Вставьте ссылку или выполните поиск в этой строке. Кнопка Найти больше - откроет крупное окно поиска.</a:t>
            </a:r>
            <a:endParaRPr b="1" dirty="0"/>
          </a:p>
        </p:txBody>
      </p:sp>
      <p:pic>
        <p:nvPicPr>
          <p:cNvPr id="93" name="Google Shape;93;p12" descr="Выделение_057.png"/>
          <p:cNvPicPr preferRelativeResize="0"/>
          <p:nvPr/>
        </p:nvPicPr>
        <p:blipFill>
          <a:blip r:embed="rId6" cstate="email">
            <a:alphaModFix/>
          </a:blip>
          <a:stretch>
            <a:fillRect/>
          </a:stretch>
        </p:blipFill>
        <p:spPr>
          <a:xfrm>
            <a:off x="392824" y="1184001"/>
            <a:ext cx="2230700" cy="1214767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4" name="Google Shape;94;p12"/>
          <p:cNvSpPr txBox="1"/>
          <p:nvPr/>
        </p:nvSpPr>
        <p:spPr>
          <a:xfrm>
            <a:off x="2649425" y="1277233"/>
            <a:ext cx="6204900" cy="9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Найдите в интернете страницу, на которую будет осуществляться переход. Выделите адрес в адресной строке и скопируйте его.</a:t>
            </a:r>
            <a:endParaRPr b="1" dirty="0"/>
          </a:p>
        </p:txBody>
      </p:sp>
      <p:pic>
        <p:nvPicPr>
          <p:cNvPr id="12" name="Рисунок 11" descr="hello_html_2c81c27a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7000892" y="857232"/>
            <a:ext cx="1978391" cy="1035358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3"/>
          <p:cNvSpPr txBox="1">
            <a:spLocks noGrp="1"/>
          </p:cNvSpPr>
          <p:nvPr>
            <p:ph type="title"/>
          </p:nvPr>
        </p:nvSpPr>
        <p:spPr>
          <a:xfrm>
            <a:off x="1285852" y="274633"/>
            <a:ext cx="7629548" cy="11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изменить цвет объекта или таблицы...</a:t>
            </a:r>
            <a:endParaRPr sz="3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0" name="Google Shape;100;p13" descr="kGn6fTSNsVYFT3SWq1LwQmAdIErcEEFiNGfh9Ot0QeA=w142-h135"/>
          <p:cNvPicPr preferRelativeResize="0"/>
          <p:nvPr/>
        </p:nvPicPr>
        <p:blipFill>
          <a:blip r:embed="rId3" cstate="email">
            <a:alphaModFix/>
          </a:blip>
          <a:stretch>
            <a:fillRect/>
          </a:stretch>
        </p:blipFill>
        <p:spPr>
          <a:xfrm>
            <a:off x="304800" y="1081585"/>
            <a:ext cx="1838308" cy="1714500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1" name="Google Shape;101;p13"/>
          <p:cNvSpPr txBox="1"/>
          <p:nvPr/>
        </p:nvSpPr>
        <p:spPr>
          <a:xfrm>
            <a:off x="2357422" y="1428736"/>
            <a:ext cx="4191600" cy="7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Выделите объект нажатием кнопки мыши.</a:t>
            </a:r>
            <a:endParaRPr b="1" dirty="0"/>
          </a:p>
        </p:txBody>
      </p:sp>
      <p:sp>
        <p:nvSpPr>
          <p:cNvPr id="102" name="Google Shape;102;p13"/>
          <p:cNvSpPr txBox="1"/>
          <p:nvPr/>
        </p:nvSpPr>
        <p:spPr>
          <a:xfrm>
            <a:off x="3094700" y="2643600"/>
            <a:ext cx="4191600" cy="7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Для таблицы установите курсор в ячейку, выделите строку или всю таблицу.</a:t>
            </a:r>
            <a:endParaRPr b="1" dirty="0"/>
          </a:p>
        </p:txBody>
      </p:sp>
      <p:pic>
        <p:nvPicPr>
          <p:cNvPr id="103" name="Google Shape;103;p13" descr="Выделение_043.png"/>
          <p:cNvPicPr preferRelativeResize="0"/>
          <p:nvPr/>
        </p:nvPicPr>
        <p:blipFill>
          <a:blip r:embed="rId4" cstate="email">
            <a:alphaModFix/>
          </a:blip>
          <a:stretch>
            <a:fillRect/>
          </a:stretch>
        </p:blipFill>
        <p:spPr>
          <a:xfrm>
            <a:off x="1361875" y="3575535"/>
            <a:ext cx="2047000" cy="1924667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4" name="Google Shape;104;p13"/>
          <p:cNvSpPr/>
          <p:nvPr/>
        </p:nvSpPr>
        <p:spPr>
          <a:xfrm>
            <a:off x="1589884" y="3644867"/>
            <a:ext cx="358800" cy="3996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3"/>
          <p:cNvSpPr txBox="1"/>
          <p:nvPr/>
        </p:nvSpPr>
        <p:spPr>
          <a:xfrm>
            <a:off x="3408875" y="3884967"/>
            <a:ext cx="3380400" cy="11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Нажмите символ заливки (ведёрко)</a:t>
            </a: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на панели инструментов и выберите необходимый цвет.</a:t>
            </a:r>
            <a:endParaRPr b="1" dirty="0"/>
          </a:p>
        </p:txBody>
      </p:sp>
      <p:pic>
        <p:nvPicPr>
          <p:cNvPr id="106" name="Google Shape;106;p13" descr="rTFMJo3UQsyjsud2uUkLpeGAH9ccJfKr31qC_ZJVBDk=w337-h90-no"/>
          <p:cNvPicPr preferRelativeResize="0"/>
          <p:nvPr/>
        </p:nvPicPr>
        <p:blipFill>
          <a:blip r:embed="rId5" cstate="email">
            <a:alphaModFix/>
          </a:blip>
          <a:stretch>
            <a:fillRect/>
          </a:stretch>
        </p:blipFill>
        <p:spPr>
          <a:xfrm>
            <a:off x="776446" y="2728334"/>
            <a:ext cx="2223500" cy="791733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07" name="Google Shape;107;p13" descr="Выделение_058.png"/>
          <p:cNvPicPr preferRelativeResize="0"/>
          <p:nvPr/>
        </p:nvPicPr>
        <p:blipFill>
          <a:blip r:embed="rId6" cstate="email">
            <a:alphaModFix/>
          </a:blip>
          <a:stretch>
            <a:fillRect/>
          </a:stretch>
        </p:blipFill>
        <p:spPr>
          <a:xfrm>
            <a:off x="5653575" y="5028151"/>
            <a:ext cx="1657350" cy="698500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8" name="Google Shape;108;p13"/>
          <p:cNvSpPr txBox="1"/>
          <p:nvPr/>
        </p:nvSpPr>
        <p:spPr>
          <a:xfrm>
            <a:off x="362450" y="6052533"/>
            <a:ext cx="4191600" cy="6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Аналогично можно изменить другие свойства:</a:t>
            </a:r>
            <a:endParaRPr b="1" dirty="0"/>
          </a:p>
        </p:txBody>
      </p:sp>
      <p:sp>
        <p:nvSpPr>
          <p:cNvPr id="109" name="Google Shape;109;p13"/>
          <p:cNvSpPr/>
          <p:nvPr/>
        </p:nvSpPr>
        <p:spPr>
          <a:xfrm>
            <a:off x="4366800" y="5858867"/>
            <a:ext cx="1605300" cy="399600"/>
          </a:xfrm>
          <a:prstGeom prst="wedgeRoundRectCallout">
            <a:avLst>
              <a:gd name="adj1" fmla="val 44079"/>
              <a:gd name="adj2" fmla="val -125359"/>
              <a:gd name="adj3" fmla="val 0"/>
            </a:avLst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цвет заливки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10" name="Google Shape;110;p13"/>
          <p:cNvSpPr/>
          <p:nvPr/>
        </p:nvSpPr>
        <p:spPr>
          <a:xfrm>
            <a:off x="4929190" y="6357958"/>
            <a:ext cx="1756961" cy="399600"/>
          </a:xfrm>
          <a:prstGeom prst="wedgeRoundRectCallout">
            <a:avLst>
              <a:gd name="adj1" fmla="val 28178"/>
              <a:gd name="adj2" fmla="val -244044"/>
              <a:gd name="adj3" fmla="val 0"/>
            </a:avLst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rgbClr val="434343"/>
                </a:solidFill>
              </a:rPr>
              <a:t>цвет </a:t>
            </a:r>
            <a:r>
              <a:rPr lang="ru" dirty="0" smtClean="0">
                <a:solidFill>
                  <a:srgbClr val="434343"/>
                </a:solidFill>
              </a:rPr>
              <a:t>обводки</a:t>
            </a:r>
            <a:endParaRPr dirty="0">
              <a:solidFill>
                <a:srgbClr val="434343"/>
              </a:solidFill>
            </a:endParaRPr>
          </a:p>
        </p:txBody>
      </p:sp>
      <p:sp>
        <p:nvSpPr>
          <p:cNvPr id="111" name="Google Shape;111;p13"/>
          <p:cNvSpPr/>
          <p:nvPr/>
        </p:nvSpPr>
        <p:spPr>
          <a:xfrm>
            <a:off x="6745575" y="6390667"/>
            <a:ext cx="1956300" cy="399600"/>
          </a:xfrm>
          <a:prstGeom prst="wedgeRoundRectCallout">
            <a:avLst>
              <a:gd name="adj1" fmla="val -58524"/>
              <a:gd name="adj2" fmla="val -267075"/>
              <a:gd name="adj3" fmla="val 0"/>
            </a:avLst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толщина обводки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12" name="Google Shape;112;p13"/>
          <p:cNvSpPr/>
          <p:nvPr/>
        </p:nvSpPr>
        <p:spPr>
          <a:xfrm>
            <a:off x="7602874" y="5812833"/>
            <a:ext cx="1541125" cy="399600"/>
          </a:xfrm>
          <a:prstGeom prst="wedgeRoundRectCallout">
            <a:avLst>
              <a:gd name="adj1" fmla="val -90826"/>
              <a:gd name="adj2" fmla="val -145512"/>
              <a:gd name="adj3" fmla="val 0"/>
            </a:avLst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</a:rPr>
              <a:t>тип обводки</a:t>
            </a:r>
            <a:endParaRPr>
              <a:solidFill>
                <a:srgbClr val="434343"/>
              </a:solidFill>
            </a:endParaRPr>
          </a:p>
        </p:txBody>
      </p:sp>
      <p:pic>
        <p:nvPicPr>
          <p:cNvPr id="17" name="Рисунок 16" descr="hello_html_2c81c27a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7000892" y="857232"/>
            <a:ext cx="1978391" cy="1035358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4"/>
          <p:cNvSpPr txBox="1">
            <a:spLocks noGrp="1"/>
          </p:cNvSpPr>
          <p:nvPr>
            <p:ph type="title"/>
          </p:nvPr>
        </p:nvSpPr>
        <p:spPr>
          <a:xfrm>
            <a:off x="1428728" y="274633"/>
            <a:ext cx="7072362" cy="114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добавить и форматировать текст...</a:t>
            </a:r>
            <a:endParaRPr sz="3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8" name="Google Shape;118;p14" descr="Выделение_059.png"/>
          <p:cNvPicPr preferRelativeResize="0"/>
          <p:nvPr/>
        </p:nvPicPr>
        <p:blipFill>
          <a:blip r:embed="rId3" cstate="email">
            <a:alphaModFix/>
          </a:blip>
          <a:stretch>
            <a:fillRect/>
          </a:stretch>
        </p:blipFill>
        <p:spPr>
          <a:xfrm>
            <a:off x="379475" y="1187866"/>
            <a:ext cx="1009050" cy="756767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19" name="Google Shape;119;p14" descr="Меню_060.png"/>
          <p:cNvPicPr preferRelativeResize="0"/>
          <p:nvPr/>
        </p:nvPicPr>
        <p:blipFill>
          <a:blip r:embed="rId4" cstate="email">
            <a:alphaModFix/>
          </a:blip>
          <a:stretch>
            <a:fillRect/>
          </a:stretch>
        </p:blipFill>
        <p:spPr>
          <a:xfrm>
            <a:off x="5582726" y="1114451"/>
            <a:ext cx="1605875" cy="903600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0" name="Google Shape;120;p14"/>
          <p:cNvSpPr/>
          <p:nvPr/>
        </p:nvSpPr>
        <p:spPr>
          <a:xfrm>
            <a:off x="704609" y="1366451"/>
            <a:ext cx="358800" cy="3996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14"/>
          <p:cNvSpPr txBox="1"/>
          <p:nvPr/>
        </p:nvSpPr>
        <p:spPr>
          <a:xfrm>
            <a:off x="1458475" y="1196700"/>
            <a:ext cx="4306500" cy="7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Нажмите символ Т в панели инструментов или</a:t>
            </a:r>
            <a:endParaRPr b="1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Вставка - текстовое поле</a:t>
            </a:r>
            <a:endParaRPr b="1" dirty="0"/>
          </a:p>
        </p:txBody>
      </p:sp>
      <p:pic>
        <p:nvPicPr>
          <p:cNvPr id="122" name="Google Shape;122;p14" descr="Выделение_062.png"/>
          <p:cNvPicPr preferRelativeResize="0"/>
          <p:nvPr/>
        </p:nvPicPr>
        <p:blipFill>
          <a:blip r:embed="rId5" cstate="email">
            <a:alphaModFix/>
          </a:blip>
          <a:stretch>
            <a:fillRect/>
          </a:stretch>
        </p:blipFill>
        <p:spPr>
          <a:xfrm>
            <a:off x="6398714" y="2448300"/>
            <a:ext cx="1714986" cy="1070000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23" name="Google Shape;123;p14" descr="Меню_061.png"/>
          <p:cNvPicPr preferRelativeResize="0"/>
          <p:nvPr/>
        </p:nvPicPr>
        <p:blipFill>
          <a:blip r:embed="rId6" cstate="email">
            <a:alphaModFix/>
          </a:blip>
          <a:stretch>
            <a:fillRect/>
          </a:stretch>
        </p:blipFill>
        <p:spPr>
          <a:xfrm>
            <a:off x="906575" y="2454497"/>
            <a:ext cx="1600202" cy="1057612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4" name="Google Shape;124;p14"/>
          <p:cNvSpPr txBox="1"/>
          <p:nvPr/>
        </p:nvSpPr>
        <p:spPr>
          <a:xfrm>
            <a:off x="2909600" y="2550567"/>
            <a:ext cx="3477900" cy="10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и нарисуйте прямоугольник - текстовое поле.</a:t>
            </a:r>
            <a:endParaRPr b="1" dirty="0"/>
          </a:p>
        </p:txBody>
      </p:sp>
      <p:pic>
        <p:nvPicPr>
          <p:cNvPr id="125" name="Google Shape;125;p14" descr="Меню_063.png"/>
          <p:cNvPicPr preferRelativeResize="0"/>
          <p:nvPr/>
        </p:nvPicPr>
        <p:blipFill>
          <a:blip r:embed="rId7" cstate="email">
            <a:alphaModFix/>
          </a:blip>
          <a:stretch>
            <a:fillRect/>
          </a:stretch>
        </p:blipFill>
        <p:spPr>
          <a:xfrm>
            <a:off x="2295968" y="5579322"/>
            <a:ext cx="3557205" cy="1134479"/>
          </a:xfrm>
          <a:prstGeom prst="rect">
            <a:avLst/>
          </a:prstGeom>
          <a:noFill/>
          <a:ln w="19050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26" name="Google Shape;126;p14"/>
          <p:cNvSpPr/>
          <p:nvPr/>
        </p:nvSpPr>
        <p:spPr>
          <a:xfrm>
            <a:off x="107300" y="4883349"/>
            <a:ext cx="1404000" cy="453600"/>
          </a:xfrm>
          <a:prstGeom prst="wedgeRoundRectCallout">
            <a:avLst>
              <a:gd name="adj1" fmla="val 110316"/>
              <a:gd name="adj2" fmla="val 136322"/>
              <a:gd name="adj3" fmla="val 0"/>
            </a:avLst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434343"/>
                </a:solidFill>
              </a:rPr>
              <a:t>Шрифт</a:t>
            </a:r>
            <a:endParaRPr sz="1200">
              <a:solidFill>
                <a:srgbClr val="434343"/>
              </a:solidFill>
            </a:endParaRPr>
          </a:p>
        </p:txBody>
      </p:sp>
      <p:sp>
        <p:nvSpPr>
          <p:cNvPr id="127" name="Google Shape;127;p14"/>
          <p:cNvSpPr/>
          <p:nvPr/>
        </p:nvSpPr>
        <p:spPr>
          <a:xfrm>
            <a:off x="812088" y="4346900"/>
            <a:ext cx="1483800" cy="453600"/>
          </a:xfrm>
          <a:prstGeom prst="wedgeRoundRectCallout">
            <a:avLst>
              <a:gd name="adj1" fmla="val 101667"/>
              <a:gd name="adj2" fmla="val 249961"/>
              <a:gd name="adj3" fmla="val 0"/>
            </a:avLst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434343"/>
                </a:solidFill>
              </a:rPr>
              <a:t>Размер шрифта</a:t>
            </a:r>
            <a:endParaRPr sz="1200">
              <a:solidFill>
                <a:srgbClr val="434343"/>
              </a:solidFill>
            </a:endParaRPr>
          </a:p>
        </p:txBody>
      </p:sp>
      <p:sp>
        <p:nvSpPr>
          <p:cNvPr id="128" name="Google Shape;128;p14"/>
          <p:cNvSpPr/>
          <p:nvPr/>
        </p:nvSpPr>
        <p:spPr>
          <a:xfrm>
            <a:off x="2345250" y="4346900"/>
            <a:ext cx="1605900" cy="453600"/>
          </a:xfrm>
          <a:prstGeom prst="wedgeRoundRectCallout">
            <a:avLst>
              <a:gd name="adj1" fmla="val 26359"/>
              <a:gd name="adj2" fmla="val 231780"/>
              <a:gd name="adj3" fmla="val 0"/>
            </a:avLst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434343"/>
                </a:solidFill>
              </a:rPr>
              <a:t>Эффекты шрифта</a:t>
            </a:r>
            <a:endParaRPr sz="1200">
              <a:solidFill>
                <a:srgbClr val="434343"/>
              </a:solidFill>
            </a:endParaRPr>
          </a:p>
        </p:txBody>
      </p:sp>
      <p:sp>
        <p:nvSpPr>
          <p:cNvPr id="129" name="Google Shape;129;p14"/>
          <p:cNvSpPr/>
          <p:nvPr/>
        </p:nvSpPr>
        <p:spPr>
          <a:xfrm>
            <a:off x="3359247" y="5579321"/>
            <a:ext cx="504600" cy="3584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98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14"/>
          <p:cNvSpPr/>
          <p:nvPr/>
        </p:nvSpPr>
        <p:spPr>
          <a:xfrm>
            <a:off x="3982125" y="4346900"/>
            <a:ext cx="1221900" cy="453600"/>
          </a:xfrm>
          <a:prstGeom prst="wedgeRoundRectCallout">
            <a:avLst>
              <a:gd name="adj1" fmla="val -51007"/>
              <a:gd name="adj2" fmla="val 244841"/>
              <a:gd name="adj3" fmla="val 0"/>
            </a:avLst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434343"/>
                </a:solidFill>
              </a:rPr>
              <a:t>Цвет шрифта</a:t>
            </a:r>
            <a:endParaRPr sz="1200">
              <a:solidFill>
                <a:srgbClr val="434343"/>
              </a:solidFill>
            </a:endParaRPr>
          </a:p>
        </p:txBody>
      </p:sp>
      <p:sp>
        <p:nvSpPr>
          <p:cNvPr id="131" name="Google Shape;131;p14"/>
          <p:cNvSpPr/>
          <p:nvPr/>
        </p:nvSpPr>
        <p:spPr>
          <a:xfrm>
            <a:off x="5270250" y="4346900"/>
            <a:ext cx="1349100" cy="453600"/>
          </a:xfrm>
          <a:prstGeom prst="wedgeRoundRectCallout">
            <a:avLst>
              <a:gd name="adj1" fmla="val -97137"/>
              <a:gd name="adj2" fmla="val 244841"/>
              <a:gd name="adj3" fmla="val 0"/>
            </a:avLst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434343"/>
                </a:solidFill>
              </a:rPr>
              <a:t>Выравнивание</a:t>
            </a:r>
            <a:endParaRPr sz="1200">
              <a:solidFill>
                <a:srgbClr val="434343"/>
              </a:solidFill>
            </a:endParaRPr>
          </a:p>
        </p:txBody>
      </p:sp>
      <p:sp>
        <p:nvSpPr>
          <p:cNvPr id="132" name="Google Shape;132;p14"/>
          <p:cNvSpPr/>
          <p:nvPr/>
        </p:nvSpPr>
        <p:spPr>
          <a:xfrm>
            <a:off x="6685575" y="4343267"/>
            <a:ext cx="2350200" cy="2066000"/>
          </a:xfrm>
          <a:prstGeom prst="wedgeRoundRectCallout">
            <a:avLst>
              <a:gd name="adj1" fmla="val -82891"/>
              <a:gd name="adj2" fmla="val 19923"/>
              <a:gd name="adj3" fmla="val 0"/>
            </a:avLst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434343"/>
                </a:solidFill>
              </a:rPr>
              <a:t>Элементы  форматирования</a:t>
            </a:r>
            <a:endParaRPr sz="1200">
              <a:solidFill>
                <a:srgbClr val="43434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434343"/>
                </a:solidFill>
              </a:rPr>
              <a:t>(слева направо):</a:t>
            </a:r>
            <a:endParaRPr sz="1200">
              <a:solidFill>
                <a:srgbClr val="43434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434343"/>
                </a:solidFill>
              </a:rPr>
              <a:t>-междустрочный интервал</a:t>
            </a:r>
            <a:endParaRPr sz="1200">
              <a:solidFill>
                <a:srgbClr val="43434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434343"/>
                </a:solidFill>
              </a:rPr>
              <a:t>-списки (нумерованный и</a:t>
            </a:r>
            <a:endParaRPr sz="1200">
              <a:solidFill>
                <a:srgbClr val="434343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434343"/>
                </a:solidFill>
              </a:rPr>
              <a:t>маркированный)</a:t>
            </a:r>
            <a:endParaRPr sz="1200">
              <a:solidFill>
                <a:srgbClr val="43434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434343"/>
                </a:solidFill>
              </a:rPr>
              <a:t>-отступ(уменьшение и</a:t>
            </a:r>
            <a:endParaRPr sz="1200">
              <a:solidFill>
                <a:srgbClr val="434343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434343"/>
                </a:solidFill>
              </a:rPr>
              <a:t>увеличение)</a:t>
            </a:r>
            <a:endParaRPr sz="1200">
              <a:solidFill>
                <a:srgbClr val="434343"/>
              </a:solidFill>
            </a:endParaRPr>
          </a:p>
        </p:txBody>
      </p:sp>
      <p:sp>
        <p:nvSpPr>
          <p:cNvPr id="133" name="Google Shape;133;p14"/>
          <p:cNvSpPr/>
          <p:nvPr/>
        </p:nvSpPr>
        <p:spPr>
          <a:xfrm>
            <a:off x="4781050" y="5632933"/>
            <a:ext cx="1072200" cy="304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4A86E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4"/>
          <p:cNvSpPr txBox="1"/>
          <p:nvPr/>
        </p:nvSpPr>
        <p:spPr>
          <a:xfrm>
            <a:off x="94925" y="3681600"/>
            <a:ext cx="8880300" cy="39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/>
              <a:t>Изменить внешний вид надписи можно используя панель инструментов:</a:t>
            </a:r>
            <a:endParaRPr b="1" dirty="0"/>
          </a:p>
        </p:txBody>
      </p:sp>
      <p:pic>
        <p:nvPicPr>
          <p:cNvPr id="23" name="Рисунок 22" descr="hello_html_2c81c27a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7000892" y="857232"/>
            <a:ext cx="1978391" cy="1035358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9001156" cy="300038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Поздравляем, вы успешно создали коллективную презентацию!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1750" name="Picture 6" descr="https://tsdbklimovo.ru/wp-content/uploads/2020/09/s1200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3357562"/>
            <a:ext cx="4437815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71810"/>
            <a:ext cx="8229600" cy="1143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внимание.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4225587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00042"/>
            <a:ext cx="8229600" cy="5078657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Цель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мастер-класса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800" b="1" dirty="0" smtClean="0"/>
              <a:t>             Предоставить </a:t>
            </a:r>
            <a:r>
              <a:rPr lang="ru-RU" sz="2800" b="1" dirty="0"/>
              <a:t>методические рекомендации и материалы для учителей по использованию сервисов </a:t>
            </a:r>
            <a:r>
              <a:rPr lang="ru-RU" sz="2800" b="1" dirty="0" err="1"/>
              <a:t>Google</a:t>
            </a:r>
            <a:r>
              <a:rPr lang="ru-RU" sz="2800" b="1" dirty="0"/>
              <a:t> в педагогической практике на примере создания коллективной презентации, выполнить на практике небольшой проект по созданию совместной презентации в </a:t>
            </a:r>
            <a:r>
              <a:rPr lang="ru-RU" sz="2800" b="1" dirty="0" err="1"/>
              <a:t>Google</a:t>
            </a:r>
            <a:r>
              <a:rPr lang="ru-RU" sz="2800" b="1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803092244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85728"/>
            <a:ext cx="8472518" cy="6167608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7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Задачи</a:t>
            </a:r>
            <a:r>
              <a:rPr lang="ru-RU" sz="7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</a:t>
            </a:r>
          </a:p>
          <a:p>
            <a:pPr marL="0" indent="0" algn="ctr">
              <a:buNone/>
            </a:pPr>
            <a:endParaRPr lang="ru-RU" sz="7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 algn="just" fontAlgn="base">
              <a:lnSpc>
                <a:spcPct val="120000"/>
              </a:lnSpc>
            </a:pPr>
            <a:r>
              <a:rPr lang="ru-RU" sz="4400" b="1" dirty="0"/>
              <a:t>привлечь внимание учителей к новым сетевым технологиям;</a:t>
            </a:r>
          </a:p>
          <a:p>
            <a:pPr lvl="0" algn="just" fontAlgn="base">
              <a:lnSpc>
                <a:spcPct val="120000"/>
              </a:lnSpc>
            </a:pPr>
            <a:r>
              <a:rPr lang="ru-RU" sz="4400" b="1" dirty="0"/>
              <a:t>познакомить с понятием </a:t>
            </a:r>
            <a:r>
              <a:rPr lang="ru-RU" sz="4400" b="1" dirty="0" err="1"/>
              <a:t>Google</a:t>
            </a:r>
            <a:r>
              <a:rPr lang="ru-RU" sz="4400" b="1" dirty="0"/>
              <a:t>-сервисы;</a:t>
            </a:r>
          </a:p>
          <a:p>
            <a:pPr lvl="0" algn="just" fontAlgn="base">
              <a:lnSpc>
                <a:spcPct val="120000"/>
              </a:lnSpc>
            </a:pPr>
            <a:r>
              <a:rPr lang="ru-RU" sz="4400" b="1" dirty="0"/>
              <a:t>рассмотреть технологии использования сервисов Документы </a:t>
            </a:r>
            <a:r>
              <a:rPr lang="ru-RU" sz="4400" b="1" dirty="0" err="1"/>
              <a:t>Google</a:t>
            </a:r>
            <a:r>
              <a:rPr lang="ru-RU" sz="4400" b="1" dirty="0"/>
              <a:t> и  </a:t>
            </a:r>
            <a:r>
              <a:rPr lang="ru-RU" sz="4400" b="1" dirty="0" err="1"/>
              <a:t>Google</a:t>
            </a:r>
            <a:r>
              <a:rPr lang="ru-RU" sz="4400" b="1" dirty="0"/>
              <a:t> Диск; </a:t>
            </a:r>
          </a:p>
          <a:p>
            <a:pPr lvl="0" algn="just" fontAlgn="base">
              <a:lnSpc>
                <a:spcPct val="120000"/>
              </a:lnSpc>
            </a:pPr>
            <a:r>
              <a:rPr lang="ru-RU" sz="4400" b="1" dirty="0"/>
              <a:t>смоделировать ситуацию обучения с использованием сетевых сервисов </a:t>
            </a:r>
            <a:r>
              <a:rPr lang="ru-RU" sz="4400" b="1" dirty="0" err="1"/>
              <a:t>Google</a:t>
            </a:r>
            <a:r>
              <a:rPr lang="ru-RU" sz="4400" b="1" dirty="0"/>
              <a:t>;</a:t>
            </a:r>
          </a:p>
          <a:p>
            <a:pPr lvl="0" algn="just" fontAlgn="base">
              <a:lnSpc>
                <a:spcPct val="120000"/>
              </a:lnSpc>
            </a:pPr>
            <a:r>
              <a:rPr lang="ru-RU" sz="4400" b="1" dirty="0"/>
              <a:t>подготовить педагогов к осуществлению дистанционного взаимо­действия посредством  сервисов «</a:t>
            </a:r>
            <a:r>
              <a:rPr lang="ru-RU" sz="4400" b="1" dirty="0" err="1"/>
              <a:t>Google</a:t>
            </a:r>
            <a:r>
              <a:rPr lang="ru-RU" sz="4400" b="1" dirty="0"/>
              <a:t>» и сфор­миро­вать начальные навыки их использования для организации проектной учебной деятельности учащихся;</a:t>
            </a:r>
          </a:p>
          <a:p>
            <a:pPr lvl="0" algn="just" fontAlgn="base">
              <a:lnSpc>
                <a:spcPct val="120000"/>
              </a:lnSpc>
            </a:pPr>
            <a:r>
              <a:rPr lang="ru-RU" sz="4400" b="1" dirty="0"/>
              <a:t>рассмотреть использование сервиса </a:t>
            </a:r>
            <a:r>
              <a:rPr lang="ru-RU" sz="4400" b="1" dirty="0" err="1"/>
              <a:t>Google</a:t>
            </a:r>
            <a:r>
              <a:rPr lang="ru-RU" sz="4400" b="1" dirty="0"/>
              <a:t> в совместной работе членов учебной группы над коллективной презентацией.</a:t>
            </a:r>
          </a:p>
          <a:p>
            <a:pPr lvl="0" algn="just" fontAlgn="base">
              <a:lnSpc>
                <a:spcPct val="120000"/>
              </a:lnSpc>
            </a:pPr>
            <a:r>
              <a:rPr lang="ru-RU" sz="4400" b="1" dirty="0"/>
              <a:t>распространить передовой педагогический опыт в использовании технологии </a:t>
            </a:r>
            <a:r>
              <a:rPr lang="en-US" sz="4400" b="1" dirty="0"/>
              <a:t>Google</a:t>
            </a:r>
            <a:r>
              <a:rPr lang="ru-RU" sz="4400" b="1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975532861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726" y="-34489"/>
            <a:ext cx="4111352" cy="51391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00808"/>
            <a:ext cx="5565304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говорил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К.Д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Ушинский: </a:t>
            </a:r>
            <a:r>
              <a:rPr lang="ru-RU" b="1" dirty="0"/>
              <a:t>«Нужно, чтобы дети, по возможности, учились самостоятельно, а учитель руководил этим самостоятельным процессом и давал для него материал».</a:t>
            </a:r>
          </a:p>
        </p:txBody>
      </p:sp>
    </p:spTree>
    <p:extLst>
      <p:ext uri="{BB962C8B-B14F-4D97-AF65-F5344CB8AC3E}">
        <p14:creationId xmlns="" xmlns:p14="http://schemas.microsoft.com/office/powerpoint/2010/main" val="3592458071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читель </a:t>
            </a: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должен уметь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/>
              <a:t>организовывать коллективные </a:t>
            </a:r>
            <a:r>
              <a:rPr lang="ru-RU" b="1" dirty="0" smtClean="0"/>
              <a:t>проекты,</a:t>
            </a:r>
          </a:p>
          <a:p>
            <a:pPr algn="just"/>
            <a:r>
              <a:rPr lang="ru-RU" b="1" dirty="0" smtClean="0"/>
              <a:t>сетевые</a:t>
            </a:r>
            <a:r>
              <a:rPr lang="ru-RU" b="1" dirty="0"/>
              <a:t>, погружая всех учащихся в удивительный мир со­творчества.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31712857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204864"/>
            <a:ext cx="7920880" cy="4176464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/>
              <a:t>-Какие </a:t>
            </a:r>
            <a:r>
              <a:rPr lang="ru-RU" b="1" dirty="0"/>
              <a:t>технологии играют ведущую роль в процессе формирования </a:t>
            </a:r>
            <a:r>
              <a:rPr lang="ru-RU" b="1" dirty="0" smtClean="0"/>
              <a:t>над предметных </a:t>
            </a:r>
            <a:r>
              <a:rPr lang="ru-RU" b="1" dirty="0"/>
              <a:t>компетентностей обучающихся? </a:t>
            </a:r>
            <a:endParaRPr lang="ru-RU" b="1" dirty="0" smtClean="0"/>
          </a:p>
          <a:p>
            <a:pPr marL="0" indent="0" algn="just">
              <a:buNone/>
            </a:pPr>
            <a:r>
              <a:rPr lang="ru-RU" b="1" dirty="0" smtClean="0"/>
              <a:t>-С </a:t>
            </a:r>
            <a:r>
              <a:rPr lang="ru-RU" b="1" dirty="0"/>
              <a:t>какими проблемами вы сталкиваетесь при разработке урока </a:t>
            </a:r>
            <a:r>
              <a:rPr lang="ru-RU" b="1" dirty="0" err="1"/>
              <a:t>деятельностного</a:t>
            </a:r>
            <a:r>
              <a:rPr lang="ru-RU" b="1" dirty="0"/>
              <a:t> типа?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5361"/>
            <a:ext cx="3498936" cy="22943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617698065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47248" cy="850106"/>
          </a:xfrm>
        </p:spPr>
        <p:txBody>
          <a:bodyPr>
            <a:normAutofit fontScale="90000"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Преимущества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Google-технологии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1340768"/>
            <a:ext cx="8382301" cy="4968552"/>
          </a:xfrm>
        </p:spPr>
      </p:pic>
    </p:spTree>
    <p:extLst>
      <p:ext uri="{BB962C8B-B14F-4D97-AF65-F5344CB8AC3E}">
        <p14:creationId xmlns="" xmlns:p14="http://schemas.microsoft.com/office/powerpoint/2010/main" val="3063769199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19256" cy="951494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Основные преимущества использования сервисов </a:t>
            </a:r>
            <a:r>
              <a:rPr lang="ru-RU" sz="31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Google</a:t>
            </a:r>
            <a:r>
              <a:rPr lang="ru-RU" sz="31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 образовании с точки зрения пользователя</a:t>
            </a:r>
            <a:r>
              <a:rPr lang="ru-RU" sz="3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lvl="0" algn="just" fontAlgn="base"/>
            <a:r>
              <a:rPr lang="ru-RU" b="1" dirty="0"/>
              <a:t>минимальные требования к аппаратному обеспечению (обяза­тель­ное условием – наличие доступа в Интернет); </a:t>
            </a:r>
          </a:p>
          <a:p>
            <a:pPr lvl="0" algn="just" fontAlgn="base"/>
            <a:r>
              <a:rPr lang="en-US" b="1" dirty="0"/>
              <a:t>G</a:t>
            </a:r>
            <a:r>
              <a:rPr lang="ru-RU" b="1" dirty="0"/>
              <a:t>oogle-технологии не требуют затрат на приобретение и </a:t>
            </a:r>
            <a:r>
              <a:rPr lang="ru-RU" b="1" dirty="0" smtClean="0"/>
              <a:t>обслуживание </a:t>
            </a:r>
            <a:r>
              <a:rPr lang="ru-RU" b="1" dirty="0"/>
              <a:t>специального программного обеспечения (доступ к прило­жениям можно получить через окно веб-браузера); </a:t>
            </a:r>
          </a:p>
          <a:p>
            <a:pPr lvl="0" algn="just" fontAlgn="base"/>
            <a:r>
              <a:rPr lang="ru-RU" b="1" dirty="0" err="1"/>
              <a:t>Google</a:t>
            </a:r>
            <a:r>
              <a:rPr lang="ru-RU" b="1" dirty="0"/>
              <a:t> поддерживают все операционные системы и клиентские прог­раммы, используемые учащимися и учебными заведениями;</a:t>
            </a:r>
          </a:p>
          <a:p>
            <a:pPr lvl="0" algn="just" fontAlgn="base"/>
            <a:r>
              <a:rPr lang="ru-RU" b="1" dirty="0"/>
              <a:t>все инструменты </a:t>
            </a:r>
            <a:r>
              <a:rPr lang="ru-RU" b="1" dirty="0" err="1"/>
              <a:t>Google</a:t>
            </a:r>
            <a:r>
              <a:rPr lang="ru-RU" b="1" dirty="0"/>
              <a:t> бесплатны.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05357220"/>
      </p:ext>
    </p:extLst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934</Words>
  <Application>Microsoft Office PowerPoint</Application>
  <PresentationFormat>Экран (4:3)</PresentationFormat>
  <Paragraphs>132</Paragraphs>
  <Slides>28</Slides>
  <Notes>7</Notes>
  <HiddenSlides>7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Мастер-класс «Использование возможностей сервисов Google в педагогической практике. Создание коллективных презентаций с использованием сервиса Google»</vt:lpstr>
      <vt:lpstr>Слайд 2</vt:lpstr>
      <vt:lpstr>Слайд 3</vt:lpstr>
      <vt:lpstr>Слайд 4</vt:lpstr>
      <vt:lpstr>Слайд 5</vt:lpstr>
      <vt:lpstr>Учитель должен уметь</vt:lpstr>
      <vt:lpstr>Слайд 7</vt:lpstr>
      <vt:lpstr>Преимущества Google-технологии</vt:lpstr>
      <vt:lpstr>Основные преимущества использования сервисов Google в образовании с точки зрения пользователя:</vt:lpstr>
      <vt:lpstr>Слайд 10</vt:lpstr>
      <vt:lpstr>Слайд 11</vt:lpstr>
      <vt:lpstr>Таксономия сервисов в среде Google</vt:lpstr>
      <vt:lpstr>Работа с документами и сохранение данных  «в облаке» </vt:lpstr>
      <vt:lpstr>Организация коллективной деятельности средствами Google </vt:lpstr>
      <vt:lpstr>Слайд 15</vt:lpstr>
      <vt:lpstr>Сервис Google  для создания коллективной презентации.</vt:lpstr>
      <vt:lpstr>Слайд 17</vt:lpstr>
      <vt:lpstr>Слайд 18</vt:lpstr>
      <vt:lpstr>Слайд 19</vt:lpstr>
      <vt:lpstr>Как изменить фон...</vt:lpstr>
      <vt:lpstr>Вставить изображение...</vt:lpstr>
      <vt:lpstr>Работать с объектами...</vt:lpstr>
      <vt:lpstr>Как создать ссылку в презентации...</vt:lpstr>
      <vt:lpstr>Как создать ссылку в Интернете...</vt:lpstr>
      <vt:lpstr>Как изменить цвет объекта или таблицы...</vt:lpstr>
      <vt:lpstr>Как добавить и форматировать текст...</vt:lpstr>
      <vt:lpstr>Поздравляем, вы успешно создали коллективную презентацию!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«Использование возможностей сервисов Google в педагогической практике. Создание коллективных презентаций с использованием сервиса Google»</dc:title>
  <dc:creator>компьютер</dc:creator>
  <cp:lastModifiedBy>компьютер</cp:lastModifiedBy>
  <cp:revision>31</cp:revision>
  <dcterms:created xsi:type="dcterms:W3CDTF">2021-03-31T18:49:23Z</dcterms:created>
  <dcterms:modified xsi:type="dcterms:W3CDTF">2022-12-12T19:30:15Z</dcterms:modified>
</cp:coreProperties>
</file>